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09" r:id="rId3"/>
    <p:sldId id="271" r:id="rId4"/>
    <p:sldId id="267" r:id="rId5"/>
    <p:sldId id="270" r:id="rId6"/>
    <p:sldId id="272" r:id="rId7"/>
    <p:sldId id="257" r:id="rId8"/>
    <p:sldId id="273" r:id="rId9"/>
    <p:sldId id="274" r:id="rId10"/>
    <p:sldId id="306" r:id="rId11"/>
    <p:sldId id="263" r:id="rId12"/>
    <p:sldId id="311" r:id="rId13"/>
    <p:sldId id="315" r:id="rId14"/>
    <p:sldId id="312" r:id="rId15"/>
    <p:sldId id="280" r:id="rId16"/>
    <p:sldId id="259" r:id="rId17"/>
    <p:sldId id="281" r:id="rId18"/>
    <p:sldId id="278" r:id="rId19"/>
    <p:sldId id="307" r:id="rId20"/>
    <p:sldId id="313" r:id="rId21"/>
    <p:sldId id="277" r:id="rId22"/>
    <p:sldId id="283" r:id="rId23"/>
    <p:sldId id="314" r:id="rId24"/>
    <p:sldId id="284" r:id="rId25"/>
    <p:sldId id="293" r:id="rId26"/>
    <p:sldId id="286" r:id="rId27"/>
    <p:sldId id="287" r:id="rId28"/>
    <p:sldId id="288" r:id="rId29"/>
    <p:sldId id="262" r:id="rId30"/>
    <p:sldId id="261" r:id="rId31"/>
    <p:sldId id="291" r:id="rId32"/>
    <p:sldId id="294" r:id="rId33"/>
    <p:sldId id="292" r:id="rId34"/>
    <p:sldId id="295" r:id="rId35"/>
    <p:sldId id="296" r:id="rId36"/>
    <p:sldId id="297" r:id="rId37"/>
    <p:sldId id="298" r:id="rId38"/>
    <p:sldId id="299" r:id="rId39"/>
    <p:sldId id="300" r:id="rId40"/>
    <p:sldId id="301" r:id="rId41"/>
    <p:sldId id="302" r:id="rId42"/>
    <p:sldId id="303" r:id="rId43"/>
    <p:sldId id="304" r:id="rId44"/>
    <p:sldId id="269" r:id="rId45"/>
    <p:sldId id="279" r:id="rId46"/>
    <p:sldId id="264" r:id="rId47"/>
    <p:sldId id="285" r:id="rId48"/>
    <p:sldId id="316" r:id="rId49"/>
    <p:sldId id="265" r:id="rId50"/>
    <p:sldId id="310" r:id="rId5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0" autoAdjust="0"/>
    <p:restoredTop sz="65510" autoAdjust="0"/>
  </p:normalViewPr>
  <p:slideViewPr>
    <p:cSldViewPr snapToGrid="0">
      <p:cViewPr varScale="1">
        <p:scale>
          <a:sx n="55" d="100"/>
          <a:sy n="55" d="100"/>
        </p:scale>
        <p:origin x="42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C00F5-9FCE-4482-AB8B-01DB8B6BFC2C}" type="datetimeFigureOut">
              <a:rPr lang="nb-NO" smtClean="0"/>
              <a:t>15.11.2023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1A130-7AD3-495A-A652-7F8C111F255A}" type="slidenum">
              <a:rPr lang="nb-NO" smtClean="0"/>
              <a:t>‹#›</a:t>
            </a:fld>
            <a:endParaRPr lang="nb-NO"/>
          </a:p>
        </p:txBody>
      </p:sp>
    </p:spTree>
    <p:extLst>
      <p:ext uri="{BB962C8B-B14F-4D97-AF65-F5344CB8AC3E}">
        <p14:creationId xmlns:p14="http://schemas.microsoft.com/office/powerpoint/2010/main" val="388405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prs-AF" b="1" dirty="0"/>
              <a:t>مرور اهداف یادگیری با شرکت ‌کنندگان دوره قبل از شروع دوره واقعی. این امر به آنها کمک خواهد کرد تا بهتر یاد بگیرند و یاد آور شوند که چه چیزهایی یاد گرفته ‌اند.</a:t>
            </a:r>
          </a:p>
          <a:p>
            <a:pPr marL="0" marR="0" indent="0" algn="r" defTabSz="914400" rtl="1" eaLnBrk="1" fontAlgn="auto" latinLnBrk="0" hangingPunct="1">
              <a:lnSpc>
                <a:spcPct val="100000"/>
              </a:lnSpc>
              <a:spcBef>
                <a:spcPts val="0"/>
              </a:spcBef>
              <a:spcAft>
                <a:spcPts val="0"/>
              </a:spcAft>
              <a:buClrTx/>
              <a:buSzTx/>
              <a:buFontTx/>
              <a:buNone/>
              <a:tabLst/>
              <a:defRPr/>
            </a:pPr>
            <a:endParaRPr lang="prs-AF" b="1" dirty="0"/>
          </a:p>
          <a:p>
            <a:pPr marL="0" marR="0" indent="0" algn="r" defTabSz="914400" rtl="1" eaLnBrk="1" fontAlgn="auto" latinLnBrk="0" hangingPunct="1">
              <a:lnSpc>
                <a:spcPct val="100000"/>
              </a:lnSpc>
              <a:spcBef>
                <a:spcPts val="0"/>
              </a:spcBef>
              <a:spcAft>
                <a:spcPts val="0"/>
              </a:spcAft>
              <a:buClrTx/>
              <a:buSzTx/>
              <a:buFontTx/>
              <a:buNone/>
              <a:tabLst/>
              <a:defRPr/>
            </a:pPr>
            <a:r>
              <a:rPr lang="prs-AF" b="1" dirty="0"/>
              <a:t>توجه داشته باشید که فروشگاه‌ های آنلاین همه متفاوت هستند. وقت گذاشته تا به سوالات در طول دوره پاسخ دهید.</a:t>
            </a:r>
          </a:p>
          <a:p>
            <a:pPr marL="0" marR="0" indent="0" algn="r" defTabSz="914400" rtl="1" eaLnBrk="1" fontAlgn="auto" latinLnBrk="0" hangingPunct="1">
              <a:lnSpc>
                <a:spcPct val="100000"/>
              </a:lnSpc>
              <a:spcBef>
                <a:spcPts val="0"/>
              </a:spcBef>
              <a:spcAft>
                <a:spcPts val="0"/>
              </a:spcAft>
              <a:buClrTx/>
              <a:buSzTx/>
              <a:buFontTx/>
              <a:buNone/>
              <a:tabLst/>
              <a:defRPr/>
            </a:pPr>
            <a:endParaRPr lang="prs-AF" b="1" dirty="0"/>
          </a:p>
          <a:p>
            <a:pPr marL="0" marR="0" indent="0" algn="r" defTabSz="914400" rtl="1" eaLnBrk="1" fontAlgn="auto" latinLnBrk="0" hangingPunct="1">
              <a:lnSpc>
                <a:spcPct val="100000"/>
              </a:lnSpc>
              <a:spcBef>
                <a:spcPts val="0"/>
              </a:spcBef>
              <a:spcAft>
                <a:spcPts val="0"/>
              </a:spcAft>
              <a:buClrTx/>
              <a:buSzTx/>
              <a:buFontTx/>
              <a:buNone/>
              <a:tabLst/>
              <a:defRPr/>
            </a:pPr>
            <a:r>
              <a:rPr lang="prs-AF" b="1" dirty="0"/>
              <a:t>ممکن است نظریه ای خوب باشد از شرکت‌کنندگان خواهش کنید که کارت بانکی، کارت اعتباری یا توکن بانکی خود را به صنف بیاورند تا بتوانند هنگام پایان صنف خریدی انجام دهند.</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1</a:t>
            </a:fld>
            <a:endParaRPr lang="nb-NO"/>
          </a:p>
        </p:txBody>
      </p:sp>
    </p:spTree>
    <p:extLst>
      <p:ext uri="{BB962C8B-B14F-4D97-AF65-F5344CB8AC3E}">
        <p14:creationId xmlns:p14="http://schemas.microsoft.com/office/powerpoint/2010/main" val="235587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sz="1200" kern="1200" dirty="0">
                <a:solidFill>
                  <a:schemeClr val="tx1"/>
                </a:solidFill>
                <a:effectLst/>
                <a:latin typeface="+mn-lt"/>
                <a:ea typeface="+mn-ea"/>
                <a:cs typeface="+mn-cs"/>
              </a:rPr>
              <a:t>روی یک جنس کلیک کنید تا آن را انتخاب کنید.</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n-NO"/>
          </a:p>
        </p:txBody>
      </p:sp>
    </p:spTree>
    <p:extLst>
      <p:ext uri="{BB962C8B-B14F-4D97-AF65-F5344CB8AC3E}">
        <p14:creationId xmlns:p14="http://schemas.microsoft.com/office/powerpoint/2010/main" val="397572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prs-AF" dirty="0"/>
              <a:t>می‌توانید تصمیم بگیرید که یک یا چند اجناس را خریداری کنید، همانند خرید از یک فروشگاه عادی.</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11</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می‌توانید تصمیم بگیرید که یک یا چند اجناس را خریداری کنید، همانند خرید از یک فروشگاه عادی.</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12</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baseline="0" dirty="0"/>
              <a:t>همچنین می‌توانید چندین اجناس مختلف را خریداری کنید.</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13</a:t>
            </a:fld>
            <a:endParaRPr lang="nb-NO"/>
          </a:p>
        </p:txBody>
      </p:sp>
    </p:spTree>
    <p:extLst>
      <p:ext uri="{BB962C8B-B14F-4D97-AF65-F5344CB8AC3E}">
        <p14:creationId xmlns:p14="http://schemas.microsoft.com/office/powerpoint/2010/main" val="1694964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baseline="0" dirty="0"/>
              <a:t>هنگامی که همه چیزی که می‌خواهید برای خرید در سبد خرید خود گذاشته ‌اید، باید به صفحه تصفیه حساب بروید تا پرداخت کنید.</a:t>
            </a:r>
            <a:endParaRPr lang="nb-NO" baseline="0" dirty="0"/>
          </a:p>
          <a:p>
            <a:pPr algn="r" rtl="1"/>
            <a:r>
              <a:rPr lang="prs-AF" baseline="0" dirty="0"/>
              <a:t> اگر روی "خرید" کلیک کنید، خواهید دید که جنس به سبد خرید شما افزوده شده است</a:t>
            </a:r>
            <a:r>
              <a:rPr lang="nb-NO" baseline="0" dirty="0"/>
              <a:t>.</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14</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sz="1200" kern="1200" dirty="0">
                <a:solidFill>
                  <a:schemeClr val="tx1"/>
                </a:solidFill>
                <a:effectLst/>
                <a:latin typeface="+mn-lt"/>
                <a:ea typeface="+mn-ea"/>
                <a:cs typeface="+mn-cs"/>
              </a:rPr>
              <a:t>اگر روی "خرید" کلیک کنید، خواهید دید که جنس به سبد خرید شما افزوده شده است.</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n-NO"/>
          </a:p>
        </p:txBody>
      </p:sp>
    </p:spTree>
    <p:extLst>
      <p:ext uri="{BB962C8B-B14F-4D97-AF65-F5344CB8AC3E}">
        <p14:creationId xmlns:p14="http://schemas.microsoft.com/office/powerpoint/2010/main" val="1757661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sz="1200" kern="1200" dirty="0">
                <a:solidFill>
                  <a:schemeClr val="tx1"/>
                </a:solidFill>
                <a:effectLst/>
                <a:latin typeface="+mn-lt"/>
                <a:ea typeface="+mn-ea"/>
                <a:cs typeface="+mn-cs"/>
              </a:rPr>
              <a:t>در اینجا، یک جنس در سبد خرید شما قرار گرفته است.</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16</a:t>
            </a:fld>
            <a:endParaRPr lang="nb-NO"/>
          </a:p>
        </p:txBody>
      </p:sp>
    </p:spTree>
    <p:extLst>
      <p:ext uri="{BB962C8B-B14F-4D97-AF65-F5344CB8AC3E}">
        <p14:creationId xmlns:p14="http://schemas.microsoft.com/office/powerpoint/2010/main" val="3242496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prs-AF" sz="1200" kern="1200" dirty="0">
                <a:solidFill>
                  <a:schemeClr val="tx1"/>
                </a:solidFill>
                <a:effectLst/>
                <a:latin typeface="+mn-lt"/>
                <a:ea typeface="+mn-ea"/>
                <a:cs typeface="+mn-cs"/>
              </a:rPr>
              <a:t>اگر اجناس بیشتری اضافه کنید، سبد خرید شما به‌روزرسانی می‌شود.</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17</a:t>
            </a:fld>
            <a:endParaRPr lang="nb-NO"/>
          </a:p>
        </p:txBody>
      </p:sp>
    </p:spTree>
    <p:extLst>
      <p:ext uri="{BB962C8B-B14F-4D97-AF65-F5344CB8AC3E}">
        <p14:creationId xmlns:p14="http://schemas.microsoft.com/office/powerpoint/2010/main" val="2953816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sz="1200" kern="1200" dirty="0">
                <a:solidFill>
                  <a:schemeClr val="tx1"/>
                </a:solidFill>
                <a:effectLst/>
                <a:latin typeface="+mn-lt"/>
                <a:ea typeface="+mn-ea"/>
                <a:cs typeface="+mn-cs"/>
              </a:rPr>
              <a:t>فروشگاه آنلاین همچنین یک "تصفیه حساب" دارد، جایی که باید خرید خود را تأیید کنید، تصمیم بگیرید چگونه می‌خواهید پرداخت کنید و چگونه می‌خواهید محصول تحویل بگیرید. به این موضوع خواهیم پرداخت.</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n-NO"/>
          </a:p>
        </p:txBody>
      </p:sp>
    </p:spTree>
    <p:extLst>
      <p:ext uri="{BB962C8B-B14F-4D97-AF65-F5344CB8AC3E}">
        <p14:creationId xmlns:p14="http://schemas.microsoft.com/office/powerpoint/2010/main" val="1097444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prs-AF" sz="1200" kern="1200" dirty="0">
                <a:solidFill>
                  <a:schemeClr val="tx1"/>
                </a:solidFill>
                <a:effectLst/>
                <a:latin typeface="+mn-lt"/>
                <a:ea typeface="+mn-ea"/>
                <a:cs typeface="+mn-cs"/>
              </a:rPr>
              <a:t>فروشگاه‌ های آنلاین همه متفاوت هستند.</a:t>
            </a:r>
            <a:endParaRPr lang="nb-NO" sz="120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prs-AF" sz="120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prs-AF" sz="1200" kern="1200" dirty="0">
                <a:solidFill>
                  <a:schemeClr val="tx1"/>
                </a:solidFill>
                <a:effectLst/>
                <a:latin typeface="+mn-lt"/>
                <a:ea typeface="+mn-ea"/>
                <a:cs typeface="+mn-cs"/>
              </a:rPr>
              <a:t>برخی از آنها از اصطلاحاتی دیگری به جای "سبد خرید" و "تصفیه حساب" استفاده می‌کنند. برخی از جاها از اصطلاحات سفارش یا اضافه به سبد خرید استفاده می‌شود.</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n-NO"/>
          </a:p>
        </p:txBody>
      </p:sp>
    </p:spTree>
    <p:extLst>
      <p:ext uri="{BB962C8B-B14F-4D97-AF65-F5344CB8AC3E}">
        <p14:creationId xmlns:p14="http://schemas.microsoft.com/office/powerpoint/2010/main" val="386620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sz="1200" kern="1200" dirty="0">
                <a:solidFill>
                  <a:schemeClr val="tx1"/>
                </a:solidFill>
                <a:effectLst/>
                <a:latin typeface="+mn-lt"/>
                <a:ea typeface="+mn-ea"/>
                <a:cs typeface="+mn-cs"/>
              </a:rPr>
              <a:t>در برخی از فروشگاه‌های آنلاین می‌توانید اجناس مانند لباس خریداری کنید. در فروشگاه های دیگر می‌ توانید خدمات را نیز سفارش دهید، سفر بک کنید، اتاق هتل ریزرف کنید و موارد دیگر.</a:t>
            </a:r>
          </a:p>
          <a:p>
            <a:pPr algn="r" rtl="1"/>
            <a:endParaRPr lang="prs-AF" sz="1200" kern="1200" dirty="0">
              <a:solidFill>
                <a:schemeClr val="tx1"/>
              </a:solidFill>
              <a:effectLst/>
              <a:latin typeface="+mn-lt"/>
              <a:ea typeface="+mn-ea"/>
              <a:cs typeface="+mn-cs"/>
            </a:endParaRPr>
          </a:p>
          <a:p>
            <a:pPr algn="r" rtl="1"/>
            <a:r>
              <a:rPr lang="prs-AF" sz="1200" kern="1200" dirty="0">
                <a:solidFill>
                  <a:schemeClr val="tx1"/>
                </a:solidFill>
                <a:effectLst/>
                <a:latin typeface="+mn-lt"/>
                <a:ea typeface="+mn-ea"/>
                <a:cs typeface="+mn-cs"/>
              </a:rPr>
              <a:t>برخی افراد به دلیل صرفه‌جویی در زمان و پول در فروشگاه‌های آنلاین خرید می‌کنند. دیگران ممکن است متوجه شوند که می‌توانند محصولات و خدماتی را آنلاین پیدا کنند که در هیچ جای دیگری نیست.</a:t>
            </a:r>
          </a:p>
          <a:p>
            <a:pPr algn="r" rtl="1"/>
            <a:endParaRPr lang="prs-AF" sz="1200" kern="1200" dirty="0">
              <a:solidFill>
                <a:schemeClr val="tx1"/>
              </a:solidFill>
              <a:effectLst/>
              <a:latin typeface="+mn-lt"/>
              <a:ea typeface="+mn-ea"/>
              <a:cs typeface="+mn-cs"/>
            </a:endParaRPr>
          </a:p>
          <a:p>
            <a:pPr algn="r" rtl="1"/>
            <a:r>
              <a:rPr lang="prs-AF" sz="1200" kern="1200" dirty="0">
                <a:solidFill>
                  <a:schemeClr val="tx1"/>
                </a:solidFill>
                <a:effectLst/>
                <a:latin typeface="+mn-lt"/>
                <a:ea typeface="+mn-ea"/>
                <a:cs typeface="+mn-cs"/>
              </a:rPr>
              <a:t>قدم اول هنگام خرید آنلاین، پیدا کردن این که از کدام فروشگاه آنلاین استفاده کنید. بیشتر مردم از قبل می‌دانند که از کدام فروشگاه خرید کنند. اگر بدانید که چه نوع محصولی می‌خواهید بخرید، اما نمی‌دانید که کدام فروشگاه‌ها این محصولات را دارند، می‌توانید در مرورگر خود آن محصول را جستجو یا "گوگل" کنید و ببینید که کدام فروشگاه‌ها این محصول را دارند.</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2</a:t>
            </a:fld>
            <a:endParaRPr lang="nb-NO"/>
          </a:p>
        </p:txBody>
      </p:sp>
    </p:spTree>
    <p:extLst>
      <p:ext uri="{BB962C8B-B14F-4D97-AF65-F5344CB8AC3E}">
        <p14:creationId xmlns:p14="http://schemas.microsoft.com/office/powerpoint/2010/main" val="4045310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prs-AF" sz="1200" kern="1200" baseline="0" dirty="0">
                <a:solidFill>
                  <a:schemeClr val="tx1"/>
                </a:solidFill>
                <a:effectLst/>
                <a:latin typeface="+mn-lt"/>
                <a:ea typeface="+mn-ea"/>
                <a:cs typeface="+mn-cs"/>
              </a:rPr>
              <a:t>بعضی فروشگاه‌ های آنلاین هم اطلاعات را به زبان‌های دیگر ارائه می‌دهند. اما فرآیندی که از آن عبور می‌کنید، یکسان است.</a:t>
            </a:r>
            <a:endParaRPr lang="nb-NO" sz="1200"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prs-AF" sz="1200"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prs-AF" sz="1200" kern="1200" baseline="0" dirty="0">
                <a:solidFill>
                  <a:schemeClr val="tx1"/>
                </a:solidFill>
                <a:effectLst/>
                <a:latin typeface="+mn-lt"/>
                <a:ea typeface="+mn-ea"/>
                <a:cs typeface="+mn-cs"/>
              </a:rPr>
              <a:t>1. اجناس مورد نظر را پیدا کنید.</a:t>
            </a:r>
          </a:p>
          <a:p>
            <a:pPr marL="0" marR="0" indent="0" algn="r" defTabSz="914400" rtl="1" eaLnBrk="1" fontAlgn="auto" latinLnBrk="0" hangingPunct="1">
              <a:lnSpc>
                <a:spcPct val="100000"/>
              </a:lnSpc>
              <a:spcBef>
                <a:spcPts val="0"/>
              </a:spcBef>
              <a:spcAft>
                <a:spcPts val="0"/>
              </a:spcAft>
              <a:buClrTx/>
              <a:buSzTx/>
              <a:buFontTx/>
              <a:buNone/>
              <a:tabLst/>
              <a:defRPr/>
            </a:pPr>
            <a:r>
              <a:rPr lang="prs-AF" sz="1200" kern="1200" baseline="0" dirty="0">
                <a:solidFill>
                  <a:schemeClr val="tx1"/>
                </a:solidFill>
                <a:effectLst/>
                <a:latin typeface="+mn-lt"/>
                <a:ea typeface="+mn-ea"/>
                <a:cs typeface="+mn-cs"/>
              </a:rPr>
              <a:t>2. زمانی که آماده برای پرداخت هستید، به تصفیه حساب بروید.</a:t>
            </a:r>
          </a:p>
          <a:p>
            <a:pPr marL="0" marR="0" indent="0" algn="r" defTabSz="914400" rtl="1" eaLnBrk="1" fontAlgn="auto" latinLnBrk="0" hangingPunct="1">
              <a:lnSpc>
                <a:spcPct val="100000"/>
              </a:lnSpc>
              <a:spcBef>
                <a:spcPts val="0"/>
              </a:spcBef>
              <a:spcAft>
                <a:spcPts val="0"/>
              </a:spcAft>
              <a:buClrTx/>
              <a:buSzTx/>
              <a:buFontTx/>
              <a:buNone/>
              <a:tabLst/>
              <a:defRPr/>
            </a:pPr>
            <a:r>
              <a:rPr lang="prs-AF" sz="1200" kern="1200" baseline="0" dirty="0">
                <a:solidFill>
                  <a:schemeClr val="tx1"/>
                </a:solidFill>
                <a:effectLst/>
                <a:latin typeface="+mn-lt"/>
                <a:ea typeface="+mn-ea"/>
                <a:cs typeface="+mn-cs"/>
              </a:rPr>
              <a:t>3. هزینه محصولات خود را پرداخت کنید.</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n-NO"/>
          </a:p>
        </p:txBody>
      </p:sp>
    </p:spTree>
    <p:extLst>
      <p:ext uri="{BB962C8B-B14F-4D97-AF65-F5344CB8AC3E}">
        <p14:creationId xmlns:p14="http://schemas.microsoft.com/office/powerpoint/2010/main" val="3866200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endParaRPr lang="nb-NO" b="1"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21</a:t>
            </a:fld>
            <a:endParaRPr lang="nb-NO"/>
          </a:p>
        </p:txBody>
      </p:sp>
    </p:spTree>
    <p:extLst>
      <p:ext uri="{BB962C8B-B14F-4D97-AF65-F5344CB8AC3E}">
        <p14:creationId xmlns:p14="http://schemas.microsoft.com/office/powerpoint/2010/main" val="1980348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prs-AF" sz="1200" kern="1200" baseline="0" dirty="0">
                <a:solidFill>
                  <a:schemeClr val="tx1"/>
                </a:solidFill>
                <a:effectLst/>
                <a:latin typeface="+mn-lt"/>
                <a:ea typeface="+mn-ea"/>
                <a:cs typeface="+mn-cs"/>
              </a:rPr>
              <a:t>برای پرداخت، ابتدا باید تصفیه حساب را پیدا کنید. بهترین راه برای پیدا کردن آن، کلیک بر روی سبد خرید شماست. این کار نه تنها به شما این امکان را می‌دهد که اجناس که انتخاب کرده‌اید را ببینید، بلکه معمولاً امکان دارد از همینجا به تصفیه حساب ادامه دهید. به دنبال دکمه یا لینکی با عبارت "تصفیه حساب"، "به تصفیه حساب بروید" یا چیز مشابه که به شما این امکان را می‌دهد که خرید را ببندید.</a:t>
            </a:r>
            <a:endParaRPr lang="nb-NO" sz="1200" kern="1200" baseline="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n-NO"/>
          </a:p>
        </p:txBody>
      </p:sp>
    </p:spTree>
    <p:extLst>
      <p:ext uri="{BB962C8B-B14F-4D97-AF65-F5344CB8AC3E}">
        <p14:creationId xmlns:p14="http://schemas.microsoft.com/office/powerpoint/2010/main" val="2125940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prs-AF" sz="1200" kern="1200" baseline="0" dirty="0">
                <a:solidFill>
                  <a:schemeClr val="tx1"/>
                </a:solidFill>
                <a:effectLst/>
                <a:latin typeface="+mn-lt"/>
                <a:ea typeface="+mn-ea"/>
                <a:cs typeface="+mn-cs"/>
              </a:rPr>
              <a:t>برای پرداخت، ابتدا باید تصفیه حساب را پیدا کنید. بهترین راه برای پیدا کردن آن، کلیک بر روی سبد خرید شماست. این کار نه تنها به شما این امکان را می‌دهد که اجناس که انتخاب کرده‌اید را ببینید، بلکه معمولاً امکان دارد از همینجا به تصفیه حساب ادامه دهید. به دنبال دکمه یا لینکی با عبارت "تصفیه حساب"، "به تصفیه حساب بروید" یا چیز مشابه که به شما این امکان را می‌دهد که خرید را ببندید.</a:t>
            </a:r>
            <a:endParaRPr lang="nb-NO" sz="1200" kern="1200" baseline="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n-NO"/>
          </a:p>
        </p:txBody>
      </p:sp>
    </p:spTree>
    <p:extLst>
      <p:ext uri="{BB962C8B-B14F-4D97-AF65-F5344CB8AC3E}">
        <p14:creationId xmlns:p14="http://schemas.microsoft.com/office/powerpoint/2010/main" val="2125940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در تصفیه حساب، به طور معمول به فروشگاه آنلاین باید اطلاعات زیر را برای انجام خرید ارائه دهید:</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24</a:t>
            </a:fld>
            <a:endParaRPr lang="nb-NO"/>
          </a:p>
        </p:txBody>
      </p:sp>
    </p:spTree>
    <p:extLst>
      <p:ext uri="{BB962C8B-B14F-4D97-AF65-F5344CB8AC3E}">
        <p14:creationId xmlns:p14="http://schemas.microsoft.com/office/powerpoint/2010/main" val="1825295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FontTx/>
              <a:buNone/>
            </a:pPr>
            <a:r>
              <a:rPr lang="prs-AF" dirty="0"/>
              <a:t>نام و آدرس گیرنده کالا (می‌توانید انتخاب کنید که کالاها را به یک دوست یا خانواده‌ای ارسال کنید)</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25</a:t>
            </a:fld>
            <a:endParaRPr lang="nb-NO"/>
          </a:p>
        </p:txBody>
      </p:sp>
    </p:spTree>
    <p:extLst>
      <p:ext uri="{BB962C8B-B14F-4D97-AF65-F5344CB8AC3E}">
        <p14:creationId xmlns:p14="http://schemas.microsoft.com/office/powerpoint/2010/main" val="4185019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FontTx/>
              <a:buNone/>
            </a:pPr>
            <a:r>
              <a:rPr lang="prs-AF" dirty="0"/>
              <a:t>نام و آدرس پرداخت‌کننده، که معمولاً به آن آدرس صورت حساب گفته می‌شود (این باید شما باشید)</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26</a:t>
            </a:fld>
            <a:endParaRPr lang="nb-NO"/>
          </a:p>
        </p:txBody>
      </p:sp>
    </p:spTree>
    <p:extLst>
      <p:ext uri="{BB962C8B-B14F-4D97-AF65-F5344CB8AC3E}">
        <p14:creationId xmlns:p14="http://schemas.microsoft.com/office/powerpoint/2010/main" val="3589215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a:buFontTx/>
              <a:buNone/>
            </a:pPr>
            <a:r>
              <a:rPr lang="prs-AF" dirty="0"/>
              <a:t>آدرس ایمیل و شماره تلفن شما (یک شماره همراه بهتر است)</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27</a:t>
            </a:fld>
            <a:endParaRPr lang="nb-NO"/>
          </a:p>
        </p:txBody>
      </p:sp>
    </p:spTree>
    <p:extLst>
      <p:ext uri="{BB962C8B-B14F-4D97-AF65-F5344CB8AC3E}">
        <p14:creationId xmlns:p14="http://schemas.microsoft.com/office/powerpoint/2010/main" val="2375553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FontTx/>
              <a:buNone/>
            </a:pPr>
            <a:r>
              <a:rPr lang="prs-AF" baseline="0" dirty="0"/>
              <a:t>روش پرداخت. اغلب می‌توانید بین دریافت صورت حساب، پرداخت از طریق بانک، پرداخت با کارت اعتباری یا استفاده از راه حل پرداخت دیگر انتخاب کنید.</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28</a:t>
            </a:fld>
            <a:endParaRPr lang="nb-NO"/>
          </a:p>
        </p:txBody>
      </p:sp>
    </p:spTree>
    <p:extLst>
      <p:ext uri="{BB962C8B-B14F-4D97-AF65-F5344CB8AC3E}">
        <p14:creationId xmlns:p14="http://schemas.microsoft.com/office/powerpoint/2010/main" val="1309612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FontTx/>
              <a:buNone/>
            </a:pPr>
            <a:r>
              <a:rPr lang="prs-AF" baseline="0" dirty="0"/>
              <a:t>اگر با کارت اعتباری یا کارت بانکی پرداخت را انتخاب کنید، همچنین از شما خواسته می‌شود نام دارنده کارت، شماره کارت و تاریخ انقضای آن (این اطلاعات را می‌توانید روی جلوی کارت پیدا کنید) و </a:t>
            </a:r>
            <a:r>
              <a:rPr lang="nb-NO" baseline="0" dirty="0"/>
              <a:t> CVC (</a:t>
            </a:r>
            <a:r>
              <a:rPr lang="prs-AF" baseline="0" dirty="0"/>
              <a:t>این اطلاعات را می‌توانید در پشت کارت پیدا کنید-  </a:t>
            </a:r>
            <a:r>
              <a:rPr lang="nb-NO" baseline="0" dirty="0"/>
              <a:t> CVC  </a:t>
            </a:r>
            <a:r>
              <a:rPr lang="prs-AF" baseline="0" dirty="0"/>
              <a:t> به سه رقم آخر راست در همان خط امضا اشاره دارد).</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29</a:t>
            </a:fld>
            <a:endParaRPr lang="nb-NO"/>
          </a:p>
        </p:txBody>
      </p:sp>
    </p:spTree>
    <p:extLst>
      <p:ext uri="{BB962C8B-B14F-4D97-AF65-F5344CB8AC3E}">
        <p14:creationId xmlns:p14="http://schemas.microsoft.com/office/powerpoint/2010/main" val="181075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prs-AF" sz="1200" kern="1200" dirty="0">
                <a:solidFill>
                  <a:schemeClr val="tx1"/>
                </a:solidFill>
                <a:effectLst/>
                <a:latin typeface="+mn-lt"/>
                <a:ea typeface="+mn-ea"/>
                <a:cs typeface="+mn-cs"/>
              </a:rPr>
              <a:t>اینجا چند نمونه از فروشگاه‌های آنلاین مختلف است.</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a:t>
            </a:fld>
            <a:endParaRPr lang="nb-NO"/>
          </a:p>
        </p:txBody>
      </p:sp>
    </p:spTree>
    <p:extLst>
      <p:ext uri="{BB962C8B-B14F-4D97-AF65-F5344CB8AC3E}">
        <p14:creationId xmlns:p14="http://schemas.microsoft.com/office/powerpoint/2010/main" val="3825753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rs-AF" b="0" dirty="0"/>
              <a:t>قبل از اتمام خرید، همچنین باید با شرایط و مقررات فروشگاه آنلاین که از آن استفاده می‌کنید، موافقت کنید.</a:t>
            </a:r>
          </a:p>
          <a:p>
            <a:pPr marL="0" marR="0" indent="0" algn="r" defTabSz="914400" rtl="0" eaLnBrk="1" fontAlgn="auto" latinLnBrk="0" hangingPunct="1">
              <a:lnSpc>
                <a:spcPct val="100000"/>
              </a:lnSpc>
              <a:spcBef>
                <a:spcPts val="0"/>
              </a:spcBef>
              <a:spcAft>
                <a:spcPts val="0"/>
              </a:spcAft>
              <a:buClrTx/>
              <a:buSzTx/>
              <a:buFontTx/>
              <a:buNone/>
              <a:tabLst/>
              <a:defRPr/>
            </a:pPr>
            <a:endParaRPr lang="nb-NO" b="0" dirty="0"/>
          </a:p>
          <a:p>
            <a:pPr marL="0" marR="0" indent="0" algn="r" defTabSz="914400" rtl="0" eaLnBrk="1" fontAlgn="auto" latinLnBrk="0" hangingPunct="1">
              <a:lnSpc>
                <a:spcPct val="100000"/>
              </a:lnSpc>
              <a:spcBef>
                <a:spcPts val="0"/>
              </a:spcBef>
              <a:spcAft>
                <a:spcPts val="0"/>
              </a:spcAft>
              <a:buClrTx/>
              <a:buSzTx/>
              <a:buFontTx/>
              <a:buNone/>
              <a:tabLst/>
              <a:defRPr/>
            </a:pPr>
            <a:r>
              <a:rPr lang="prs-AF" b="0" dirty="0"/>
              <a:t>مقررات و شرایط اغلب در فهرست‌هایی نوشته شده‌اند که ممکن است به نظر برسد که طولانی و گیج‌ کننده هستند. با این حال، مهم است که حداقل آن را مرور کنید تا بدانید با چه چیزی موافقت می‌کنید. </a:t>
            </a:r>
            <a:endParaRPr lang="nb-NO" b="0" dirty="0"/>
          </a:p>
          <a:p>
            <a:pPr marL="0" marR="0" indent="0" algn="r" defTabSz="914400" rtl="0" eaLnBrk="1" fontAlgn="auto" latinLnBrk="0" hangingPunct="1">
              <a:lnSpc>
                <a:spcPct val="100000"/>
              </a:lnSpc>
              <a:spcBef>
                <a:spcPts val="0"/>
              </a:spcBef>
              <a:spcAft>
                <a:spcPts val="0"/>
              </a:spcAft>
              <a:buClrTx/>
              <a:buSzTx/>
              <a:buFontTx/>
              <a:buNone/>
              <a:tabLst/>
              <a:defRPr/>
            </a:pPr>
            <a:endParaRPr lang="prs-AF" b="0" dirty="0"/>
          </a:p>
          <a:p>
            <a:pPr marL="0" marR="0" indent="0" algn="r" defTabSz="914400" rtl="0" eaLnBrk="1" fontAlgn="auto" latinLnBrk="0" hangingPunct="1">
              <a:lnSpc>
                <a:spcPct val="100000"/>
              </a:lnSpc>
              <a:spcBef>
                <a:spcPts val="0"/>
              </a:spcBef>
              <a:spcAft>
                <a:spcPts val="0"/>
              </a:spcAft>
              <a:buClrTx/>
              <a:buSzTx/>
              <a:buFontTx/>
              <a:buNone/>
              <a:tabLst/>
              <a:defRPr/>
            </a:pPr>
            <a:r>
              <a:rPr lang="prs-AF" b="0" dirty="0"/>
              <a:t>وقت گذاشته تا بخوانید بخش‌هایی که به تحویل، لغو، بازگشت کالا و حق کنار کشیدن از توافق خرید مرتبط هستند.</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30</a:t>
            </a:fld>
            <a:endParaRPr lang="nb-NO"/>
          </a:p>
        </p:txBody>
      </p:sp>
    </p:spTree>
    <p:extLst>
      <p:ext uri="{BB962C8B-B14F-4D97-AF65-F5344CB8AC3E}">
        <p14:creationId xmlns:p14="http://schemas.microsoft.com/office/powerpoint/2010/main" val="3184705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پس از آشنایی با این موارد، اگر همچنان می‌خواهید خرید کنید، می‌توانید روی دکمه یا دکمه فشار داده‌ای که اظهارنامه خرید را تأیید می‌کنید، بزنید.</a:t>
            </a:r>
          </a:p>
          <a:p>
            <a:pPr algn="r" rtl="1"/>
            <a:endParaRPr lang="prs-AF" dirty="0"/>
          </a:p>
          <a:p>
            <a:pPr algn="r" rtl="1"/>
            <a:r>
              <a:rPr lang="prs-AF" dirty="0"/>
              <a:t>قسمت مهمی از فرایند خرید این است که به عنوان خریدار قول می‌دهید که برای کالاها پرداخت کنید. فروشگاه آنلاینی که در آن خرید می‌کنید باید اطلاعات روشنی در مورد این و همچنین در مورد حقوق شما برای لغو یا انصراف از توافق خرید بدهد.</a:t>
            </a:r>
            <a:endParaRPr lang="nb-NO"/>
          </a:p>
          <a:p>
            <a:pPr algn="r" rtl="1"/>
            <a:endParaRPr lang="nb-NO" dirty="0"/>
          </a:p>
          <a:p>
            <a:pPr marL="0" marR="0" lvl="0" indent="0" algn="r" defTabSz="914400" rtl="1" eaLnBrk="1" fontAlgn="auto" latinLnBrk="0" hangingPunct="1">
              <a:lnSpc>
                <a:spcPct val="100000"/>
              </a:lnSpc>
              <a:spcBef>
                <a:spcPts val="0"/>
              </a:spcBef>
              <a:spcAft>
                <a:spcPts val="0"/>
              </a:spcAft>
              <a:buClrTx/>
              <a:buSzTx/>
              <a:buFontTx/>
              <a:buNone/>
              <a:tabLst/>
              <a:defRPr/>
            </a:pPr>
            <a:r>
              <a:rPr lang="ar-SA" sz="1800" dirty="0">
                <a:effectLst/>
                <a:latin typeface="Calibri" panose="020F0502020204030204" pitchFamily="34" charset="0"/>
                <a:ea typeface="Calibri" panose="020F0502020204030204" pitchFamily="34" charset="0"/>
                <a:cs typeface="Arial" panose="020B0604020202020204" pitchFamily="34" charset="0"/>
              </a:rPr>
              <a:t>روند </a:t>
            </a:r>
            <a:r>
              <a:rPr lang="ar-SA" sz="1800" dirty="0" err="1">
                <a:effectLst/>
                <a:latin typeface="Calibri" panose="020F0502020204030204" pitchFamily="34" charset="0"/>
                <a:ea typeface="Calibri" panose="020F0502020204030204" pitchFamily="34" charset="0"/>
                <a:cs typeface="Arial" panose="020B0604020202020204" pitchFamily="34" charset="0"/>
              </a:rPr>
              <a:t>پرداخت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ممکن</a:t>
            </a:r>
            <a:r>
              <a:rPr lang="ar-SA" sz="1800" dirty="0">
                <a:effectLst/>
                <a:latin typeface="Calibri" panose="020F0502020204030204" pitchFamily="34" charset="0"/>
                <a:ea typeface="Calibri" panose="020F0502020204030204" pitchFamily="34" charset="0"/>
                <a:cs typeface="Arial" panose="020B0604020202020204" pitchFamily="34" charset="0"/>
              </a:rPr>
              <a:t> از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فروشگاه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آنلاین</a:t>
            </a:r>
            <a:r>
              <a:rPr lang="ar-SA" sz="1800" dirty="0">
                <a:effectLst/>
                <a:latin typeface="Calibri" panose="020F0502020204030204" pitchFamily="34" charset="0"/>
                <a:ea typeface="Calibri" panose="020F0502020204030204" pitchFamily="34" charset="0"/>
                <a:cs typeface="Arial" panose="020B0604020202020204" pitchFamily="34" charset="0"/>
              </a:rPr>
              <a:t> نسبت به </a:t>
            </a:r>
            <a:r>
              <a:rPr lang="ar-SA" sz="1800" dirty="0" err="1">
                <a:effectLst/>
                <a:latin typeface="Calibri" panose="020F0502020204030204" pitchFamily="34" charset="0"/>
                <a:ea typeface="Calibri" panose="020F0502020204030204" pitchFamily="34" charset="0"/>
                <a:cs typeface="Arial" panose="020B0604020202020204" pitchFamily="34" charset="0"/>
              </a:rPr>
              <a:t>فروشگاه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دیگر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اندکی</a:t>
            </a:r>
            <a:r>
              <a:rPr lang="ar-SA" sz="1800" dirty="0">
                <a:effectLst/>
                <a:latin typeface="Calibri" panose="020F0502020204030204" pitchFamily="34" charset="0"/>
                <a:ea typeface="Calibri" panose="020F0502020204030204" pitchFamily="34" charset="0"/>
                <a:cs typeface="Arial" panose="020B0604020202020204" pitchFamily="34" charset="0"/>
              </a:rPr>
              <a:t> متفاوت </a:t>
            </a:r>
            <a:r>
              <a:rPr lang="ar-SA" sz="1800" dirty="0" err="1">
                <a:effectLst/>
                <a:latin typeface="Calibri" panose="020F0502020204030204" pitchFamily="34" charset="0"/>
                <a:ea typeface="Calibri" panose="020F0502020204030204" pitchFamily="34" charset="0"/>
                <a:cs typeface="Arial" panose="020B0604020202020204" pitchFamily="34" charset="0"/>
              </a:rPr>
              <a:t>باشد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بنابراین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دستورالعمل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های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صفحه را به دقت </a:t>
            </a:r>
            <a:r>
              <a:rPr lang="ar-SA" sz="1800" dirty="0" err="1">
                <a:effectLst/>
                <a:latin typeface="Calibri" panose="020F0502020204030204" pitchFamily="34" charset="0"/>
                <a:ea typeface="Calibri" panose="020F0502020204030204" pitchFamily="34" charset="0"/>
                <a:cs typeface="Arial" panose="020B0604020202020204" pitchFamily="34" charset="0"/>
              </a:rPr>
              <a:t>دنبال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prs-AF" dirty="0"/>
          </a:p>
          <a:p>
            <a:endParaRPr lang="nb-NO" baseline="0" dirty="0"/>
          </a:p>
          <a:p>
            <a:endParaRPr lang="nb-NO" baseline="0" dirty="0"/>
          </a:p>
          <a:p>
            <a:endParaRPr lang="nb-NO" baseline="0" dirty="0"/>
          </a:p>
          <a:p>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31</a:t>
            </a:fld>
            <a:endParaRPr lang="nb-NO"/>
          </a:p>
        </p:txBody>
      </p:sp>
    </p:spTree>
    <p:extLst>
      <p:ext uri="{BB962C8B-B14F-4D97-AF65-F5344CB8AC3E}">
        <p14:creationId xmlns:p14="http://schemas.microsoft.com/office/powerpoint/2010/main" val="2121498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baseline="0" dirty="0"/>
              <a:t>پس از اتمام خرید، به طور معمول به یک صفحه ارسال شده وجود دارد که سفارش شما دریافت شده است. معمولاً همچنین یک ایمیل با خلاصه سفارش به شما ارسال می‌شود. بسیاری از فروشگاه‌های آنلاین همچنین ایمیل‌هایی در طول فرآیند بسته ‌بندی و حمل و نقل به شما ارسال می‌کنند تا بدانید چه اتفاقی با محصولات شما می‌افتد.</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32</a:t>
            </a:fld>
            <a:endParaRPr lang="nb-NO"/>
          </a:p>
        </p:txBody>
      </p:sp>
    </p:spTree>
    <p:extLst>
      <p:ext uri="{BB962C8B-B14F-4D97-AF65-F5344CB8AC3E}">
        <p14:creationId xmlns:p14="http://schemas.microsoft.com/office/powerpoint/2010/main" val="319209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به طور خلاصه، همیشه باید این مراحل را طی کنید تا یک جنس آنلاین بخرید:</a:t>
            </a:r>
          </a:p>
          <a:p>
            <a:pPr algn="r" rtl="1"/>
            <a:endParaRPr lang="prs-AF" dirty="0"/>
          </a:p>
          <a:p>
            <a:pPr algn="r" rtl="1"/>
            <a:r>
              <a:rPr lang="prs-AF" dirty="0"/>
              <a:t>یک فروشگاه آنلاین پیدا کنید</a:t>
            </a:r>
          </a:p>
          <a:p>
            <a:pPr algn="r" rtl="1"/>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33</a:t>
            </a:fld>
            <a:endParaRPr lang="nb-NO"/>
          </a:p>
        </p:txBody>
      </p:sp>
    </p:spTree>
    <p:extLst>
      <p:ext uri="{BB962C8B-B14F-4D97-AF65-F5344CB8AC3E}">
        <p14:creationId xmlns:p14="http://schemas.microsoft.com/office/powerpoint/2010/main" val="3937744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a:buNone/>
            </a:pPr>
            <a:r>
              <a:rPr lang="prs-AF" baseline="0" dirty="0"/>
              <a:t>اقلام خود را انتخاب کنید</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34</a:t>
            </a:fld>
            <a:endParaRPr lang="nb-NO"/>
          </a:p>
        </p:txBody>
      </p:sp>
    </p:spTree>
    <p:extLst>
      <p:ext uri="{BB962C8B-B14F-4D97-AF65-F5344CB8AC3E}">
        <p14:creationId xmlns:p14="http://schemas.microsoft.com/office/powerpoint/2010/main" val="619929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None/>
            </a:pPr>
            <a:r>
              <a:rPr lang="prs-AF" baseline="0" dirty="0"/>
              <a:t>موارد را به سبد خرید اضافه کنید</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35</a:t>
            </a:fld>
            <a:endParaRPr lang="nb-NO"/>
          </a:p>
        </p:txBody>
      </p:sp>
    </p:spTree>
    <p:extLst>
      <p:ext uri="{BB962C8B-B14F-4D97-AF65-F5344CB8AC3E}">
        <p14:creationId xmlns:p14="http://schemas.microsoft.com/office/powerpoint/2010/main" val="1228298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None/>
            </a:pPr>
            <a:r>
              <a:rPr lang="prs-AF" baseline="0" dirty="0"/>
              <a:t>به تسویه حساب بروید</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36</a:t>
            </a:fld>
            <a:endParaRPr lang="nb-NO"/>
          </a:p>
        </p:txBody>
      </p:sp>
    </p:spTree>
    <p:extLst>
      <p:ext uri="{BB962C8B-B14F-4D97-AF65-F5344CB8AC3E}">
        <p14:creationId xmlns:p14="http://schemas.microsoft.com/office/powerpoint/2010/main" val="690823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None/>
            </a:pPr>
            <a:r>
              <a:rPr lang="prs-AF" baseline="0" dirty="0"/>
              <a:t>آدرس گیرنده را وارد کنید</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37</a:t>
            </a:fld>
            <a:endParaRPr lang="nb-NO"/>
          </a:p>
        </p:txBody>
      </p:sp>
    </p:spTree>
    <p:extLst>
      <p:ext uri="{BB962C8B-B14F-4D97-AF65-F5344CB8AC3E}">
        <p14:creationId xmlns:p14="http://schemas.microsoft.com/office/powerpoint/2010/main" val="2558084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None/>
            </a:pPr>
            <a:r>
              <a:rPr lang="prs-AF" baseline="0" dirty="0"/>
              <a:t>آدرس پرداخت‌کننده را وارد کنید</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38</a:t>
            </a:fld>
            <a:endParaRPr lang="nb-NO"/>
          </a:p>
        </p:txBody>
      </p:sp>
    </p:spTree>
    <p:extLst>
      <p:ext uri="{BB962C8B-B14F-4D97-AF65-F5344CB8AC3E}">
        <p14:creationId xmlns:p14="http://schemas.microsoft.com/office/powerpoint/2010/main" val="24934324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None/>
            </a:pPr>
            <a:r>
              <a:rPr lang="prs-AF" baseline="0" dirty="0"/>
              <a:t>شماره موبایل و ایمیل خود را وارد کنید</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39</a:t>
            </a:fld>
            <a:endParaRPr lang="nb-NO"/>
          </a:p>
        </p:txBody>
      </p:sp>
    </p:spTree>
    <p:extLst>
      <p:ext uri="{BB962C8B-B14F-4D97-AF65-F5344CB8AC3E}">
        <p14:creationId xmlns:p14="http://schemas.microsoft.com/office/powerpoint/2010/main" val="674041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prs-AF" sz="1200" kern="1200" dirty="0">
                <a:solidFill>
                  <a:schemeClr val="tx1"/>
                </a:solidFill>
                <a:effectLst/>
                <a:latin typeface="+mn-lt"/>
                <a:ea typeface="+mn-ea"/>
                <a:cs typeface="+mn-cs"/>
              </a:rPr>
              <a:t>اینجا چند نمونه از فروشگاه‌های آنلاین مختلف است.</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a:t>
            </a:fld>
            <a:endParaRPr lang="nb-NO"/>
          </a:p>
        </p:txBody>
      </p:sp>
    </p:spTree>
    <p:extLst>
      <p:ext uri="{BB962C8B-B14F-4D97-AF65-F5344CB8AC3E}">
        <p14:creationId xmlns:p14="http://schemas.microsoft.com/office/powerpoint/2010/main" val="230833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None/>
            </a:pPr>
            <a:r>
              <a:rPr lang="prs-AF" baseline="0" dirty="0"/>
              <a:t>روش پرداخت خود را انتخاب کنید و هر اطلاعات اضافی مربوط به آن را وارد کنید</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40</a:t>
            </a:fld>
            <a:endParaRPr lang="nb-NO"/>
          </a:p>
        </p:txBody>
      </p:sp>
    </p:spTree>
    <p:extLst>
      <p:ext uri="{BB962C8B-B14F-4D97-AF65-F5344CB8AC3E}">
        <p14:creationId xmlns:p14="http://schemas.microsoft.com/office/powerpoint/2010/main" val="3983815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None/>
            </a:pPr>
            <a:r>
              <a:rPr lang="prs-AF" baseline="0" dirty="0"/>
              <a:t>شرایط و مقررات خرید را بخوانید</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41</a:t>
            </a:fld>
            <a:endParaRPr lang="nb-NO"/>
          </a:p>
        </p:txBody>
      </p:sp>
    </p:spTree>
    <p:extLst>
      <p:ext uri="{BB962C8B-B14F-4D97-AF65-F5344CB8AC3E}">
        <p14:creationId xmlns:p14="http://schemas.microsoft.com/office/powerpoint/2010/main" val="18289304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None/>
            </a:pPr>
            <a:r>
              <a:rPr lang="prs-AF" baseline="0" dirty="0"/>
              <a:t>شرایط و مقررات خرید را تأیید کنید</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42</a:t>
            </a:fld>
            <a:endParaRPr lang="nb-NO"/>
          </a:p>
        </p:txBody>
      </p:sp>
    </p:spTree>
    <p:extLst>
      <p:ext uri="{BB962C8B-B14F-4D97-AF65-F5344CB8AC3E}">
        <p14:creationId xmlns:p14="http://schemas.microsoft.com/office/powerpoint/2010/main" val="837984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None/>
            </a:pPr>
            <a:r>
              <a:rPr lang="prs-AF" baseline="0" dirty="0"/>
              <a:t>بررسی کنید که آیا تأییدیه سفارش خود را دریافت کرده‌اید یا خیر.</a:t>
            </a:r>
            <a:endParaRPr lang="nb-NO" baseline="0" dirty="0"/>
          </a:p>
          <a:p>
            <a:pPr marL="0" indent="0" algn="r" rtl="1">
              <a:buNone/>
            </a:pPr>
            <a:endParaRPr lang="prs-AF" baseline="0" dirty="0"/>
          </a:p>
          <a:p>
            <a:pPr marL="0" indent="0" algn="r" rtl="1">
              <a:buNone/>
            </a:pPr>
            <a:r>
              <a:rPr lang="prs-AF" baseline="0" dirty="0"/>
              <a:t>ممکن است مدیریت این کار زیاد به نظر برسد، اما زمانی که به آن عادت کردید، به سرعت آسان‌تر می‌شود.</a:t>
            </a:r>
          </a:p>
          <a:p>
            <a:pPr marL="0" indent="0" algn="r" rtl="1">
              <a:buNone/>
            </a:pPr>
            <a:endParaRPr lang="prs-AF" baseline="0" dirty="0"/>
          </a:p>
          <a:p>
            <a:pPr marL="0" indent="0" algn="r" rtl="1">
              <a:buNone/>
            </a:pPr>
            <a:r>
              <a:rPr lang="prs-AF" baseline="0" dirty="0"/>
              <a:t>برخی از افراد هنگام خرید آنلاین از کلاهبرداری می ترسند. احتمال وقوع این اتفاق برای شما هنگام خرید از فروشگاه های آنلاین معروف و پرکاربرد بسیار کم است، اما هنوز هم مواردی وجود دارد که باید در نظر داشته باشید.</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43</a:t>
            </a:fld>
            <a:endParaRPr lang="nb-NO"/>
          </a:p>
        </p:txBody>
      </p:sp>
    </p:spTree>
    <p:extLst>
      <p:ext uri="{BB962C8B-B14F-4D97-AF65-F5344CB8AC3E}">
        <p14:creationId xmlns:p14="http://schemas.microsoft.com/office/powerpoint/2010/main" val="19996451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sz="1200" kern="1200" dirty="0">
                <a:solidFill>
                  <a:schemeClr val="tx1"/>
                </a:solidFill>
                <a:effectLst/>
                <a:latin typeface="+mn-lt"/>
                <a:ea typeface="+mn-ea"/>
                <a:cs typeface="+mn-cs"/>
              </a:rPr>
              <a:t>برخی از افراد هنگام خرید آنلاین از کلاهبرداری می ترسند، اما اگر چند قانون کلی را رعایت کنید، می توانید خطر این اتفاق را کاهش دهید.</a:t>
            </a:r>
          </a:p>
          <a:p>
            <a:pPr algn="r" rtl="1"/>
            <a:endParaRPr lang="prs-AF" sz="1200" kern="1200" dirty="0">
              <a:solidFill>
                <a:schemeClr val="tx1"/>
              </a:solidFill>
              <a:effectLst/>
              <a:latin typeface="+mn-lt"/>
              <a:ea typeface="+mn-ea"/>
              <a:cs typeface="+mn-cs"/>
            </a:endParaRPr>
          </a:p>
          <a:p>
            <a:pPr algn="r" rtl="1"/>
            <a:r>
              <a:rPr lang="prs-AF" sz="1200" kern="1200" dirty="0">
                <a:solidFill>
                  <a:schemeClr val="tx1"/>
                </a:solidFill>
                <a:effectLst/>
                <a:latin typeface="+mn-lt"/>
                <a:ea typeface="+mn-ea"/>
                <a:cs typeface="+mn-cs"/>
              </a:rPr>
              <a:t>ما اکنون از اینها عبور خواهیم کرد.</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44</a:t>
            </a:fld>
            <a:endParaRPr lang="nb-NO"/>
          </a:p>
        </p:txBody>
      </p:sp>
    </p:spTree>
    <p:extLst>
      <p:ext uri="{BB962C8B-B14F-4D97-AF65-F5344CB8AC3E}">
        <p14:creationId xmlns:p14="http://schemas.microsoft.com/office/powerpoint/2010/main" val="21746551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sz="1200" kern="1200" dirty="0">
                <a:solidFill>
                  <a:schemeClr val="tx1"/>
                </a:solidFill>
                <a:effectLst/>
                <a:latin typeface="+mn-lt"/>
                <a:ea typeface="+mn-ea"/>
                <a:cs typeface="+mn-cs"/>
              </a:rPr>
              <a:t>چند قانون خوب برای خرید آنلاین عبارتند از:</a:t>
            </a:r>
          </a:p>
          <a:p>
            <a:pPr algn="r" rtl="1"/>
            <a:endParaRPr lang="prs-AF" sz="1200" kern="1200" dirty="0">
              <a:solidFill>
                <a:schemeClr val="tx1"/>
              </a:solidFill>
              <a:effectLst/>
              <a:latin typeface="+mn-lt"/>
              <a:ea typeface="+mn-ea"/>
              <a:cs typeface="+mn-cs"/>
            </a:endParaRPr>
          </a:p>
          <a:p>
            <a:pPr algn="r" rtl="1"/>
            <a:r>
              <a:rPr lang="prs-AF" sz="1200" kern="1200" dirty="0">
                <a:solidFill>
                  <a:schemeClr val="tx1"/>
                </a:solidFill>
                <a:effectLst/>
                <a:latin typeface="+mn-lt"/>
                <a:ea typeface="+mn-ea"/>
                <a:cs typeface="+mn-cs"/>
              </a:rPr>
              <a:t>از کسی که به او اعتماد ندارید خرید نکنید. اگر مطمئن نیستید، همیشه می توانید از درستی و صحت شماره تلفن و آدرس تماس فروشگاه اینترنتی را بررسی کنید.</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45</a:t>
            </a:fld>
            <a:endParaRPr lang="nb-NO"/>
          </a:p>
        </p:txBody>
      </p:sp>
    </p:spTree>
    <p:extLst>
      <p:ext uri="{BB962C8B-B14F-4D97-AF65-F5344CB8AC3E}">
        <p14:creationId xmlns:p14="http://schemas.microsoft.com/office/powerpoint/2010/main" val="858456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prs-AF" sz="1200" kern="1200" dirty="0">
                <a:solidFill>
                  <a:schemeClr val="tx1"/>
                </a:solidFill>
                <a:effectLst/>
                <a:latin typeface="+mn-lt"/>
                <a:ea typeface="+mn-ea"/>
                <a:cs typeface="+mn-cs"/>
              </a:rPr>
              <a:t>مطمئن شوید که از فروشگاهی با سرویس امن خرید می کنید. </a:t>
            </a:r>
            <a:r>
              <a:rPr lang="nb-NO" sz="1200" kern="1200" dirty="0">
                <a:solidFill>
                  <a:schemeClr val="tx1"/>
                </a:solidFill>
                <a:effectLst/>
                <a:latin typeface="+mn-lt"/>
                <a:ea typeface="+mn-ea"/>
                <a:cs typeface="+mn-cs"/>
              </a:rPr>
              <a:t> URL</a:t>
            </a:r>
            <a:r>
              <a:rPr lang="prs-AF" sz="1200" kern="1200" dirty="0">
                <a:solidFill>
                  <a:schemeClr val="tx1"/>
                </a:solidFill>
                <a:effectLst/>
                <a:latin typeface="+mn-lt"/>
                <a:ea typeface="+mn-ea"/>
                <a:cs typeface="+mn-cs"/>
              </a:rPr>
              <a:t>را در نوار آدرس بررسی کنید. اگر روی</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https</a:t>
            </a:r>
            <a:r>
              <a:rPr lang="nb-NO" sz="1200" kern="1200" dirty="0">
                <a:solidFill>
                  <a:schemeClr val="tx1"/>
                </a:solidFill>
                <a:effectLst/>
                <a:latin typeface="+mn-lt"/>
                <a:ea typeface="+mn-ea"/>
                <a:cs typeface="+mn-cs"/>
              </a:rPr>
              <a:t> </a:t>
            </a:r>
            <a:r>
              <a:rPr lang="prs-AF" sz="1200" kern="1200" dirty="0">
                <a:solidFill>
                  <a:schemeClr val="tx1"/>
                </a:solidFill>
                <a:effectLst/>
                <a:latin typeface="+mn-lt"/>
                <a:ea typeface="+mn-ea"/>
                <a:cs typeface="+mn-cs"/>
              </a:rPr>
              <a:t>نوشته شده باشد، یا اگر تصویری از قفل در نوار آدرس مشاهده کنید، اطلاعاتی که وارد می‌کنید محافظت می‌شوند و توسط دیگران قابل شناسایی نیستند.</a:t>
            </a:r>
          </a:p>
          <a:p>
            <a:pPr marL="0" marR="0" lvl="0" indent="0" algn="r" defTabSz="914400" rtl="1" eaLnBrk="1" fontAlgn="auto" latinLnBrk="0" hangingPunct="1">
              <a:lnSpc>
                <a:spcPct val="100000"/>
              </a:lnSpc>
              <a:spcBef>
                <a:spcPts val="0"/>
              </a:spcBef>
              <a:spcAft>
                <a:spcPts val="0"/>
              </a:spcAft>
              <a:buClrTx/>
              <a:buSzTx/>
              <a:buFontTx/>
              <a:buNone/>
              <a:tabLst/>
              <a:defRPr/>
            </a:pPr>
            <a:endParaRPr lang="prs-AF"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prs-AF" sz="1200" kern="1200" dirty="0">
                <a:solidFill>
                  <a:schemeClr val="tx1"/>
                </a:solidFill>
                <a:effectLst/>
                <a:latin typeface="+mn-lt"/>
                <a:ea typeface="+mn-ea"/>
                <a:cs typeface="+mn-cs"/>
              </a:rPr>
              <a:t>هیچ اطلاعاتی در مورد خود یا کارت پرداخت خود به اشتراک نگذارید مگر اینکه </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https</a:t>
            </a:r>
            <a:r>
              <a:rPr lang="prs-AF" sz="1200" kern="1200" dirty="0">
                <a:solidFill>
                  <a:schemeClr val="tx1"/>
                </a:solidFill>
                <a:effectLst/>
                <a:latin typeface="+mn-lt"/>
                <a:ea typeface="+mn-ea"/>
                <a:cs typeface="+mn-cs"/>
              </a:rPr>
              <a:t>یا قفل در نوار آدرس موجود باشد.</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46</a:t>
            </a:fld>
            <a:endParaRPr lang="nb-NO"/>
          </a:p>
        </p:txBody>
      </p:sp>
    </p:spTree>
    <p:extLst>
      <p:ext uri="{BB962C8B-B14F-4D97-AF65-F5344CB8AC3E}">
        <p14:creationId xmlns:p14="http://schemas.microsoft.com/office/powerpoint/2010/main" val="823767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prs-AF" sz="1200" kern="1200" dirty="0">
                <a:solidFill>
                  <a:schemeClr val="tx1"/>
                </a:solidFill>
                <a:effectLst/>
                <a:latin typeface="+mn-lt"/>
                <a:ea typeface="+mn-ea"/>
                <a:cs typeface="+mn-cs"/>
              </a:rPr>
              <a:t>به یاد داشته باشید: هنگام خرید آنلاین، فقط باید شماره کارت، تاریخ انقضا روی کارت و ارقام کنترل (</a:t>
            </a:r>
            <a:r>
              <a:rPr lang="nb-NO" sz="1200" kern="1200" dirty="0">
                <a:solidFill>
                  <a:schemeClr val="tx1"/>
                </a:solidFill>
                <a:effectLst/>
                <a:latin typeface="+mn-lt"/>
                <a:ea typeface="+mn-ea"/>
                <a:cs typeface="+mn-cs"/>
              </a:rPr>
              <a:t>CVC) </a:t>
            </a:r>
            <a:r>
              <a:rPr lang="prs-AF" sz="1200" kern="1200" dirty="0">
                <a:solidFill>
                  <a:schemeClr val="tx1"/>
                </a:solidFill>
                <a:effectLst/>
                <a:latin typeface="+mn-lt"/>
                <a:ea typeface="+mn-ea"/>
                <a:cs typeface="+mn-cs"/>
              </a:rPr>
              <a:t>فروشگاه اینترنتی که از آن خرید می‌کنید را وارد کنید. اگر به صفحه‌ای هدایت می ‌شوید که باید کدی را از رمز و رمز بانکی خود وارد کنید، می‌توانید این کار را نیز انجام دهید. کد پین خود را به کسی ندهید.</a:t>
            </a:r>
          </a:p>
          <a:p>
            <a:pPr marL="0" marR="0" lvl="0" indent="0" algn="r" defTabSz="914400" rtl="1" eaLnBrk="1" fontAlgn="auto" latinLnBrk="0" hangingPunct="1">
              <a:lnSpc>
                <a:spcPct val="100000"/>
              </a:lnSpc>
              <a:spcBef>
                <a:spcPts val="0"/>
              </a:spcBef>
              <a:spcAft>
                <a:spcPts val="0"/>
              </a:spcAft>
              <a:buClrTx/>
              <a:buSzTx/>
              <a:buFontTx/>
              <a:buNone/>
              <a:tabLst/>
              <a:defRPr/>
            </a:pPr>
            <a:endParaRPr lang="prs-AF"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prs-AF" sz="1200" kern="1200" dirty="0">
                <a:solidFill>
                  <a:schemeClr val="tx1"/>
                </a:solidFill>
                <a:effectLst/>
                <a:latin typeface="+mn-lt"/>
                <a:ea typeface="+mn-ea"/>
                <a:cs typeface="+mn-cs"/>
              </a:rPr>
              <a:t>استفاده از کارت های اعتباری هنگام خرید آنلاین نظریه ای خوبی است.</a:t>
            </a:r>
          </a:p>
          <a:p>
            <a:pPr marL="0" marR="0" lvl="0" indent="0" algn="r" defTabSz="914400" rtl="1" eaLnBrk="1" fontAlgn="auto" latinLnBrk="0" hangingPunct="1">
              <a:lnSpc>
                <a:spcPct val="100000"/>
              </a:lnSpc>
              <a:spcBef>
                <a:spcPts val="0"/>
              </a:spcBef>
              <a:spcAft>
                <a:spcPts val="0"/>
              </a:spcAft>
              <a:buClrTx/>
              <a:buSzTx/>
              <a:buFontTx/>
              <a:buNone/>
              <a:tabLst/>
              <a:defRPr/>
            </a:pPr>
            <a:endParaRPr lang="prs-AF"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prs-AF" sz="1200" kern="1200" dirty="0">
                <a:solidFill>
                  <a:schemeClr val="tx1"/>
                </a:solidFill>
                <a:effectLst/>
                <a:latin typeface="+mn-lt"/>
                <a:ea typeface="+mn-ea"/>
                <a:cs typeface="+mn-cs"/>
              </a:rPr>
              <a:t>اگر هنگام خرید آنلاین اطلاعات کارت اعتباری خود را وارد کنید، مبلغ به حساب بانکی شما اضافه نمی شود. در عوض، در صورت حساب کارت اعتباری شما ثبت می شود.</a:t>
            </a:r>
          </a:p>
          <a:p>
            <a:pPr marL="0" marR="0" lvl="0" indent="0" algn="r" defTabSz="914400" rtl="1" eaLnBrk="1" fontAlgn="auto" latinLnBrk="0" hangingPunct="1">
              <a:lnSpc>
                <a:spcPct val="100000"/>
              </a:lnSpc>
              <a:spcBef>
                <a:spcPts val="0"/>
              </a:spcBef>
              <a:spcAft>
                <a:spcPts val="0"/>
              </a:spcAft>
              <a:buClrTx/>
              <a:buSzTx/>
              <a:buFontTx/>
              <a:buNone/>
              <a:tabLst/>
              <a:defRPr/>
            </a:pPr>
            <a:endParaRPr lang="prs-AF"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prs-AF" sz="1200" kern="1200" dirty="0">
                <a:solidFill>
                  <a:schemeClr val="tx1"/>
                </a:solidFill>
                <a:effectLst/>
                <a:latin typeface="+mn-lt"/>
                <a:ea typeface="+mn-ea"/>
                <a:cs typeface="+mn-cs"/>
              </a:rPr>
              <a:t>این به شما زمان زیادی می دهد تا مبلغ را بررسی کنید و قبل از جنس صورت حساب آن را دریافت کنید. اگر کالا را دریافت نکردید یا مشکلی در آن وجود داشت، هنگام پرداخت با کارت اعتباری نیز از حقوق مصرف کننده خوبی برخوردار هستید.</a:t>
            </a:r>
          </a:p>
          <a:p>
            <a:pPr marL="0" marR="0" lvl="0" indent="0" algn="r" defTabSz="914400" rtl="1" eaLnBrk="1" fontAlgn="auto" latinLnBrk="0" hangingPunct="1">
              <a:lnSpc>
                <a:spcPct val="100000"/>
              </a:lnSpc>
              <a:spcBef>
                <a:spcPts val="0"/>
              </a:spcBef>
              <a:spcAft>
                <a:spcPts val="0"/>
              </a:spcAft>
              <a:buClrTx/>
              <a:buSzTx/>
              <a:buFontTx/>
              <a:buNone/>
              <a:tabLst/>
              <a:defRPr/>
            </a:pPr>
            <a:endParaRPr lang="prs-AF"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prs-AF" sz="1200" kern="1200" dirty="0">
                <a:solidFill>
                  <a:schemeClr val="tx1"/>
                </a:solidFill>
                <a:effectLst/>
                <a:latin typeface="+mn-lt"/>
                <a:ea typeface="+mn-ea"/>
                <a:cs typeface="+mn-cs"/>
              </a:rPr>
              <a:t>صرف نظر از اینکه از کارت اعتباری یا کارت نقدی برای پرداخت کالا استفاده می کنید، هرگز نباید کد پین کارت خود را وارد کنید (پین کد 4 رقمی است که هنگام استفاده از دستگاه نقدی یا خرید از فروشنده دکان استفاده می کنید).</a:t>
            </a:r>
          </a:p>
          <a:p>
            <a:pPr marL="0" marR="0" lvl="0" indent="0" algn="r" defTabSz="914400" rtl="1" eaLnBrk="1" fontAlgn="auto" latinLnBrk="0" hangingPunct="1">
              <a:lnSpc>
                <a:spcPct val="100000"/>
              </a:lnSpc>
              <a:spcBef>
                <a:spcPts val="0"/>
              </a:spcBef>
              <a:spcAft>
                <a:spcPts val="0"/>
              </a:spcAft>
              <a:buClrTx/>
              <a:buSzTx/>
              <a:buFontTx/>
              <a:buNone/>
              <a:tabLst/>
              <a:defRPr/>
            </a:pPr>
            <a:endParaRPr lang="prs-AF"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prs-AF" sz="1200" kern="1200" dirty="0">
                <a:solidFill>
                  <a:schemeClr val="tx1"/>
                </a:solidFill>
                <a:effectLst/>
                <a:latin typeface="+mn-lt"/>
                <a:ea typeface="+mn-ea"/>
                <a:cs typeface="+mn-cs"/>
              </a:rPr>
              <a:t>حساب بانکی خود را پیگیری کنید. اگر می بینید که پول به چیزی می رود که نمی شناسید یا فکر می کنید ممکن است فریب یا کلاهبرداری باشد، با بانک خود تماس بگیرید. آنها به شما کمک می کنند تا بفهمید چه اتفاقی افتاده است.</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47</a:t>
            </a:fld>
            <a:endParaRPr lang="nb-NO"/>
          </a:p>
        </p:txBody>
      </p:sp>
    </p:spTree>
    <p:extLst>
      <p:ext uri="{BB962C8B-B14F-4D97-AF65-F5344CB8AC3E}">
        <p14:creationId xmlns:p14="http://schemas.microsoft.com/office/powerpoint/2010/main" val="21492164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اگر از شما خواسته شود </a:t>
            </a:r>
            <a:r>
              <a:rPr lang="prs-AF" b="1" dirty="0"/>
              <a:t>پولی را به شماره حساب بانکی دیگری وارد کنید</a:t>
            </a:r>
            <a:r>
              <a:rPr lang="prs-AF" dirty="0"/>
              <a:t> تا برای کالایی که می ‌خواهید بخرید، شک کنید.</a:t>
            </a:r>
          </a:p>
          <a:p>
            <a:pPr algn="r" rtl="1"/>
            <a:endParaRPr lang="prs-AF" dirty="0"/>
          </a:p>
          <a:p>
            <a:pPr algn="r" rtl="1"/>
            <a:r>
              <a:rPr lang="prs-AF" dirty="0"/>
              <a:t>اگر پرداخت از این طریق را انتخاب کنید، حقوق کمتری خواهید داشت و در صورت پشیمانی از خرید یا نرسیدن کالا، دریافت کمک دشوارتر خواهد بود.</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48</a:t>
            </a:fld>
            <a:endParaRPr lang="nb-NO"/>
          </a:p>
        </p:txBody>
      </p:sp>
    </p:spTree>
    <p:extLst>
      <p:ext uri="{BB962C8B-B14F-4D97-AF65-F5344CB8AC3E}">
        <p14:creationId xmlns:p14="http://schemas.microsoft.com/office/powerpoint/2010/main" val="767446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prs-AF" sz="1200" kern="1200" dirty="0">
                <a:solidFill>
                  <a:schemeClr val="tx1"/>
                </a:solidFill>
                <a:effectLst/>
                <a:latin typeface="+mn-lt"/>
                <a:ea typeface="+mn-ea"/>
                <a:cs typeface="+mn-cs"/>
              </a:rPr>
              <a:t>دقت کنید و مطمئن شوید که کالا در زمانی که فروشگاه اینترنتی در شرایط خرید آن اعلام کرده است به دستتان برسد. اگر کالا هرگز به دستتان نرسد، نباید هزینه آن را بپردازید. در این صورت باید با بانک خود تماس بگیرید.</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49</a:t>
            </a:fld>
            <a:endParaRPr lang="nb-NO"/>
          </a:p>
        </p:txBody>
      </p:sp>
    </p:spTree>
    <p:extLst>
      <p:ext uri="{BB962C8B-B14F-4D97-AF65-F5344CB8AC3E}">
        <p14:creationId xmlns:p14="http://schemas.microsoft.com/office/powerpoint/2010/main" val="50115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prs-AF" sz="1200" kern="1200" dirty="0">
                <a:solidFill>
                  <a:schemeClr val="tx1"/>
                </a:solidFill>
                <a:effectLst/>
                <a:latin typeface="+mn-lt"/>
                <a:ea typeface="+mn-ea"/>
                <a:cs typeface="+mn-cs"/>
              </a:rPr>
              <a:t>اینجا چند نمونه از فروشگاه‌های آنلاین مختلف است. </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5</a:t>
            </a:fld>
            <a:endParaRPr lang="nb-NO"/>
          </a:p>
        </p:txBody>
      </p:sp>
    </p:spTree>
    <p:extLst>
      <p:ext uri="{BB962C8B-B14F-4D97-AF65-F5344CB8AC3E}">
        <p14:creationId xmlns:p14="http://schemas.microsoft.com/office/powerpoint/2010/main" val="9541668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b="1" dirty="0"/>
              <a:t>برای کمک به دیگرانی که می خواهند چیزی آنلاین سفارش دهند، وقت بگذارید.</a:t>
            </a:r>
          </a:p>
          <a:p>
            <a:pPr algn="r" rtl="1"/>
            <a:endParaRPr lang="prs-AF" b="1" dirty="0"/>
          </a:p>
          <a:p>
            <a:pPr algn="r" rtl="1"/>
            <a:r>
              <a:rPr lang="prs-AF" b="1" dirty="0"/>
              <a:t>همچنین ممکن است نظریه ای خوبی باشد که یک چک لیست با مراحل مختلف و اقدامات احتیاطی (ترجیحاً همراه با تصاویر) چاپ کنید و آنها را بین شرکت کنندگان دوره توزیع کنید.</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50</a:t>
            </a:fld>
            <a:endParaRPr lang="nb-NO"/>
          </a:p>
        </p:txBody>
      </p:sp>
    </p:spTree>
    <p:extLst>
      <p:ext uri="{BB962C8B-B14F-4D97-AF65-F5344CB8AC3E}">
        <p14:creationId xmlns:p14="http://schemas.microsoft.com/office/powerpoint/2010/main" val="1532780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prs-AF" sz="1200" kern="1200">
                <a:solidFill>
                  <a:schemeClr val="tx1"/>
                </a:solidFill>
                <a:effectLst/>
                <a:latin typeface="+mn-lt"/>
                <a:ea typeface="+mn-ea"/>
                <a:cs typeface="+mn-cs"/>
              </a:rPr>
              <a:t>اینجا چند نمونه از فروشگاه‌های آنلاین مختلف است.</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6</a:t>
            </a:fld>
            <a:endParaRPr lang="nb-NO"/>
          </a:p>
        </p:txBody>
      </p:sp>
    </p:spTree>
    <p:extLst>
      <p:ext uri="{BB962C8B-B14F-4D97-AF65-F5344CB8AC3E}">
        <p14:creationId xmlns:p14="http://schemas.microsoft.com/office/powerpoint/2010/main" val="103704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sz="1200" kern="1200" dirty="0">
                <a:solidFill>
                  <a:schemeClr val="tx1"/>
                </a:solidFill>
                <a:effectLst/>
                <a:latin typeface="+mn-lt"/>
                <a:ea typeface="+mn-ea"/>
                <a:cs typeface="+mn-cs"/>
              </a:rPr>
              <a:t>اینجا چند نمونه از فروشگاه‌های آنلاین مختلف است.</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n-NO"/>
          </a:p>
        </p:txBody>
      </p:sp>
    </p:spTree>
    <p:extLst>
      <p:ext uri="{BB962C8B-B14F-4D97-AF65-F5344CB8AC3E}">
        <p14:creationId xmlns:p14="http://schemas.microsoft.com/office/powerpoint/2010/main" val="767871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sz="1200" kern="1200" dirty="0">
                <a:solidFill>
                  <a:schemeClr val="tx1"/>
                </a:solidFill>
                <a:effectLst/>
                <a:latin typeface="+mn-lt"/>
                <a:ea typeface="+mn-ea"/>
                <a:cs typeface="+mn-cs"/>
              </a:rPr>
              <a:t>اولین چیزی که اغلب خواهید دید، صفحه‌ای است که در آن می‌توانید درباره اجناس خریداری شده بخوانید و جستجو کنید.</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n-NO"/>
          </a:p>
        </p:txBody>
      </p:sp>
    </p:spTree>
    <p:extLst>
      <p:ext uri="{BB962C8B-B14F-4D97-AF65-F5344CB8AC3E}">
        <p14:creationId xmlns:p14="http://schemas.microsoft.com/office/powerpoint/2010/main" val="221443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sz="1200" kern="1200" dirty="0">
                <a:solidFill>
                  <a:schemeClr val="tx1"/>
                </a:solidFill>
                <a:effectLst/>
                <a:latin typeface="+mn-lt"/>
                <a:ea typeface="+mn-ea"/>
                <a:cs typeface="+mn-cs"/>
              </a:rPr>
              <a:t>در هر سایت، همچنین یک "سبد خرید" پیدا خواهید کرد که کالاها و خدماتی که می‌خواهید بخرید در آنجا قرار می‌گیرند.</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n-NO"/>
          </a:p>
        </p:txBody>
      </p:sp>
    </p:spTree>
    <p:extLst>
      <p:ext uri="{BB962C8B-B14F-4D97-AF65-F5344CB8AC3E}">
        <p14:creationId xmlns:p14="http://schemas.microsoft.com/office/powerpoint/2010/main" val="3330511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7" name="Bilde 6"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9"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13"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6828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a:prstGeom prst="rect">
            <a:avLst/>
          </a:prstGeo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15.11.2023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67865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838200" y="1825625"/>
            <a:ext cx="10515600" cy="4351338"/>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15.11.2023</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931970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15.11.2023</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68866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9"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10"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72862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Hva er en nettbutikk?</a:t>
            </a: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Tree>
    <p:extLst>
      <p:ext uri="{BB962C8B-B14F-4D97-AF65-F5344CB8AC3E}">
        <p14:creationId xmlns:p14="http://schemas.microsoft.com/office/powerpoint/2010/main" val="3951981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Slik betaler du</a:t>
            </a: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Tree>
    <p:extLst>
      <p:ext uri="{BB962C8B-B14F-4D97-AF65-F5344CB8AC3E}">
        <p14:creationId xmlns:p14="http://schemas.microsoft.com/office/powerpoint/2010/main" val="174245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Hvordan unngå svindel?</a:t>
            </a: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Tree>
    <p:extLst>
      <p:ext uri="{BB962C8B-B14F-4D97-AF65-F5344CB8AC3E}">
        <p14:creationId xmlns:p14="http://schemas.microsoft.com/office/powerpoint/2010/main" val="316641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15.11.2023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14135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dato 2"/>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15.11.2023</a:t>
            </a:fld>
            <a:endParaRPr lang="nb-NO"/>
          </a:p>
        </p:txBody>
      </p:sp>
      <p:sp>
        <p:nvSpPr>
          <p:cNvPr id="4" name="Plassholder for bunntekst 3"/>
          <p:cNvSpPr>
            <a:spLocks noGrp="1"/>
          </p:cNvSpPr>
          <p:nvPr>
            <p:ph type="ftr" sz="quarter" idx="11"/>
          </p:nvPr>
        </p:nvSpPr>
        <p:spPr>
          <a:xfrm>
            <a:off x="4038600" y="6356350"/>
            <a:ext cx="4114800" cy="365125"/>
          </a:xfrm>
          <a:prstGeom prst="rect">
            <a:avLst/>
          </a:prstGeom>
        </p:spPr>
        <p:txBody>
          <a:bodyPr/>
          <a:lstStyle/>
          <a:p>
            <a:endParaRPr lang="nb-NO"/>
          </a:p>
        </p:txBody>
      </p:sp>
      <p:sp>
        <p:nvSpPr>
          <p:cNvPr id="5" name="Plassholder for lysbildenummer 4"/>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36961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15.11.2023</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390452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a:prstGeom prst="rect">
            <a:avLst/>
          </a:prstGeo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15.11.2023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44824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lassholder for tittel 1"/>
          <p:cNvSpPr>
            <a:spLocks noGrp="1"/>
          </p:cNvSpPr>
          <p:nvPr>
            <p:ph type="title"/>
          </p:nvPr>
        </p:nvSpPr>
        <p:spPr>
          <a:xfrm>
            <a:off x="990600" y="5175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11" name="Plassholder for tekst 2"/>
          <p:cNvSpPr>
            <a:spLocks noGrp="1"/>
          </p:cNvSpPr>
          <p:nvPr>
            <p:ph type="body" idx="1"/>
          </p:nvPr>
        </p:nvSpPr>
        <p:spPr>
          <a:xfrm>
            <a:off x="990600" y="19780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13"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97982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52"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21.jp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1.jp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jp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png"/><Relationship Id="rId7"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jpeg"/><Relationship Id="rId10" Type="http://schemas.openxmlformats.org/officeDocument/2006/relationships/image" Target="../media/image28.png"/><Relationship Id="rId4" Type="http://schemas.openxmlformats.org/officeDocument/2006/relationships/image" Target="../media/image40.png"/><Relationship Id="rId9" Type="http://schemas.openxmlformats.org/officeDocument/2006/relationships/image" Target="../media/image44.png"/></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9.jpg"/><Relationship Id="rId7"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41.jpeg"/><Relationship Id="rId11" Type="http://schemas.openxmlformats.org/officeDocument/2006/relationships/image" Target="../media/image28.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jpeg"/></Relationships>
</file>

<file path=ppt/slides/_rels/slide3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5.png"/><Relationship Id="rId3" Type="http://schemas.openxmlformats.org/officeDocument/2006/relationships/image" Target="../media/image29.jpg"/><Relationship Id="rId7" Type="http://schemas.openxmlformats.org/officeDocument/2006/relationships/image" Target="../media/image42.png"/><Relationship Id="rId12"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41.jpeg"/><Relationship Id="rId11" Type="http://schemas.openxmlformats.org/officeDocument/2006/relationships/image" Target="../media/image28.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jpeg"/></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0.png"/><Relationship Id="rId3" Type="http://schemas.openxmlformats.org/officeDocument/2006/relationships/image" Target="../media/image32.png"/><Relationship Id="rId7" Type="http://schemas.openxmlformats.org/officeDocument/2006/relationships/image" Target="../media/image41.jpeg"/><Relationship Id="rId12"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image" Target="../media/image43.jpeg"/><Relationship Id="rId4" Type="http://schemas.openxmlformats.org/officeDocument/2006/relationships/image" Target="../media/image29.jpg"/><Relationship Id="rId9" Type="http://schemas.openxmlformats.org/officeDocument/2006/relationships/image" Target="../media/image25.png"/><Relationship Id="rId1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28.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3.jpeg"/><Relationship Id="rId5" Type="http://schemas.openxmlformats.org/officeDocument/2006/relationships/image" Target="../media/image29.jpg"/><Relationship Id="rId15" Type="http://schemas.openxmlformats.org/officeDocument/2006/relationships/image" Target="../media/image45.png"/><Relationship Id="rId10" Type="http://schemas.openxmlformats.org/officeDocument/2006/relationships/image" Target="../media/image25.png"/><Relationship Id="rId4" Type="http://schemas.openxmlformats.org/officeDocument/2006/relationships/image" Target="../media/image32.png"/><Relationship Id="rId9" Type="http://schemas.openxmlformats.org/officeDocument/2006/relationships/image" Target="../media/image42.png"/><Relationship Id="rId14" Type="http://schemas.openxmlformats.org/officeDocument/2006/relationships/image" Target="../media/image30.png"/></Relationships>
</file>

<file path=ppt/slides/_rels/slide41.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4.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43.jpeg"/><Relationship Id="rId2" Type="http://schemas.openxmlformats.org/officeDocument/2006/relationships/notesSlide" Target="../notesSlides/notesSlide41.xml"/><Relationship Id="rId16"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25.png"/><Relationship Id="rId5" Type="http://schemas.openxmlformats.org/officeDocument/2006/relationships/image" Target="../media/image29.jpg"/><Relationship Id="rId15" Type="http://schemas.openxmlformats.org/officeDocument/2006/relationships/image" Target="../media/image30.png"/><Relationship Id="rId10" Type="http://schemas.openxmlformats.org/officeDocument/2006/relationships/image" Target="../media/image42.pn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28.png"/></Relationships>
</file>

<file path=ppt/slides/_rels/slide42.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37.png"/><Relationship Id="rId17" Type="http://schemas.openxmlformats.org/officeDocument/2006/relationships/image" Target="../media/image28.png"/><Relationship Id="rId2" Type="http://schemas.openxmlformats.org/officeDocument/2006/relationships/notesSlide" Target="../notesSlides/notesSlide42.xml"/><Relationship Id="rId16"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36.png"/><Relationship Id="rId5" Type="http://schemas.openxmlformats.org/officeDocument/2006/relationships/image" Target="../media/image29.jpg"/><Relationship Id="rId15" Type="http://schemas.openxmlformats.org/officeDocument/2006/relationships/image" Target="../media/image43.jpeg"/><Relationship Id="rId10" Type="http://schemas.openxmlformats.org/officeDocument/2006/relationships/image" Target="../media/image45.png"/><Relationship Id="rId4" Type="http://schemas.openxmlformats.org/officeDocument/2006/relationships/image" Target="../media/image32.png"/><Relationship Id="rId9" Type="http://schemas.openxmlformats.org/officeDocument/2006/relationships/image" Target="../media/image30.png"/><Relationship Id="rId14" Type="http://schemas.openxmlformats.org/officeDocument/2006/relationships/image" Target="../media/image25.png"/></Relationships>
</file>

<file path=ppt/slides/_rels/slide4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7.png"/><Relationship Id="rId18" Type="http://schemas.openxmlformats.org/officeDocument/2006/relationships/image" Target="../media/image28.png"/><Relationship Id="rId3" Type="http://schemas.openxmlformats.org/officeDocument/2006/relationships/image" Target="../media/image46.png"/><Relationship Id="rId7" Type="http://schemas.openxmlformats.org/officeDocument/2006/relationships/image" Target="../media/image39.png"/><Relationship Id="rId12" Type="http://schemas.openxmlformats.org/officeDocument/2006/relationships/image" Target="../media/image36.png"/><Relationship Id="rId17" Type="http://schemas.openxmlformats.org/officeDocument/2006/relationships/image" Target="../media/image44.png"/><Relationship Id="rId2" Type="http://schemas.openxmlformats.org/officeDocument/2006/relationships/notesSlide" Target="../notesSlides/notesSlide43.xml"/><Relationship Id="rId16" Type="http://schemas.openxmlformats.org/officeDocument/2006/relationships/image" Target="../media/image43.jpeg"/><Relationship Id="rId1" Type="http://schemas.openxmlformats.org/officeDocument/2006/relationships/slideLayout" Target="../slideLayouts/slideLayout4.xml"/><Relationship Id="rId6" Type="http://schemas.openxmlformats.org/officeDocument/2006/relationships/image" Target="../media/image29.jpg"/><Relationship Id="rId11" Type="http://schemas.openxmlformats.org/officeDocument/2006/relationships/image" Target="../media/image45.png"/><Relationship Id="rId5" Type="http://schemas.openxmlformats.org/officeDocument/2006/relationships/image" Target="../media/image32.png"/><Relationship Id="rId1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33.png"/><Relationship Id="rId9" Type="http://schemas.openxmlformats.org/officeDocument/2006/relationships/image" Target="../media/image41.jpeg"/><Relationship Id="rId14" Type="http://schemas.openxmlformats.org/officeDocument/2006/relationships/image" Target="../media/image4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1646963"/>
          </a:xfrm>
        </p:spPr>
        <p:txBody>
          <a:bodyPr/>
          <a:lstStyle/>
          <a:p>
            <a:pPr algn="l"/>
            <a:r>
              <a:rPr lang="nb-NO" dirty="0"/>
              <a:t>Trygg netthandel</a:t>
            </a:r>
          </a:p>
        </p:txBody>
      </p:sp>
      <p:sp>
        <p:nvSpPr>
          <p:cNvPr id="3" name="Undertittel 2"/>
          <p:cNvSpPr>
            <a:spLocks noGrp="1"/>
          </p:cNvSpPr>
          <p:nvPr>
            <p:ph type="subTitle" idx="4294967295"/>
          </p:nvPr>
        </p:nvSpPr>
        <p:spPr>
          <a:xfrm>
            <a:off x="1524000" y="3602038"/>
            <a:ext cx="9144000" cy="2589756"/>
          </a:xfrm>
        </p:spPr>
        <p:txBody>
          <a:bodyPr>
            <a:normAutofit/>
          </a:bodyPr>
          <a:lstStyle/>
          <a:p>
            <a:pPr algn="l"/>
            <a:r>
              <a:rPr lang="nb-NO" b="1" dirty="0"/>
              <a:t>Læringsmål:</a:t>
            </a:r>
          </a:p>
          <a:p>
            <a:pPr marL="342900" indent="-342900" algn="l">
              <a:buFontTx/>
              <a:buChar char="-"/>
            </a:pPr>
            <a:r>
              <a:rPr lang="nb-NO" dirty="0"/>
              <a:t>Lær å kjenne igjen de grunnleggende elementene i nettbutikk</a:t>
            </a:r>
          </a:p>
          <a:p>
            <a:pPr marL="342900" indent="-342900" algn="l">
              <a:buFontTx/>
              <a:buChar char="-"/>
            </a:pPr>
            <a:r>
              <a:rPr lang="nb-NO" dirty="0"/>
              <a:t>Lær hvordan du velger og betaler for varer</a:t>
            </a:r>
          </a:p>
          <a:p>
            <a:pPr marL="342900" indent="-342900" algn="l">
              <a:buFontTx/>
              <a:buChar char="-"/>
            </a:pPr>
            <a:r>
              <a:rPr lang="nb-NO" dirty="0"/>
              <a:t>Lær hvilken informasjon du trygt kan gi fra deg</a:t>
            </a:r>
          </a:p>
          <a:p>
            <a:pPr marL="342900" indent="-342900" algn="l">
              <a:buFontTx/>
              <a:buChar char="-"/>
            </a:pPr>
            <a:r>
              <a:rPr lang="nb-NO" dirty="0"/>
              <a:t>Lær hva du skal ta hensyn til for å unngå svindel og handle trygt på nettet</a:t>
            </a:r>
          </a:p>
        </p:txBody>
      </p:sp>
    </p:spTree>
    <p:extLst>
      <p:ext uri="{BB962C8B-B14F-4D97-AF65-F5344CB8AC3E}">
        <p14:creationId xmlns:p14="http://schemas.microsoft.com/office/powerpoint/2010/main" val="3594708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21" name="Tittel 20"/>
          <p:cNvSpPr>
            <a:spLocks noGrp="1"/>
          </p:cNvSpPr>
          <p:nvPr>
            <p:ph type="title"/>
          </p:nvPr>
        </p:nvSpPr>
        <p:spPr/>
        <p:txBody>
          <a:bodyPr/>
          <a:lstStyle/>
          <a:p>
            <a:pPr algn="r" rtl="1"/>
            <a:r>
              <a:rPr lang="prs-AF" sz="2000" b="1" kern="1200" dirty="0">
                <a:solidFill>
                  <a:schemeClr val="tx1"/>
                </a:solidFill>
                <a:effectLst/>
                <a:latin typeface="+mn-lt"/>
                <a:ea typeface="+mn-ea"/>
                <a:cs typeface="+mn-cs"/>
              </a:rPr>
              <a:t>فروشگاه آنلاین چیست؟</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10</a:t>
            </a:fld>
            <a:endParaRPr lang="nn-NO"/>
          </a:p>
        </p:txBody>
      </p:sp>
      <p:sp>
        <p:nvSpPr>
          <p:cNvPr id="15" name="TekstSylinder 14"/>
          <p:cNvSpPr txBox="1"/>
          <p:nvPr/>
        </p:nvSpPr>
        <p:spPr>
          <a:xfrm>
            <a:off x="7982712" y="2794846"/>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
        <p:nvSpPr>
          <p:cNvPr id="16" name="Ellipse 15"/>
          <p:cNvSpPr/>
          <p:nvPr/>
        </p:nvSpPr>
        <p:spPr>
          <a:xfrm>
            <a:off x="2362932" y="2665120"/>
            <a:ext cx="2040240" cy="150954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7" name="Bilde 36"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4912" y="2193276"/>
            <a:ext cx="5465265" cy="6830136"/>
          </a:xfrm>
          <a:prstGeom prst="rect">
            <a:avLst/>
          </a:prstGeom>
        </p:spPr>
      </p:pic>
    </p:spTree>
    <p:extLst>
      <p:ext uri="{BB962C8B-B14F-4D97-AF65-F5344CB8AC3E}">
        <p14:creationId xmlns:p14="http://schemas.microsoft.com/office/powerpoint/2010/main" val="16167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000" b="1" kern="1200" dirty="0">
                <a:solidFill>
                  <a:schemeClr val="tx1"/>
                </a:solidFill>
                <a:effectLst/>
                <a:latin typeface="+mn-lt"/>
                <a:ea typeface="+mn-ea"/>
                <a:cs typeface="+mn-cs"/>
              </a:rPr>
              <a:t>فروشگاه آنلاین چیست؟</a:t>
            </a:r>
            <a:endParaRPr lang="nb-NO" dirty="0"/>
          </a:p>
        </p:txBody>
      </p:sp>
      <p:grpSp>
        <p:nvGrpSpPr>
          <p:cNvPr id="14" name="Gruppe 13"/>
          <p:cNvGrpSpPr/>
          <p:nvPr/>
        </p:nvGrpSpPr>
        <p:grpSpPr>
          <a:xfrm>
            <a:off x="3813048" y="1588559"/>
            <a:ext cx="4653343" cy="4013665"/>
            <a:chOff x="3813048" y="1588559"/>
            <a:chExt cx="4653343" cy="4013665"/>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r>
                <a:rPr lang="nb-NO" sz="3200" dirty="0"/>
                <a:t>Ant.</a:t>
              </a:r>
            </a:p>
          </p:txBody>
        </p:sp>
        <p:sp>
          <p:nvSpPr>
            <p:cNvPr id="5" name="TekstSylinder 4"/>
            <p:cNvSpPr txBox="1"/>
            <p:nvPr/>
          </p:nvSpPr>
          <p:spPr>
            <a:xfrm>
              <a:off x="6656832" y="3483864"/>
              <a:ext cx="886968" cy="584775"/>
            </a:xfrm>
            <a:prstGeom prst="rect">
              <a:avLst/>
            </a:prstGeom>
            <a:noFill/>
          </p:spPr>
          <p:txBody>
            <a:bodyPr wrap="square" rtlCol="0">
              <a:spAutoFit/>
            </a:bodyPr>
            <a:lstStyle/>
            <a:p>
              <a:r>
                <a:rPr lang="nb-NO" sz="3200" dirty="0" err="1"/>
                <a:t>Str</a:t>
              </a:r>
              <a:r>
                <a:rPr lang="nb-NO" sz="3200" dirty="0"/>
                <a:t>.</a:t>
              </a:r>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a:t>PRIS: XX,XX</a:t>
              </a: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a:solidFill>
                    <a:schemeClr val="bg1"/>
                  </a:solidFill>
                </a:rPr>
                <a:t>KJØP</a:t>
              </a:r>
            </a:p>
          </p:txBody>
        </p:sp>
      </p:grpSp>
    </p:spTree>
    <p:extLst>
      <p:ext uri="{BB962C8B-B14F-4D97-AF65-F5344CB8AC3E}">
        <p14:creationId xmlns:p14="http://schemas.microsoft.com/office/powerpoint/2010/main" val="2346800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pPr algn="ctr"/>
            <a:r>
              <a:rPr lang="nb-NO" sz="3200" dirty="0">
                <a:solidFill>
                  <a:srgbClr val="FF0000"/>
                </a:solidFill>
              </a:rPr>
              <a:t>1</a:t>
            </a:r>
          </a:p>
        </p:txBody>
      </p:sp>
      <p:sp>
        <p:nvSpPr>
          <p:cNvPr id="5" name="TekstSylinder 4"/>
          <p:cNvSpPr txBox="1"/>
          <p:nvPr/>
        </p:nvSpPr>
        <p:spPr>
          <a:xfrm>
            <a:off x="6656832" y="3619207"/>
            <a:ext cx="886968" cy="338554"/>
          </a:xfrm>
          <a:prstGeom prst="rect">
            <a:avLst/>
          </a:prstGeom>
          <a:noFill/>
        </p:spPr>
        <p:txBody>
          <a:bodyPr wrap="square" rtlCol="0">
            <a:spAutoFit/>
          </a:bodyPr>
          <a:lstStyle/>
          <a:p>
            <a:r>
              <a:rPr lang="nb-NO" sz="1600" dirty="0" err="1">
                <a:solidFill>
                  <a:srgbClr val="FF0000"/>
                </a:solidFill>
              </a:rPr>
              <a:t>Medium</a:t>
            </a:r>
            <a:endParaRPr lang="nb-NO" sz="1600" dirty="0">
              <a:solidFill>
                <a:srgbClr val="FF0000"/>
              </a:solidFill>
            </a:endParaRPr>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a:t>PRIS: </a:t>
            </a:r>
            <a:r>
              <a:rPr lang="nb-NO" sz="3200" dirty="0">
                <a:solidFill>
                  <a:srgbClr val="FF0000"/>
                </a:solidFill>
              </a:rPr>
              <a:t>99,50</a:t>
            </a: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sp>
        <p:nvSpPr>
          <p:cNvPr id="2" name="Tittel 1"/>
          <p:cNvSpPr>
            <a:spLocks noGrp="1"/>
          </p:cNvSpPr>
          <p:nvPr>
            <p:ph type="title"/>
          </p:nvPr>
        </p:nvSpPr>
        <p:spPr/>
        <p:txBody>
          <a:bodyPr/>
          <a:lstStyle/>
          <a:p>
            <a:pPr algn="r"/>
            <a:r>
              <a:rPr lang="prs-AF" sz="2000" b="1" kern="1200" dirty="0">
                <a:solidFill>
                  <a:schemeClr val="tx1"/>
                </a:solidFill>
                <a:effectLst/>
                <a:latin typeface="+mn-lt"/>
                <a:ea typeface="+mn-ea"/>
                <a:cs typeface="+mn-cs"/>
              </a:rPr>
              <a:t>فروشگاه آنلاین چیست؟</a:t>
            </a:r>
            <a:endParaRPr lang="nb-NO" dirty="0"/>
          </a:p>
        </p:txBody>
      </p:sp>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a:solidFill>
                  <a:schemeClr val="bg1"/>
                </a:solidFill>
              </a:rPr>
              <a:t>KJØP</a:t>
            </a:r>
          </a:p>
        </p:txBody>
      </p:sp>
    </p:spTree>
    <p:extLst>
      <p:ext uri="{BB962C8B-B14F-4D97-AF65-F5344CB8AC3E}">
        <p14:creationId xmlns:p14="http://schemas.microsoft.com/office/powerpoint/2010/main" val="137780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000" b="1" kern="1200" dirty="0">
                <a:solidFill>
                  <a:schemeClr val="tx1"/>
                </a:solidFill>
                <a:effectLst/>
                <a:latin typeface="+mn-lt"/>
                <a:ea typeface="+mn-ea"/>
                <a:cs typeface="+mn-cs"/>
              </a:rPr>
              <a:t>فروشگاه آنلاین چیست؟</a:t>
            </a:r>
            <a:endParaRPr lang="nb-NO" dirty="0"/>
          </a:p>
        </p:txBody>
      </p:sp>
      <p:pic>
        <p:nvPicPr>
          <p:cNvPr id="3" name="Bilde 2"/>
          <p:cNvPicPr>
            <a:picLocks noChangeAspect="1"/>
          </p:cNvPicPr>
          <p:nvPr/>
        </p:nvPicPr>
        <p:blipFill>
          <a:blip r:embed="rId3"/>
          <a:stretch>
            <a:fillRect/>
          </a:stretch>
        </p:blipFill>
        <p:spPr>
          <a:xfrm>
            <a:off x="1583799" y="1779122"/>
            <a:ext cx="4353880" cy="3755368"/>
          </a:xfrm>
          <a:prstGeom prst="rect">
            <a:avLst/>
          </a:prstGeom>
        </p:spPr>
      </p:pic>
      <p:sp>
        <p:nvSpPr>
          <p:cNvPr id="4" name="TekstSylinder 3"/>
          <p:cNvSpPr txBox="1"/>
          <p:nvPr/>
        </p:nvSpPr>
        <p:spPr>
          <a:xfrm>
            <a:off x="4233284" y="2640101"/>
            <a:ext cx="829888" cy="547142"/>
          </a:xfrm>
          <a:prstGeom prst="rect">
            <a:avLst/>
          </a:prstGeom>
          <a:noFill/>
        </p:spPr>
        <p:txBody>
          <a:bodyPr wrap="square" rtlCol="0">
            <a:spAutoFit/>
          </a:bodyPr>
          <a:lstStyle/>
          <a:p>
            <a:pPr algn="ctr"/>
            <a:r>
              <a:rPr lang="nb-NO" sz="3200" dirty="0">
                <a:solidFill>
                  <a:srgbClr val="FF0000"/>
                </a:solidFill>
              </a:rPr>
              <a:t>1</a:t>
            </a:r>
          </a:p>
        </p:txBody>
      </p:sp>
      <p:sp>
        <p:nvSpPr>
          <p:cNvPr id="5" name="TekstSylinder 4"/>
          <p:cNvSpPr txBox="1"/>
          <p:nvPr/>
        </p:nvSpPr>
        <p:spPr>
          <a:xfrm>
            <a:off x="4221995" y="3679089"/>
            <a:ext cx="970894" cy="338554"/>
          </a:xfrm>
          <a:prstGeom prst="rect">
            <a:avLst/>
          </a:prstGeom>
          <a:noFill/>
        </p:spPr>
        <p:txBody>
          <a:bodyPr wrap="square" rtlCol="0">
            <a:spAutoFit/>
          </a:bodyPr>
          <a:lstStyle/>
          <a:p>
            <a:r>
              <a:rPr lang="nb-NO" sz="1600" dirty="0" err="1">
                <a:solidFill>
                  <a:srgbClr val="FF0000"/>
                </a:solidFill>
              </a:rPr>
              <a:t>Medium</a:t>
            </a:r>
            <a:endParaRPr lang="nb-NO" sz="1600" dirty="0">
              <a:solidFill>
                <a:srgbClr val="FF0000"/>
              </a:solidFill>
            </a:endParaRPr>
          </a:p>
        </p:txBody>
      </p:sp>
      <p:pic>
        <p:nvPicPr>
          <p:cNvPr id="8" name="Bilde 7"/>
          <p:cNvPicPr>
            <a:picLocks noChangeAspect="1"/>
          </p:cNvPicPr>
          <p:nvPr/>
        </p:nvPicPr>
        <p:blipFill>
          <a:blip r:embed="rId4"/>
          <a:stretch>
            <a:fillRect/>
          </a:stretch>
        </p:blipFill>
        <p:spPr>
          <a:xfrm>
            <a:off x="2135185" y="2101998"/>
            <a:ext cx="1801388" cy="1724028"/>
          </a:xfrm>
          <a:prstGeom prst="rect">
            <a:avLst/>
          </a:prstGeom>
        </p:spPr>
      </p:pic>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2957" y="4305943"/>
            <a:ext cx="3739066" cy="927421"/>
          </a:xfrm>
          <a:prstGeom prst="rect">
            <a:avLst/>
          </a:prstGeom>
        </p:spPr>
      </p:pic>
      <p:sp>
        <p:nvSpPr>
          <p:cNvPr id="7" name="TekstSylinder 6"/>
          <p:cNvSpPr txBox="1"/>
          <p:nvPr/>
        </p:nvSpPr>
        <p:spPr>
          <a:xfrm>
            <a:off x="1862957" y="4339765"/>
            <a:ext cx="3739066" cy="830997"/>
          </a:xfrm>
          <a:prstGeom prst="rect">
            <a:avLst/>
          </a:prstGeom>
          <a:noFill/>
        </p:spPr>
        <p:txBody>
          <a:bodyPr wrap="square" rtlCol="0">
            <a:spAutoFit/>
          </a:bodyPr>
          <a:lstStyle/>
          <a:p>
            <a:pPr algn="ctr"/>
            <a:r>
              <a:rPr lang="nb-NO" sz="4800" spc="600" dirty="0">
                <a:solidFill>
                  <a:schemeClr val="bg1"/>
                </a:solidFill>
              </a:rPr>
              <a:t>KJØP</a:t>
            </a:r>
          </a:p>
        </p:txBody>
      </p:sp>
      <p:pic>
        <p:nvPicPr>
          <p:cNvPr id="12" name="Bilde 11"/>
          <p:cNvPicPr>
            <a:picLocks noChangeAspect="1"/>
          </p:cNvPicPr>
          <p:nvPr/>
        </p:nvPicPr>
        <p:blipFill>
          <a:blip r:embed="rId6"/>
          <a:stretch>
            <a:fillRect/>
          </a:stretch>
        </p:blipFill>
        <p:spPr>
          <a:xfrm>
            <a:off x="6369592" y="1779122"/>
            <a:ext cx="4373343" cy="3755370"/>
          </a:xfrm>
          <a:prstGeom prst="rect">
            <a:avLst/>
          </a:prstGeom>
        </p:spPr>
      </p:pic>
      <p:pic>
        <p:nvPicPr>
          <p:cNvPr id="13" name="Bilde 12"/>
          <p:cNvPicPr>
            <a:picLocks noChangeAspect="1"/>
          </p:cNvPicPr>
          <p:nvPr/>
        </p:nvPicPr>
        <p:blipFill>
          <a:blip r:embed="rId7"/>
          <a:stretch>
            <a:fillRect/>
          </a:stretch>
        </p:blipFill>
        <p:spPr>
          <a:xfrm>
            <a:off x="6796510" y="2054455"/>
            <a:ext cx="1927135" cy="1889348"/>
          </a:xfrm>
          <a:prstGeom prst="rect">
            <a:avLst/>
          </a:prstGeom>
        </p:spPr>
      </p:pic>
      <p:pic>
        <p:nvPicPr>
          <p:cNvPr id="18" name="Bilde 17"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6792" y="4348750"/>
            <a:ext cx="3739066" cy="927421"/>
          </a:xfrm>
          <a:prstGeom prst="rect">
            <a:avLst/>
          </a:prstGeom>
        </p:spPr>
      </p:pic>
      <p:sp>
        <p:nvSpPr>
          <p:cNvPr id="19" name="TekstSylinder 18"/>
          <p:cNvSpPr txBox="1"/>
          <p:nvPr/>
        </p:nvSpPr>
        <p:spPr>
          <a:xfrm>
            <a:off x="6666792" y="4382572"/>
            <a:ext cx="3739066" cy="830997"/>
          </a:xfrm>
          <a:prstGeom prst="rect">
            <a:avLst/>
          </a:prstGeom>
          <a:noFill/>
        </p:spPr>
        <p:txBody>
          <a:bodyPr wrap="square" rtlCol="0">
            <a:spAutoFit/>
          </a:bodyPr>
          <a:lstStyle/>
          <a:p>
            <a:pPr algn="ctr"/>
            <a:r>
              <a:rPr lang="nb-NO" sz="4800" spc="600" dirty="0">
                <a:solidFill>
                  <a:schemeClr val="bg1"/>
                </a:solidFill>
              </a:rPr>
              <a:t>KJØP</a:t>
            </a:r>
          </a:p>
        </p:txBody>
      </p:sp>
      <p:sp>
        <p:nvSpPr>
          <p:cNvPr id="20" name="TekstSylinder 19"/>
          <p:cNvSpPr txBox="1"/>
          <p:nvPr/>
        </p:nvSpPr>
        <p:spPr>
          <a:xfrm>
            <a:off x="2011018" y="3794947"/>
            <a:ext cx="2093976" cy="523220"/>
          </a:xfrm>
          <a:prstGeom prst="rect">
            <a:avLst/>
          </a:prstGeom>
          <a:noFill/>
        </p:spPr>
        <p:txBody>
          <a:bodyPr wrap="square" rtlCol="0">
            <a:spAutoFit/>
          </a:bodyPr>
          <a:lstStyle/>
          <a:p>
            <a:r>
              <a:rPr lang="nb-NO" sz="2800" dirty="0"/>
              <a:t>PRIS: </a:t>
            </a:r>
            <a:r>
              <a:rPr lang="nb-NO" sz="2800" dirty="0">
                <a:solidFill>
                  <a:srgbClr val="FF0000"/>
                </a:solidFill>
              </a:rPr>
              <a:t>99,50</a:t>
            </a:r>
          </a:p>
        </p:txBody>
      </p:sp>
      <p:sp>
        <p:nvSpPr>
          <p:cNvPr id="21" name="TekstSylinder 20"/>
          <p:cNvSpPr txBox="1"/>
          <p:nvPr/>
        </p:nvSpPr>
        <p:spPr>
          <a:xfrm>
            <a:off x="6735667" y="3840063"/>
            <a:ext cx="2093976" cy="523220"/>
          </a:xfrm>
          <a:prstGeom prst="rect">
            <a:avLst/>
          </a:prstGeom>
          <a:noFill/>
        </p:spPr>
        <p:txBody>
          <a:bodyPr wrap="square" rtlCol="0">
            <a:spAutoFit/>
          </a:bodyPr>
          <a:lstStyle/>
          <a:p>
            <a:r>
              <a:rPr lang="nb-NO" sz="2800" dirty="0"/>
              <a:t>PRIS</a:t>
            </a:r>
            <a:r>
              <a:rPr lang="nb-NO" sz="2800"/>
              <a:t>: </a:t>
            </a:r>
            <a:r>
              <a:rPr lang="nb-NO" sz="2800">
                <a:solidFill>
                  <a:srgbClr val="FF0000"/>
                </a:solidFill>
              </a:rPr>
              <a:t>295,-</a:t>
            </a:r>
            <a:endParaRPr lang="nb-NO" sz="2800" dirty="0">
              <a:solidFill>
                <a:srgbClr val="FF0000"/>
              </a:solidFill>
            </a:endParaRPr>
          </a:p>
        </p:txBody>
      </p:sp>
      <p:sp>
        <p:nvSpPr>
          <p:cNvPr id="22" name="TekstSylinder 21"/>
          <p:cNvSpPr txBox="1"/>
          <p:nvPr/>
        </p:nvSpPr>
        <p:spPr>
          <a:xfrm>
            <a:off x="9040498" y="2668926"/>
            <a:ext cx="829888" cy="584775"/>
          </a:xfrm>
          <a:prstGeom prst="rect">
            <a:avLst/>
          </a:prstGeom>
          <a:noFill/>
        </p:spPr>
        <p:txBody>
          <a:bodyPr wrap="square" rtlCol="0">
            <a:spAutoFit/>
          </a:bodyPr>
          <a:lstStyle/>
          <a:p>
            <a:pPr algn="ctr"/>
            <a:r>
              <a:rPr lang="nb-NO" sz="3200" dirty="0">
                <a:solidFill>
                  <a:srgbClr val="FF0000"/>
                </a:solidFill>
              </a:rPr>
              <a:t>4</a:t>
            </a:r>
          </a:p>
        </p:txBody>
      </p:sp>
      <p:sp>
        <p:nvSpPr>
          <p:cNvPr id="23" name="TekstSylinder 22"/>
          <p:cNvSpPr txBox="1"/>
          <p:nvPr/>
        </p:nvSpPr>
        <p:spPr>
          <a:xfrm>
            <a:off x="9006631" y="3707914"/>
            <a:ext cx="863755" cy="338554"/>
          </a:xfrm>
          <a:prstGeom prst="rect">
            <a:avLst/>
          </a:prstGeom>
          <a:noFill/>
        </p:spPr>
        <p:txBody>
          <a:bodyPr wrap="square" rtlCol="0">
            <a:spAutoFit/>
          </a:bodyPr>
          <a:lstStyle/>
          <a:p>
            <a:pPr algn="ctr"/>
            <a:r>
              <a:rPr lang="nb-NO" sz="1600" dirty="0">
                <a:solidFill>
                  <a:srgbClr val="FF0000"/>
                </a:solidFill>
              </a:rPr>
              <a:t>Small</a:t>
            </a:r>
          </a:p>
        </p:txBody>
      </p:sp>
    </p:spTree>
    <p:extLst>
      <p:ext uri="{BB962C8B-B14F-4D97-AF65-F5344CB8AC3E}">
        <p14:creationId xmlns:p14="http://schemas.microsoft.com/office/powerpoint/2010/main" val="593990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pPr algn="ctr"/>
            <a:r>
              <a:rPr lang="nb-NO" sz="3200" dirty="0">
                <a:solidFill>
                  <a:srgbClr val="FF0000"/>
                </a:solidFill>
              </a:rPr>
              <a:t>1</a:t>
            </a:r>
          </a:p>
        </p:txBody>
      </p:sp>
      <p:sp>
        <p:nvSpPr>
          <p:cNvPr id="5" name="TekstSylinder 4"/>
          <p:cNvSpPr txBox="1"/>
          <p:nvPr/>
        </p:nvSpPr>
        <p:spPr>
          <a:xfrm>
            <a:off x="6656832" y="3619207"/>
            <a:ext cx="886968" cy="338554"/>
          </a:xfrm>
          <a:prstGeom prst="rect">
            <a:avLst/>
          </a:prstGeom>
          <a:noFill/>
        </p:spPr>
        <p:txBody>
          <a:bodyPr wrap="square" rtlCol="0">
            <a:spAutoFit/>
          </a:bodyPr>
          <a:lstStyle/>
          <a:p>
            <a:r>
              <a:rPr lang="nb-NO" sz="1600" dirty="0" err="1">
                <a:solidFill>
                  <a:srgbClr val="FF0000"/>
                </a:solidFill>
              </a:rPr>
              <a:t>Medium</a:t>
            </a:r>
            <a:endParaRPr lang="nb-NO" sz="1600" dirty="0">
              <a:solidFill>
                <a:srgbClr val="FF0000"/>
              </a:solidFill>
            </a:endParaRPr>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a:t>PRIS: </a:t>
            </a:r>
            <a:r>
              <a:rPr lang="nb-NO" sz="3200" dirty="0">
                <a:solidFill>
                  <a:srgbClr val="FF0000"/>
                </a:solidFill>
              </a:rPr>
              <a:t>99,50</a:t>
            </a: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sp>
        <p:nvSpPr>
          <p:cNvPr id="2" name="Tittel 1"/>
          <p:cNvSpPr>
            <a:spLocks noGrp="1"/>
          </p:cNvSpPr>
          <p:nvPr>
            <p:ph type="title"/>
          </p:nvPr>
        </p:nvSpPr>
        <p:spPr/>
        <p:txBody>
          <a:bodyPr/>
          <a:lstStyle/>
          <a:p>
            <a:pPr algn="r" rtl="1"/>
            <a:r>
              <a:rPr lang="prs-AF" sz="2000" b="1" kern="1200" dirty="0">
                <a:solidFill>
                  <a:schemeClr val="tx1"/>
                </a:solidFill>
                <a:effectLst/>
                <a:latin typeface="+mn-lt"/>
                <a:ea typeface="+mn-ea"/>
                <a:cs typeface="+mn-cs"/>
              </a:rPr>
              <a:t>فروشگاه آنلاین چیست؟</a:t>
            </a:r>
            <a:endParaRPr lang="nb-NO" dirty="0"/>
          </a:p>
        </p:txBody>
      </p:sp>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a:solidFill>
                  <a:schemeClr val="bg1"/>
                </a:solidFill>
              </a:rPr>
              <a:t>KJØP</a:t>
            </a:r>
          </a:p>
        </p:txBody>
      </p:sp>
      <p:pic>
        <p:nvPicPr>
          <p:cNvPr id="10" name="Bilde 9" descr="pekehå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4234" y="3304197"/>
            <a:ext cx="5465265" cy="6830136"/>
          </a:xfrm>
          <a:prstGeom prst="rect">
            <a:avLst/>
          </a:prstGeom>
        </p:spPr>
      </p:pic>
      <p:sp>
        <p:nvSpPr>
          <p:cNvPr id="11" name="Ellipse 10"/>
          <p:cNvSpPr/>
          <p:nvPr/>
        </p:nvSpPr>
        <p:spPr>
          <a:xfrm>
            <a:off x="5111811" y="3945629"/>
            <a:ext cx="1966573" cy="16470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91692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pPr algn="r" rtl="1"/>
            <a:r>
              <a:rPr lang="prs-AF" sz="2000" b="1" kern="1200" dirty="0">
                <a:solidFill>
                  <a:schemeClr val="tx1"/>
                </a:solidFill>
                <a:effectLst/>
                <a:latin typeface="+mn-lt"/>
                <a:ea typeface="+mn-ea"/>
                <a:cs typeface="+mn-cs"/>
              </a:rPr>
              <a:t>فروشگاه آنلاین چیست؟</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15</a:t>
            </a:fld>
            <a:endParaRPr lang="nn-NO"/>
          </a:p>
        </p:txBody>
      </p:sp>
      <p:sp>
        <p:nvSpPr>
          <p:cNvPr id="15" name="TekstSylinder 14"/>
          <p:cNvSpPr txBox="1"/>
          <p:nvPr/>
        </p:nvSpPr>
        <p:spPr>
          <a:xfrm>
            <a:off x="7982712" y="2836490"/>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1 x_________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sp>
        <p:nvSpPr>
          <p:cNvPr id="21" name="Ellipse 20"/>
          <p:cNvSpPr/>
          <p:nvPr/>
        </p:nvSpPr>
        <p:spPr>
          <a:xfrm>
            <a:off x="7513996" y="1905145"/>
            <a:ext cx="2822530" cy="21583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2" name="Bilde 21"/>
          <p:cNvPicPr>
            <a:picLocks noChangeAspect="1"/>
          </p:cNvPicPr>
          <p:nvPr/>
        </p:nvPicPr>
        <p:blipFill>
          <a:blip r:embed="rId11"/>
          <a:stretch>
            <a:fillRect/>
          </a:stretch>
        </p:blipFill>
        <p:spPr>
          <a:xfrm>
            <a:off x="8419631" y="3368833"/>
            <a:ext cx="365857" cy="350146"/>
          </a:xfrm>
          <a:prstGeom prst="rect">
            <a:avLst/>
          </a:prstGeom>
        </p:spPr>
      </p:pic>
      <p:pic>
        <p:nvPicPr>
          <p:cNvPr id="23" name="Bilde 22" descr="knapp.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8596" y="3654130"/>
            <a:ext cx="1343114" cy="333140"/>
          </a:xfrm>
          <a:prstGeom prst="rect">
            <a:avLst/>
          </a:prstGeom>
        </p:spPr>
      </p:pic>
      <p:pic>
        <p:nvPicPr>
          <p:cNvPr id="29" name="Bilde 28" descr="shop.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sp>
        <p:nvSpPr>
          <p:cNvPr id="30" name="TekstSylinder 29"/>
          <p:cNvSpPr txBox="1"/>
          <p:nvPr/>
        </p:nvSpPr>
        <p:spPr>
          <a:xfrm>
            <a:off x="2777425" y="3650389"/>
            <a:ext cx="1313467" cy="338554"/>
          </a:xfrm>
          <a:prstGeom prst="rect">
            <a:avLst/>
          </a:prstGeom>
          <a:noFill/>
        </p:spPr>
        <p:txBody>
          <a:bodyPr wrap="square" rtlCol="0">
            <a:spAutoFit/>
          </a:bodyPr>
          <a:lstStyle/>
          <a:p>
            <a:pPr algn="ctr"/>
            <a:r>
              <a:rPr lang="nb-NO" sz="1600" spc="600" dirty="0">
                <a:solidFill>
                  <a:schemeClr val="bg1"/>
                </a:solidFill>
              </a:rPr>
              <a:t>KJØP</a:t>
            </a:r>
          </a:p>
        </p:txBody>
      </p:sp>
      <p:pic>
        <p:nvPicPr>
          <p:cNvPr id="37" name="Bilde 36"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8" name="Bilde 37"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9" name="Bilde 38"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40" name="Bilde 39"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41" name="Bilde 40"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Tree>
    <p:extLst>
      <p:ext uri="{BB962C8B-B14F-4D97-AF65-F5344CB8AC3E}">
        <p14:creationId xmlns:p14="http://schemas.microsoft.com/office/powerpoint/2010/main" val="441364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shop s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500" y="906117"/>
            <a:ext cx="5395674" cy="5395674"/>
          </a:xfrm>
          <a:prstGeom prst="rect">
            <a:avLst/>
          </a:prstGeom>
        </p:spPr>
      </p:pic>
      <p:sp>
        <p:nvSpPr>
          <p:cNvPr id="3" name="Tittel 2"/>
          <p:cNvSpPr>
            <a:spLocks noGrp="1"/>
          </p:cNvSpPr>
          <p:nvPr>
            <p:ph type="title"/>
          </p:nvPr>
        </p:nvSpPr>
        <p:spPr/>
        <p:txBody>
          <a:bodyPr/>
          <a:lstStyle/>
          <a:p>
            <a:pPr algn="r" rtl="1"/>
            <a:r>
              <a:rPr lang="prs-AF" sz="2000" b="1" kern="1200" dirty="0">
                <a:solidFill>
                  <a:schemeClr val="tx1"/>
                </a:solidFill>
                <a:effectLst/>
                <a:latin typeface="+mn-lt"/>
                <a:ea typeface="+mn-ea"/>
                <a:cs typeface="+mn-cs"/>
              </a:rPr>
              <a:t>فروشگاه آنلاین چیست؟</a:t>
            </a:r>
            <a:endParaRPr lang="nb-NO" dirty="0"/>
          </a:p>
        </p:txBody>
      </p:sp>
      <p:sp>
        <p:nvSpPr>
          <p:cNvPr id="8" name="Ellipse 7"/>
          <p:cNvSpPr/>
          <p:nvPr/>
        </p:nvSpPr>
        <p:spPr>
          <a:xfrm>
            <a:off x="5485667" y="2913416"/>
            <a:ext cx="1045082" cy="1045082"/>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ekstSylinder 1"/>
          <p:cNvSpPr txBox="1"/>
          <p:nvPr/>
        </p:nvSpPr>
        <p:spPr>
          <a:xfrm>
            <a:off x="5528973" y="2796754"/>
            <a:ext cx="964799" cy="1200329"/>
          </a:xfrm>
          <a:prstGeom prst="rect">
            <a:avLst/>
          </a:prstGeom>
          <a:noFill/>
        </p:spPr>
        <p:txBody>
          <a:bodyPr wrap="square" rtlCol="0">
            <a:spAutoFit/>
          </a:bodyPr>
          <a:lstStyle/>
          <a:p>
            <a:pPr algn="ctr"/>
            <a:r>
              <a:rPr lang="nb-NO" sz="7200" dirty="0"/>
              <a:t>1</a:t>
            </a:r>
          </a:p>
        </p:txBody>
      </p:sp>
    </p:spTree>
    <p:extLst>
      <p:ext uri="{BB962C8B-B14F-4D97-AF65-F5344CB8AC3E}">
        <p14:creationId xmlns:p14="http://schemas.microsoft.com/office/powerpoint/2010/main" val="1806304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pPr algn="r" rtl="1"/>
            <a:r>
              <a:rPr lang="prs-AF" sz="2000" b="1" kern="1200" dirty="0">
                <a:solidFill>
                  <a:schemeClr val="tx1"/>
                </a:solidFill>
                <a:effectLst/>
                <a:latin typeface="+mn-lt"/>
                <a:ea typeface="+mn-ea"/>
                <a:cs typeface="+mn-cs"/>
              </a:rPr>
              <a:t>فروشگاه آنلاین چیست؟</a:t>
            </a:r>
            <a:endParaRPr lang="nb-NO" dirty="0"/>
          </a:p>
        </p:txBody>
      </p:sp>
      <p:pic>
        <p:nvPicPr>
          <p:cNvPr id="7" name="Bilde 6" descr="shop s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500" y="906117"/>
            <a:ext cx="5395674" cy="5395674"/>
          </a:xfrm>
          <a:prstGeom prst="rect">
            <a:avLst/>
          </a:prstGeom>
        </p:spPr>
      </p:pic>
      <p:sp>
        <p:nvSpPr>
          <p:cNvPr id="8" name="Ellipse 7"/>
          <p:cNvSpPr/>
          <p:nvPr/>
        </p:nvSpPr>
        <p:spPr>
          <a:xfrm>
            <a:off x="5485667" y="2913416"/>
            <a:ext cx="1045082" cy="1045082"/>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ekstSylinder 8"/>
          <p:cNvSpPr txBox="1"/>
          <p:nvPr/>
        </p:nvSpPr>
        <p:spPr>
          <a:xfrm>
            <a:off x="5517684" y="2819332"/>
            <a:ext cx="1024354" cy="1200329"/>
          </a:xfrm>
          <a:prstGeom prst="rect">
            <a:avLst/>
          </a:prstGeom>
          <a:noFill/>
        </p:spPr>
        <p:txBody>
          <a:bodyPr wrap="square" rtlCol="0">
            <a:spAutoFit/>
          </a:bodyPr>
          <a:lstStyle/>
          <a:p>
            <a:pPr algn="ctr"/>
            <a:r>
              <a:rPr lang="nb-NO" sz="7200"/>
              <a:t>5</a:t>
            </a:r>
            <a:endParaRPr lang="nb-NO" sz="7200" dirty="0"/>
          </a:p>
        </p:txBody>
      </p:sp>
    </p:spTree>
    <p:extLst>
      <p:ext uri="{BB962C8B-B14F-4D97-AF65-F5344CB8AC3E}">
        <p14:creationId xmlns:p14="http://schemas.microsoft.com/office/powerpoint/2010/main" val="1487394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pPr algn="r" rtl="1"/>
            <a:r>
              <a:rPr lang="prs-AF" sz="2000" b="1" kern="1200" dirty="0">
                <a:solidFill>
                  <a:schemeClr val="tx1"/>
                </a:solidFill>
                <a:effectLst/>
                <a:latin typeface="+mn-lt"/>
                <a:ea typeface="+mn-ea"/>
                <a:cs typeface="+mn-cs"/>
              </a:rPr>
              <a:t>فروشگاه آنلاین چیست؟</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18</a:t>
            </a:fld>
            <a:endParaRPr lang="nn-NO"/>
          </a:p>
        </p:txBody>
      </p:sp>
      <p:sp>
        <p:nvSpPr>
          <p:cNvPr id="15" name="TekstSylinder 14"/>
          <p:cNvSpPr txBox="1"/>
          <p:nvPr/>
        </p:nvSpPr>
        <p:spPr>
          <a:xfrm>
            <a:off x="7982713" y="2784436"/>
            <a:ext cx="1677202" cy="2879350"/>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41" name="TekstSylinder 40"/>
          <p:cNvSpPr txBox="1"/>
          <p:nvPr/>
        </p:nvSpPr>
        <p:spPr>
          <a:xfrm>
            <a:off x="8088097" y="5779550"/>
            <a:ext cx="1405268" cy="338554"/>
          </a:xfrm>
          <a:prstGeom prst="rect">
            <a:avLst/>
          </a:prstGeom>
          <a:noFill/>
        </p:spPr>
        <p:txBody>
          <a:bodyPr wrap="square" rtlCol="0">
            <a:spAutoFit/>
          </a:bodyPr>
          <a:lstStyle/>
          <a:p>
            <a:pPr algn="ctr"/>
            <a:r>
              <a:rPr lang="nn-NO" sz="1600" spc="300" dirty="0">
                <a:solidFill>
                  <a:srgbClr val="1FB714"/>
                </a:solidFill>
              </a:rPr>
              <a:t>KASSE</a:t>
            </a:r>
          </a:p>
        </p:txBody>
      </p:sp>
    </p:spTree>
    <p:extLst>
      <p:ext uri="{BB962C8B-B14F-4D97-AF65-F5344CB8AC3E}">
        <p14:creationId xmlns:p14="http://schemas.microsoft.com/office/powerpoint/2010/main" val="1761417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pPr algn="r" rtl="1"/>
            <a:r>
              <a:rPr lang="prs-AF" sz="2000" b="1" kern="1200" dirty="0">
                <a:solidFill>
                  <a:schemeClr val="tx1"/>
                </a:solidFill>
                <a:effectLst/>
                <a:latin typeface="+mn-lt"/>
                <a:ea typeface="+mn-ea"/>
                <a:cs typeface="+mn-cs"/>
              </a:rPr>
              <a:t>فروشگاه آنلاین چیست؟</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19</a:t>
            </a:fld>
            <a:endParaRPr lang="nn-NO"/>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5" name="TekstSylinder 34"/>
          <p:cNvSpPr txBox="1"/>
          <p:nvPr/>
        </p:nvSpPr>
        <p:spPr>
          <a:xfrm>
            <a:off x="8098507" y="5769140"/>
            <a:ext cx="1405268" cy="338554"/>
          </a:xfrm>
          <a:prstGeom prst="rect">
            <a:avLst/>
          </a:prstGeom>
          <a:noFill/>
        </p:spPr>
        <p:txBody>
          <a:bodyPr wrap="square" rtlCol="0">
            <a:spAutoFit/>
          </a:bodyPr>
          <a:lstStyle/>
          <a:p>
            <a:pPr algn="ctr"/>
            <a:r>
              <a:rPr lang="nn-NO" sz="1600" spc="300" dirty="0">
                <a:solidFill>
                  <a:srgbClr val="1FB714"/>
                </a:solidFill>
              </a:rPr>
              <a:t>BESTILL</a:t>
            </a:r>
          </a:p>
        </p:txBody>
      </p:sp>
      <p:sp>
        <p:nvSpPr>
          <p:cNvPr id="36" name="TekstSylinder 35"/>
          <p:cNvSpPr txBox="1"/>
          <p:nvPr/>
        </p:nvSpPr>
        <p:spPr>
          <a:xfrm>
            <a:off x="7982713" y="2784436"/>
            <a:ext cx="1677202" cy="2879350"/>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spTree>
    <p:extLst>
      <p:ext uri="{BB962C8B-B14F-4D97-AF65-F5344CB8AC3E}">
        <p14:creationId xmlns:p14="http://schemas.microsoft.com/office/powerpoint/2010/main" val="389476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1</a:t>
            </a:r>
          </a:p>
        </p:txBody>
      </p:sp>
      <p:sp>
        <p:nvSpPr>
          <p:cNvPr id="3" name="Plassholder for tekst 2"/>
          <p:cNvSpPr>
            <a:spLocks noGrp="1"/>
          </p:cNvSpPr>
          <p:nvPr>
            <p:ph type="body" idx="1"/>
          </p:nvPr>
        </p:nvSpPr>
        <p:spPr/>
        <p:txBody>
          <a:bodyPr/>
          <a:lstStyle/>
          <a:p>
            <a:pPr algn="r" rtl="1"/>
            <a:r>
              <a:rPr lang="prs-AF" sz="3200" b="1" kern="1200" dirty="0">
                <a:solidFill>
                  <a:schemeClr val="tx1"/>
                </a:solidFill>
                <a:effectLst/>
                <a:latin typeface="+mn-lt"/>
                <a:ea typeface="+mn-ea"/>
                <a:cs typeface="+mn-cs"/>
              </a:rPr>
              <a:t>فروشگاه آنلاین چیست؟</a:t>
            </a:r>
          </a:p>
        </p:txBody>
      </p:sp>
    </p:spTree>
    <p:extLst>
      <p:ext uri="{BB962C8B-B14F-4D97-AF65-F5344CB8AC3E}">
        <p14:creationId xmlns:p14="http://schemas.microsoft.com/office/powerpoint/2010/main" val="2783306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pPr algn="r" rtl="1"/>
            <a:r>
              <a:rPr lang="prs-AF" sz="2000" b="1" kern="1200" dirty="0">
                <a:solidFill>
                  <a:schemeClr val="tx1"/>
                </a:solidFill>
                <a:effectLst/>
                <a:latin typeface="+mn-lt"/>
                <a:ea typeface="+mn-ea"/>
                <a:cs typeface="+mn-cs"/>
              </a:rPr>
              <a:t>فروشگاه آنلاین چیست؟</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20</a:t>
            </a:fld>
            <a:endParaRPr lang="nn-NO"/>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5" name="TekstSylinder 34"/>
          <p:cNvSpPr txBox="1"/>
          <p:nvPr/>
        </p:nvSpPr>
        <p:spPr>
          <a:xfrm>
            <a:off x="8098507" y="5810784"/>
            <a:ext cx="1405268" cy="276999"/>
          </a:xfrm>
          <a:prstGeom prst="rect">
            <a:avLst/>
          </a:prstGeom>
          <a:noFill/>
        </p:spPr>
        <p:txBody>
          <a:bodyPr wrap="square" rtlCol="0">
            <a:spAutoFit/>
          </a:bodyPr>
          <a:lstStyle/>
          <a:p>
            <a:pPr algn="ctr"/>
            <a:r>
              <a:rPr lang="nn-NO" sz="1200" dirty="0">
                <a:solidFill>
                  <a:srgbClr val="1FB714"/>
                </a:solidFill>
              </a:rPr>
              <a:t>Legg i handlekurv</a:t>
            </a:r>
          </a:p>
        </p:txBody>
      </p:sp>
      <p:sp>
        <p:nvSpPr>
          <p:cNvPr id="36" name="TekstSylinder 35"/>
          <p:cNvSpPr txBox="1"/>
          <p:nvPr/>
        </p:nvSpPr>
        <p:spPr>
          <a:xfrm>
            <a:off x="7982713" y="2784436"/>
            <a:ext cx="1677202" cy="2879350"/>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spTree>
    <p:extLst>
      <p:ext uri="{BB962C8B-B14F-4D97-AF65-F5344CB8AC3E}">
        <p14:creationId xmlns:p14="http://schemas.microsoft.com/office/powerpoint/2010/main" val="2257567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nb-NO" dirty="0"/>
              <a:t>Del 2</a:t>
            </a:r>
          </a:p>
        </p:txBody>
      </p:sp>
      <p:sp>
        <p:nvSpPr>
          <p:cNvPr id="3" name="Plassholder for tekst 2"/>
          <p:cNvSpPr>
            <a:spLocks noGrp="1"/>
          </p:cNvSpPr>
          <p:nvPr>
            <p:ph type="body" idx="1"/>
          </p:nvPr>
        </p:nvSpPr>
        <p:spPr/>
        <p:txBody>
          <a:bodyPr/>
          <a:lstStyle/>
          <a:p>
            <a:pPr algn="r" rtl="1"/>
            <a:r>
              <a:rPr lang="prs-AF" b="1" dirty="0">
                <a:cs typeface="+mn-cs"/>
              </a:rPr>
              <a:t>چگونه پرداخت کنیم</a:t>
            </a:r>
            <a:endParaRPr lang="nb-NO" b="1" dirty="0">
              <a:cs typeface="+mn-cs"/>
            </a:endParaRPr>
          </a:p>
        </p:txBody>
      </p:sp>
    </p:spTree>
    <p:extLst>
      <p:ext uri="{BB962C8B-B14F-4D97-AF65-F5344CB8AC3E}">
        <p14:creationId xmlns:p14="http://schemas.microsoft.com/office/powerpoint/2010/main" val="2050494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pPr algn="r" rtl="1"/>
            <a:r>
              <a:rPr lang="prs-AF" b="1" dirty="0">
                <a:cs typeface="+mn-cs"/>
              </a:rPr>
              <a:t>چگونه پرداخت کنیم</a:t>
            </a:r>
            <a:endParaRPr lang="nb-NO" b="1" dirty="0">
              <a:cs typeface="+mn-cs"/>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22</a:t>
            </a:fld>
            <a:endParaRPr lang="nn-NO"/>
          </a:p>
        </p:txBody>
      </p:sp>
      <p:sp>
        <p:nvSpPr>
          <p:cNvPr id="15" name="TekstSylinder 14"/>
          <p:cNvSpPr txBox="1"/>
          <p:nvPr/>
        </p:nvSpPr>
        <p:spPr>
          <a:xfrm>
            <a:off x="7982712" y="2763613"/>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sp>
        <p:nvSpPr>
          <p:cNvPr id="21" name="Ellipse 20"/>
          <p:cNvSpPr/>
          <p:nvPr/>
        </p:nvSpPr>
        <p:spPr>
          <a:xfrm>
            <a:off x="8473245" y="1939320"/>
            <a:ext cx="1530180" cy="85552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5" name="Bilde 34"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76255" y="1209415"/>
            <a:ext cx="5465265" cy="6830136"/>
          </a:xfrm>
          <a:prstGeom prst="rect">
            <a:avLst/>
          </a:prstGeom>
        </p:spPr>
      </p:pic>
    </p:spTree>
    <p:extLst>
      <p:ext uri="{BB962C8B-B14F-4D97-AF65-F5344CB8AC3E}">
        <p14:creationId xmlns:p14="http://schemas.microsoft.com/office/powerpoint/2010/main" val="1513081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pPr algn="r" rtl="1"/>
            <a:r>
              <a:rPr lang="prs-AF" b="1" dirty="0">
                <a:cs typeface="+mn-cs"/>
              </a:rPr>
              <a:t>چگونه پرداخت کنیم</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23</a:t>
            </a:fld>
            <a:endParaRPr lang="nn-NO"/>
          </a:p>
        </p:txBody>
      </p:sp>
      <p:sp>
        <p:nvSpPr>
          <p:cNvPr id="15" name="TekstSylinder 14"/>
          <p:cNvSpPr txBox="1"/>
          <p:nvPr/>
        </p:nvSpPr>
        <p:spPr>
          <a:xfrm>
            <a:off x="7982712" y="2763613"/>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7" name="TekstSylinder 36"/>
          <p:cNvSpPr txBox="1"/>
          <p:nvPr/>
        </p:nvSpPr>
        <p:spPr>
          <a:xfrm>
            <a:off x="8098507" y="5769139"/>
            <a:ext cx="1405268" cy="338554"/>
          </a:xfrm>
          <a:prstGeom prst="rect">
            <a:avLst/>
          </a:prstGeom>
          <a:noFill/>
        </p:spPr>
        <p:txBody>
          <a:bodyPr wrap="square" rtlCol="0">
            <a:spAutoFit/>
          </a:bodyPr>
          <a:lstStyle/>
          <a:p>
            <a:pPr algn="ctr"/>
            <a:r>
              <a:rPr lang="nn-NO" sz="1600" dirty="0">
                <a:solidFill>
                  <a:srgbClr val="1FB714"/>
                </a:solidFill>
              </a:rPr>
              <a:t>Til kasse</a:t>
            </a:r>
          </a:p>
        </p:txBody>
      </p:sp>
      <p:sp>
        <p:nvSpPr>
          <p:cNvPr id="21" name="Ellipse 20"/>
          <p:cNvSpPr/>
          <p:nvPr/>
        </p:nvSpPr>
        <p:spPr>
          <a:xfrm>
            <a:off x="8015232" y="5510165"/>
            <a:ext cx="1530180" cy="85552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5" name="Bilde 34"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28653" y="4894777"/>
            <a:ext cx="5465265" cy="6830136"/>
          </a:xfrm>
          <a:prstGeom prst="rect">
            <a:avLst/>
          </a:prstGeom>
        </p:spPr>
      </p:pic>
    </p:spTree>
    <p:extLst>
      <p:ext uri="{BB962C8B-B14F-4D97-AF65-F5344CB8AC3E}">
        <p14:creationId xmlns:p14="http://schemas.microsoft.com/office/powerpoint/2010/main" val="2015282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b="1" dirty="0">
                <a:cs typeface="+mn-cs"/>
              </a:rPr>
              <a:t>چگونه پرداخت کنیم</a:t>
            </a:r>
            <a:endParaRPr lang="nb-NO" dirty="0"/>
          </a:p>
        </p:txBody>
      </p:sp>
      <p:grpSp>
        <p:nvGrpSpPr>
          <p:cNvPr id="3" name="Gruppe 2"/>
          <p:cNvGrpSpPr/>
          <p:nvPr/>
        </p:nvGrpSpPr>
        <p:grpSpPr>
          <a:xfrm>
            <a:off x="2448162" y="1059811"/>
            <a:ext cx="7347621" cy="4592263"/>
            <a:chOff x="2448162" y="1059811"/>
            <a:chExt cx="7347621" cy="4592263"/>
          </a:xfrm>
        </p:grpSpPr>
        <p:pic>
          <p:nvPicPr>
            <p:cNvPr id="5122" name="Picture 2" descr="https://upload.wikimedia.org/wikipedia/commons/0/03/Devicetemplates_computer-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 name="Gruppe 9"/>
            <p:cNvGrpSpPr/>
            <p:nvPr/>
          </p:nvGrpSpPr>
          <p:grpSpPr>
            <a:xfrm>
              <a:off x="4497554" y="1922292"/>
              <a:ext cx="3248836" cy="2129030"/>
              <a:chOff x="4566856" y="1988429"/>
              <a:chExt cx="3424343" cy="2244043"/>
            </a:xfrm>
          </p:grpSpPr>
          <p:pic>
            <p:nvPicPr>
              <p:cNvPr id="11" name="Bilde 10"/>
              <p:cNvPicPr>
                <a:picLocks noChangeAspect="1"/>
              </p:cNvPicPr>
              <p:nvPr/>
            </p:nvPicPr>
            <p:blipFill>
              <a:blip r:embed="rId4"/>
              <a:stretch>
                <a:fillRect/>
              </a:stretch>
            </p:blipFill>
            <p:spPr>
              <a:xfrm>
                <a:off x="5413869" y="2169139"/>
                <a:ext cx="2577330" cy="2063333"/>
              </a:xfrm>
              <a:prstGeom prst="rect">
                <a:avLst/>
              </a:prstGeom>
            </p:spPr>
          </p:pic>
          <p:sp>
            <p:nvSpPr>
              <p:cNvPr id="12" name="Rektangel 11"/>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Bilde 12" descr="man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14" name="Bilde 13" descr="kassa.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15" name="Bilde 14" descr="sort-vog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671173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pPr algn="r" rtl="1"/>
            <a:r>
              <a:rPr lang="prs-AF" b="1" dirty="0">
                <a:cs typeface="+mn-cs"/>
              </a:rPr>
              <a:t>چگونه پرداخت کنیم</a:t>
            </a:r>
            <a:endParaRPr lang="nb-NO" dirty="0"/>
          </a:p>
        </p:txBody>
      </p:sp>
      <p:grpSp>
        <p:nvGrpSpPr>
          <p:cNvPr id="6" name="Gruppe 5"/>
          <p:cNvGrpSpPr/>
          <p:nvPr/>
        </p:nvGrpSpPr>
        <p:grpSpPr>
          <a:xfrm>
            <a:off x="1215496" y="2879064"/>
            <a:ext cx="1489128" cy="1514220"/>
            <a:chOff x="1072168" y="3950038"/>
            <a:chExt cx="1603045" cy="1630057"/>
          </a:xfrm>
        </p:grpSpPr>
        <p:sp>
          <p:nvSpPr>
            <p:cNvPr id="7" name="Ellipse 6"/>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spTree>
    <p:extLst>
      <p:ext uri="{BB962C8B-B14F-4D97-AF65-F5344CB8AC3E}">
        <p14:creationId xmlns:p14="http://schemas.microsoft.com/office/powerpoint/2010/main" val="4259325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pPr algn="r" rtl="1"/>
            <a:r>
              <a:rPr lang="prs-AF" b="1" dirty="0">
                <a:cs typeface="+mn-cs"/>
              </a:rPr>
              <a:t>چگونه پرداخت کنیم</a:t>
            </a:r>
            <a:endParaRPr lang="nb-NO" dirty="0"/>
          </a:p>
        </p:txBody>
      </p:sp>
      <p:grpSp>
        <p:nvGrpSpPr>
          <p:cNvPr id="45" name="Gruppe 44"/>
          <p:cNvGrpSpPr/>
          <p:nvPr/>
        </p:nvGrpSpPr>
        <p:grpSpPr>
          <a:xfrm>
            <a:off x="1172813" y="3058678"/>
            <a:ext cx="1489128" cy="1514220"/>
            <a:chOff x="1072168" y="3950038"/>
            <a:chExt cx="1603045" cy="1630057"/>
          </a:xfrm>
        </p:grpSpPr>
        <p:sp>
          <p:nvSpPr>
            <p:cNvPr id="46" name="Ellipse 45"/>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7" name="Bilde 46"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48" name="Gruppe 47"/>
          <p:cNvGrpSpPr/>
          <p:nvPr/>
        </p:nvGrpSpPr>
        <p:grpSpPr>
          <a:xfrm>
            <a:off x="3162508" y="2865894"/>
            <a:ext cx="2064612" cy="1813914"/>
            <a:chOff x="3162508" y="2890332"/>
            <a:chExt cx="1868235" cy="1641382"/>
          </a:xfrm>
        </p:grpSpPr>
        <p:sp>
          <p:nvSpPr>
            <p:cNvPr id="49" name="Avrundet rektangel 48"/>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50" name="Gruppe 49"/>
            <p:cNvGrpSpPr/>
            <p:nvPr/>
          </p:nvGrpSpPr>
          <p:grpSpPr>
            <a:xfrm>
              <a:off x="3475129" y="3004746"/>
              <a:ext cx="1555614" cy="1526968"/>
              <a:chOff x="3676969" y="2285446"/>
              <a:chExt cx="2485391" cy="2559309"/>
            </a:xfrm>
          </p:grpSpPr>
          <p:pic>
            <p:nvPicPr>
              <p:cNvPr id="53" name="Bilde 52" descr="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54" name="Bilde 53" descr="peng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51" name="Rett linje 50"/>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52" name="TekstSylinder 51"/>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668541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pPr algn="r"/>
            <a:r>
              <a:rPr lang="prs-AF" b="1" dirty="0">
                <a:cs typeface="+mn-cs"/>
              </a:rPr>
              <a:t>چگونه پرداخت کنیم</a:t>
            </a:r>
            <a:endParaRPr lang="nb-NO" dirty="0"/>
          </a:p>
        </p:txBody>
      </p:sp>
      <p:pic>
        <p:nvPicPr>
          <p:cNvPr id="72" name="Bilde 71"/>
          <p:cNvPicPr>
            <a:picLocks noChangeAspect="1"/>
          </p:cNvPicPr>
          <p:nvPr/>
        </p:nvPicPr>
        <p:blipFill>
          <a:blip r:embed="rId3"/>
          <a:stretch>
            <a:fillRect/>
          </a:stretch>
        </p:blipFill>
        <p:spPr>
          <a:xfrm>
            <a:off x="6025615" y="2717799"/>
            <a:ext cx="2142039" cy="1855099"/>
          </a:xfrm>
          <a:prstGeom prst="rect">
            <a:avLst/>
          </a:prstGeom>
        </p:spPr>
      </p:pic>
      <p:grpSp>
        <p:nvGrpSpPr>
          <p:cNvPr id="73" name="Gruppe 72"/>
          <p:cNvGrpSpPr/>
          <p:nvPr/>
        </p:nvGrpSpPr>
        <p:grpSpPr>
          <a:xfrm>
            <a:off x="1172813" y="3058678"/>
            <a:ext cx="1489128" cy="1514220"/>
            <a:chOff x="1072168" y="3950038"/>
            <a:chExt cx="1603045" cy="1630057"/>
          </a:xfrm>
        </p:grpSpPr>
        <p:sp>
          <p:nvSpPr>
            <p:cNvPr id="74" name="Ellipse 73"/>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5" name="Bilde 74" descr="adres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76" name="Gruppe 75"/>
          <p:cNvGrpSpPr/>
          <p:nvPr/>
        </p:nvGrpSpPr>
        <p:grpSpPr>
          <a:xfrm>
            <a:off x="3162508" y="2865894"/>
            <a:ext cx="2064612" cy="1813914"/>
            <a:chOff x="3162508" y="2890332"/>
            <a:chExt cx="1868235" cy="1641382"/>
          </a:xfrm>
        </p:grpSpPr>
        <p:sp>
          <p:nvSpPr>
            <p:cNvPr id="77" name="Avrundet rektangel 76"/>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8" name="Gruppe 77"/>
            <p:cNvGrpSpPr/>
            <p:nvPr/>
          </p:nvGrpSpPr>
          <p:grpSpPr>
            <a:xfrm>
              <a:off x="3475129" y="3004746"/>
              <a:ext cx="1555614" cy="1526968"/>
              <a:chOff x="3676969" y="2285446"/>
              <a:chExt cx="2485391" cy="2559309"/>
            </a:xfrm>
          </p:grpSpPr>
          <p:pic>
            <p:nvPicPr>
              <p:cNvPr id="81" name="Bilde 80" descr="hu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82" name="Bilde 81" descr="penge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9" name="Rett linje 78"/>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80" name="TekstSylinder 79"/>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2121296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pPr algn="r"/>
            <a:r>
              <a:rPr lang="prs-AF" b="1" dirty="0">
                <a:cs typeface="+mn-cs"/>
              </a:rPr>
              <a:t>چگونه پرداخت کنیم</a:t>
            </a:r>
            <a:endParaRPr lang="nb-NO" dirty="0"/>
          </a:p>
        </p:txBody>
      </p:sp>
      <p:pic>
        <p:nvPicPr>
          <p:cNvPr id="13" name="Bilde 12"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1371" y="3035300"/>
            <a:ext cx="1813343" cy="1475103"/>
          </a:xfrm>
          <a:prstGeom prst="rect">
            <a:avLst/>
          </a:prstGeom>
        </p:spPr>
      </p:pic>
      <p:sp>
        <p:nvSpPr>
          <p:cNvPr id="37" name="TekstSylinder 36"/>
          <p:cNvSpPr txBox="1"/>
          <p:nvPr/>
        </p:nvSpPr>
        <p:spPr>
          <a:xfrm>
            <a:off x="9206335" y="3239497"/>
            <a:ext cx="1359484" cy="1496351"/>
          </a:xfrm>
          <a:prstGeom prst="rect">
            <a:avLst/>
          </a:prstGeom>
          <a:noFill/>
        </p:spPr>
        <p:txBody>
          <a:bodyPr wrap="square" rtlCol="0">
            <a:spAutoFit/>
          </a:bodyPr>
          <a:lstStyle/>
          <a:p>
            <a:pPr algn="ctr"/>
            <a:r>
              <a:rPr lang="nn-NO" sz="9600" dirty="0">
                <a:solidFill>
                  <a:srgbClr val="FF0000"/>
                </a:solidFill>
              </a:rPr>
              <a:t>?</a:t>
            </a:r>
          </a:p>
        </p:txBody>
      </p:sp>
      <p:pic>
        <p:nvPicPr>
          <p:cNvPr id="48" name="Bilde 47"/>
          <p:cNvPicPr>
            <a:picLocks noChangeAspect="1"/>
          </p:cNvPicPr>
          <p:nvPr/>
        </p:nvPicPr>
        <p:blipFill>
          <a:blip r:embed="rId4"/>
          <a:stretch>
            <a:fillRect/>
          </a:stretch>
        </p:blipFill>
        <p:spPr>
          <a:xfrm>
            <a:off x="6025615" y="2717799"/>
            <a:ext cx="2142039" cy="1855099"/>
          </a:xfrm>
          <a:prstGeom prst="rect">
            <a:avLst/>
          </a:prstGeom>
        </p:spPr>
      </p:pic>
      <p:grpSp>
        <p:nvGrpSpPr>
          <p:cNvPr id="49" name="Gruppe 48"/>
          <p:cNvGrpSpPr/>
          <p:nvPr/>
        </p:nvGrpSpPr>
        <p:grpSpPr>
          <a:xfrm>
            <a:off x="1172813" y="3058678"/>
            <a:ext cx="1489128" cy="1514220"/>
            <a:chOff x="1072168" y="3950038"/>
            <a:chExt cx="1603045" cy="1630057"/>
          </a:xfrm>
        </p:grpSpPr>
        <p:sp>
          <p:nvSpPr>
            <p:cNvPr id="50" name="Ellipse 49"/>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1" name="Bilde 50"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64" name="Gruppe 63"/>
          <p:cNvGrpSpPr/>
          <p:nvPr/>
        </p:nvGrpSpPr>
        <p:grpSpPr>
          <a:xfrm>
            <a:off x="3162508" y="2865894"/>
            <a:ext cx="2064612" cy="1813914"/>
            <a:chOff x="3162508" y="2890332"/>
            <a:chExt cx="1868235" cy="1641382"/>
          </a:xfrm>
        </p:grpSpPr>
        <p:sp>
          <p:nvSpPr>
            <p:cNvPr id="65" name="Avrundet rektangel 64"/>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66" name="Gruppe 65"/>
            <p:cNvGrpSpPr/>
            <p:nvPr/>
          </p:nvGrpSpPr>
          <p:grpSpPr>
            <a:xfrm>
              <a:off x="3475129" y="3004746"/>
              <a:ext cx="1555614" cy="1526968"/>
              <a:chOff x="3676969" y="2285446"/>
              <a:chExt cx="2485391" cy="2559309"/>
            </a:xfrm>
          </p:grpSpPr>
          <p:pic>
            <p:nvPicPr>
              <p:cNvPr id="69" name="Bilde 68" descr="hu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0" name="Bilde 69" descr="peng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67" name="Rett linje 66"/>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68" name="TekstSylinder 67"/>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3399913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5"/>
          <p:cNvGrpSpPr/>
          <p:nvPr/>
        </p:nvGrpSpPr>
        <p:grpSpPr>
          <a:xfrm>
            <a:off x="1861089" y="2239562"/>
            <a:ext cx="3711049" cy="2498414"/>
            <a:chOff x="2183780" y="2411661"/>
            <a:chExt cx="2976049" cy="2003585"/>
          </a:xfrm>
        </p:grpSpPr>
        <p:pic>
          <p:nvPicPr>
            <p:cNvPr id="4" name="Bilde 3"/>
            <p:cNvPicPr>
              <a:picLocks noChangeAspect="1"/>
            </p:cNvPicPr>
            <p:nvPr/>
          </p:nvPicPr>
          <p:blipFill>
            <a:blip r:embed="rId3"/>
            <a:stretch>
              <a:fillRect/>
            </a:stretch>
          </p:blipFill>
          <p:spPr>
            <a:xfrm>
              <a:off x="2183780" y="2411661"/>
              <a:ext cx="2575783" cy="1577477"/>
            </a:xfrm>
            <a:prstGeom prst="rect">
              <a:avLst/>
            </a:prstGeom>
          </p:spPr>
        </p:pic>
        <p:cxnSp>
          <p:nvCxnSpPr>
            <p:cNvPr id="3" name="Rett pil 2"/>
            <p:cNvCxnSpPr/>
            <p:nvPr/>
          </p:nvCxnSpPr>
          <p:spPr>
            <a:xfrm flipH="1">
              <a:off x="4506686" y="2411661"/>
              <a:ext cx="653143" cy="8279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tt pil 6"/>
            <p:cNvCxnSpPr/>
            <p:nvPr/>
          </p:nvCxnSpPr>
          <p:spPr>
            <a:xfrm flipH="1" flipV="1">
              <a:off x="3779849" y="3653553"/>
              <a:ext cx="1379980" cy="76169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uppe 7"/>
          <p:cNvGrpSpPr/>
          <p:nvPr/>
        </p:nvGrpSpPr>
        <p:grpSpPr>
          <a:xfrm>
            <a:off x="6376563" y="2259105"/>
            <a:ext cx="4156925" cy="1917425"/>
            <a:chOff x="7360265" y="2457385"/>
            <a:chExt cx="3320799" cy="1531753"/>
          </a:xfrm>
        </p:grpSpPr>
        <p:pic>
          <p:nvPicPr>
            <p:cNvPr id="5" name="Bilde 4"/>
            <p:cNvPicPr>
              <a:picLocks noChangeAspect="1"/>
            </p:cNvPicPr>
            <p:nvPr/>
          </p:nvPicPr>
          <p:blipFill>
            <a:blip r:embed="rId4"/>
            <a:stretch>
              <a:fillRect/>
            </a:stretch>
          </p:blipFill>
          <p:spPr>
            <a:xfrm>
              <a:off x="7360265" y="2457385"/>
              <a:ext cx="2552921" cy="1531753"/>
            </a:xfrm>
            <a:prstGeom prst="rect">
              <a:avLst/>
            </a:prstGeom>
          </p:spPr>
        </p:pic>
        <p:cxnSp>
          <p:nvCxnSpPr>
            <p:cNvPr id="9" name="Rett pil 8"/>
            <p:cNvCxnSpPr/>
            <p:nvPr/>
          </p:nvCxnSpPr>
          <p:spPr>
            <a:xfrm flipH="1" flipV="1">
              <a:off x="9588137" y="3239589"/>
              <a:ext cx="1092927" cy="3355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tel 1"/>
          <p:cNvSpPr>
            <a:spLocks noGrp="1"/>
          </p:cNvSpPr>
          <p:nvPr>
            <p:ph type="title"/>
          </p:nvPr>
        </p:nvSpPr>
        <p:spPr/>
        <p:txBody>
          <a:bodyPr/>
          <a:lstStyle/>
          <a:p>
            <a:pPr algn="r"/>
            <a:r>
              <a:rPr lang="prs-AF" b="1" dirty="0">
                <a:cs typeface="+mn-cs"/>
              </a:rPr>
              <a:t>چگونه پرداخت کنیم</a:t>
            </a:r>
            <a:endParaRPr lang="nb-NO" dirty="0"/>
          </a:p>
        </p:txBody>
      </p:sp>
    </p:spTree>
    <p:extLst>
      <p:ext uri="{BB962C8B-B14F-4D97-AF65-F5344CB8AC3E}">
        <p14:creationId xmlns:p14="http://schemas.microsoft.com/office/powerpoint/2010/main" val="2340117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95492" y="980005"/>
            <a:ext cx="11358770" cy="5401324"/>
          </a:xfrm>
          <a:prstGeom prst="rect">
            <a:avLst/>
          </a:prstGeom>
        </p:spPr>
      </p:pic>
      <p:sp>
        <p:nvSpPr>
          <p:cNvPr id="2" name="Tittel 1"/>
          <p:cNvSpPr>
            <a:spLocks noGrp="1"/>
          </p:cNvSpPr>
          <p:nvPr>
            <p:ph type="title"/>
          </p:nvPr>
        </p:nvSpPr>
        <p:spPr/>
        <p:txBody>
          <a:bodyPr/>
          <a:lstStyle/>
          <a:p>
            <a:pPr algn="r" rtl="1"/>
            <a:r>
              <a:rPr lang="prs-AF" sz="2000" b="1" kern="1200" dirty="0">
                <a:solidFill>
                  <a:schemeClr val="tx1"/>
                </a:solidFill>
                <a:effectLst/>
                <a:latin typeface="+mn-lt"/>
                <a:ea typeface="+mn-ea"/>
                <a:cs typeface="+mn-cs"/>
              </a:rPr>
              <a:t>فروشگاه آنلاین چیست؟</a:t>
            </a:r>
          </a:p>
        </p:txBody>
      </p:sp>
    </p:spTree>
    <p:extLst>
      <p:ext uri="{BB962C8B-B14F-4D97-AF65-F5344CB8AC3E}">
        <p14:creationId xmlns:p14="http://schemas.microsoft.com/office/powerpoint/2010/main" val="3360620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b="1" dirty="0">
                <a:cs typeface="+mn-cs"/>
              </a:rPr>
              <a:t>چگونه پرداخت کنیم</a:t>
            </a:r>
            <a:endParaRPr lang="nb-NO" dirty="0"/>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39667" y="1944192"/>
            <a:ext cx="2695448" cy="2695448"/>
          </a:xfrm>
          <a:prstGeom prst="rect">
            <a:avLst/>
          </a:prstGeom>
        </p:spPr>
      </p:pic>
    </p:spTree>
    <p:extLst>
      <p:ext uri="{BB962C8B-B14F-4D97-AF65-F5344CB8AC3E}">
        <p14:creationId xmlns:p14="http://schemas.microsoft.com/office/powerpoint/2010/main" val="4050526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b="1" dirty="0">
                <a:cs typeface="+mn-cs"/>
              </a:rPr>
              <a:t>چگونه پرداخت کنیم</a:t>
            </a:r>
            <a:endParaRPr lang="nb-NO" dirty="0"/>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807841" y="1981200"/>
            <a:ext cx="2755900" cy="2755900"/>
          </a:xfrm>
          <a:prstGeom prst="rect">
            <a:avLst/>
          </a:prstGeom>
        </p:spPr>
      </p:pic>
    </p:spTree>
    <p:extLst>
      <p:ext uri="{BB962C8B-B14F-4D97-AF65-F5344CB8AC3E}">
        <p14:creationId xmlns:p14="http://schemas.microsoft.com/office/powerpoint/2010/main" val="3244442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dn.flaticon.com/png/256/276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391" y="2050838"/>
            <a:ext cx="2438400" cy="24384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Rett linje 4"/>
          <p:cNvCxnSpPr/>
          <p:nvPr/>
        </p:nvCxnSpPr>
        <p:spPr>
          <a:xfrm>
            <a:off x="3489503" y="3386969"/>
            <a:ext cx="130628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tt linje 8"/>
          <p:cNvCxnSpPr/>
          <p:nvPr/>
        </p:nvCxnSpPr>
        <p:spPr>
          <a:xfrm flipV="1">
            <a:off x="4102832" y="3741844"/>
            <a:ext cx="831669" cy="435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tt linje 9"/>
          <p:cNvCxnSpPr/>
          <p:nvPr/>
        </p:nvCxnSpPr>
        <p:spPr>
          <a:xfrm>
            <a:off x="3543932" y="4109781"/>
            <a:ext cx="130628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p:txBody>
          <a:bodyPr/>
          <a:lstStyle/>
          <a:p>
            <a:pPr algn="r" rtl="1"/>
            <a:r>
              <a:rPr lang="prs-AF" b="1" dirty="0">
                <a:cs typeface="+mn-cs"/>
              </a:rPr>
              <a:t>چگونه پرداخت کنیم</a:t>
            </a:r>
            <a:endParaRPr lang="nb-NO" dirty="0"/>
          </a:p>
        </p:txBody>
      </p:sp>
    </p:spTree>
    <p:extLst>
      <p:ext uri="{BB962C8B-B14F-4D97-AF65-F5344CB8AC3E}">
        <p14:creationId xmlns:p14="http://schemas.microsoft.com/office/powerpoint/2010/main" val="3190936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b="1" dirty="0">
                <a:cs typeface="+mn-cs"/>
              </a:rPr>
              <a:t>چگونه پرداخت کنیم</a:t>
            </a:r>
            <a:endParaRPr lang="nb-NO" dirty="0"/>
          </a:p>
        </p:txBody>
      </p:sp>
      <p:pic>
        <p:nvPicPr>
          <p:cNvPr id="41" name="Bilde 40"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spTree>
    <p:extLst>
      <p:ext uri="{BB962C8B-B14F-4D97-AF65-F5344CB8AC3E}">
        <p14:creationId xmlns:p14="http://schemas.microsoft.com/office/powerpoint/2010/main" val="1064927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prs-AF" b="1" dirty="0">
                <a:cs typeface="+mn-cs"/>
              </a:rPr>
              <a:t>چگونه پرداخت کنیم</a:t>
            </a:r>
            <a:endParaRPr lang="nb-NO" dirty="0"/>
          </a:p>
        </p:txBody>
      </p:sp>
      <p:pic>
        <p:nvPicPr>
          <p:cNvPr id="8" name="Bilde 7"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9" name="Bilde 8"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511" y="1101283"/>
            <a:ext cx="1427905" cy="1201303"/>
          </a:xfrm>
          <a:prstGeom prst="rect">
            <a:avLst/>
          </a:prstGeom>
        </p:spPr>
      </p:pic>
    </p:spTree>
    <p:extLst>
      <p:ext uri="{BB962C8B-B14F-4D97-AF65-F5344CB8AC3E}">
        <p14:creationId xmlns:p14="http://schemas.microsoft.com/office/powerpoint/2010/main" val="4139368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prs-AF" b="1" dirty="0">
                <a:cs typeface="+mn-cs"/>
              </a:rPr>
              <a:t>چگونه پرداخت کنیم</a:t>
            </a:r>
            <a:endParaRPr lang="nb-NO" dirty="0"/>
          </a:p>
        </p:txBody>
      </p:sp>
      <p:pic>
        <p:nvPicPr>
          <p:cNvPr id="10" name="Bilde 9"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1" name="Bilde 10"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 name="Bilde 5" descr="shop sto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spTree>
    <p:extLst>
      <p:ext uri="{BB962C8B-B14F-4D97-AF65-F5344CB8AC3E}">
        <p14:creationId xmlns:p14="http://schemas.microsoft.com/office/powerpoint/2010/main" val="2510228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b="1" dirty="0">
                <a:cs typeface="+mn-cs"/>
              </a:rPr>
              <a:t>چگونه پرداخت کنیم</a:t>
            </a:r>
            <a:endParaRPr lang="nb-NO" dirty="0"/>
          </a:p>
        </p:txBody>
      </p:sp>
      <p:pic>
        <p:nvPicPr>
          <p:cNvPr id="17" name="Bilde 16"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8" name="Bilde 17"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12" name="Bilde 11" descr="shop sto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14" name="Gruppe 13"/>
          <p:cNvGrpSpPr/>
          <p:nvPr/>
        </p:nvGrpSpPr>
        <p:grpSpPr>
          <a:xfrm>
            <a:off x="8578090" y="969178"/>
            <a:ext cx="2263538" cy="1414711"/>
            <a:chOff x="2448162" y="1059811"/>
            <a:chExt cx="7347621" cy="4592263"/>
          </a:xfrm>
        </p:grpSpPr>
        <p:pic>
          <p:nvPicPr>
            <p:cNvPr id="15" name="Picture 2" descr="https://upload.wikimedia.org/wikipedia/commons/0/03/Devicetemplates_computer-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6" name="Gruppe 15"/>
            <p:cNvGrpSpPr/>
            <p:nvPr/>
          </p:nvGrpSpPr>
          <p:grpSpPr>
            <a:xfrm>
              <a:off x="4497554" y="1922292"/>
              <a:ext cx="3248836" cy="2129030"/>
              <a:chOff x="4566856" y="1988429"/>
              <a:chExt cx="3424343" cy="2244043"/>
            </a:xfrm>
          </p:grpSpPr>
          <p:pic>
            <p:nvPicPr>
              <p:cNvPr id="26" name="Bilde 25"/>
              <p:cNvPicPr>
                <a:picLocks noChangeAspect="1"/>
              </p:cNvPicPr>
              <p:nvPr/>
            </p:nvPicPr>
            <p:blipFill>
              <a:blip r:embed="rId7"/>
              <a:stretch>
                <a:fillRect/>
              </a:stretch>
            </p:blipFill>
            <p:spPr>
              <a:xfrm>
                <a:off x="5413869" y="2169139"/>
                <a:ext cx="2577330" cy="2063333"/>
              </a:xfrm>
              <a:prstGeom prst="rect">
                <a:avLst/>
              </a:prstGeom>
            </p:spPr>
          </p:pic>
          <p:sp>
            <p:nvSpPr>
              <p:cNvPr id="27" name="Rektangel 2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8" name="Bilde 27" descr="mann.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29" name="Bilde 28" descr="kassa.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30" name="Bilde 29" descr="sort-vogn.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2541446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prs-AF" b="1" dirty="0">
                <a:cs typeface="+mn-cs"/>
              </a:rPr>
              <a:t>چگونه پرداخت کنیم</a:t>
            </a:r>
            <a:endParaRPr lang="nb-NO" dirty="0"/>
          </a:p>
        </p:txBody>
      </p:sp>
      <p:grpSp>
        <p:nvGrpSpPr>
          <p:cNvPr id="67" name="Gruppe 66"/>
          <p:cNvGrpSpPr/>
          <p:nvPr/>
        </p:nvGrpSpPr>
        <p:grpSpPr>
          <a:xfrm>
            <a:off x="1499597" y="3138916"/>
            <a:ext cx="1176004" cy="1195820"/>
            <a:chOff x="1072168" y="3950038"/>
            <a:chExt cx="1603045" cy="1630057"/>
          </a:xfrm>
        </p:grpSpPr>
        <p:sp>
          <p:nvSpPr>
            <p:cNvPr id="68" name="Ellipse 67"/>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9" name="Bilde 68"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15" name="Bilde 14" descr="Screenshot 2016-03-08 20.57.3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6" name="Bilde 15" descr="Screenshot 2016-03-08 21.01.5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23" name="Bilde 22" descr="shop st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33" name="Gruppe 32"/>
          <p:cNvGrpSpPr/>
          <p:nvPr/>
        </p:nvGrpSpPr>
        <p:grpSpPr>
          <a:xfrm>
            <a:off x="8578090" y="994578"/>
            <a:ext cx="2263538" cy="1414711"/>
            <a:chOff x="2448162" y="1059811"/>
            <a:chExt cx="7347621" cy="4592263"/>
          </a:xfrm>
        </p:grpSpPr>
        <p:pic>
          <p:nvPicPr>
            <p:cNvPr id="34" name="Picture 2" descr="https://upload.wikimedia.org/wikipedia/commons/0/03/Devicetemplates_computer-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5" name="Gruppe 34"/>
            <p:cNvGrpSpPr/>
            <p:nvPr/>
          </p:nvGrpSpPr>
          <p:grpSpPr>
            <a:xfrm>
              <a:off x="4497554" y="1922292"/>
              <a:ext cx="3248836" cy="2129030"/>
              <a:chOff x="4566856" y="1988429"/>
              <a:chExt cx="3424343" cy="2244043"/>
            </a:xfrm>
          </p:grpSpPr>
          <p:pic>
            <p:nvPicPr>
              <p:cNvPr id="36" name="Bilde 35"/>
              <p:cNvPicPr>
                <a:picLocks noChangeAspect="1"/>
              </p:cNvPicPr>
              <p:nvPr/>
            </p:nvPicPr>
            <p:blipFill>
              <a:blip r:embed="rId8"/>
              <a:stretch>
                <a:fillRect/>
              </a:stretch>
            </p:blipFill>
            <p:spPr>
              <a:xfrm>
                <a:off x="5413869" y="2169139"/>
                <a:ext cx="2577330" cy="2063333"/>
              </a:xfrm>
              <a:prstGeom prst="rect">
                <a:avLst/>
              </a:prstGeom>
            </p:spPr>
          </p:pic>
          <p:sp>
            <p:nvSpPr>
              <p:cNvPr id="37" name="Rektangel 3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8" name="Bilde 37" descr="mann.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39" name="Bilde 38" descr="kassa.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40" name="Bilde 39" descr="sort-vog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3247382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prs-AF" b="1" dirty="0">
                <a:cs typeface="+mn-cs"/>
              </a:rPr>
              <a:t>چگونه پرداخت کنیم</a:t>
            </a:r>
            <a:endParaRPr lang="nb-NO" dirty="0"/>
          </a:p>
        </p:txBody>
      </p:sp>
      <p:grpSp>
        <p:nvGrpSpPr>
          <p:cNvPr id="88" name="Gruppe 87"/>
          <p:cNvGrpSpPr/>
          <p:nvPr/>
        </p:nvGrpSpPr>
        <p:grpSpPr>
          <a:xfrm>
            <a:off x="1499597" y="3138916"/>
            <a:ext cx="1176004" cy="1195820"/>
            <a:chOff x="1072168" y="3950038"/>
            <a:chExt cx="1603045" cy="1630057"/>
          </a:xfrm>
        </p:grpSpPr>
        <p:sp>
          <p:nvSpPr>
            <p:cNvPr id="89" name="Ellipse 8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0" name="Bilde 89"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91" name="Bilde 90" descr="Screenshot 2016-03-08 20.57.3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92" name="Bilde 91" descr="Screenshot 2016-03-08 21.01.5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99" name="Bilde 98" descr="shop st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107" name="Gruppe 106"/>
          <p:cNvGrpSpPr/>
          <p:nvPr/>
        </p:nvGrpSpPr>
        <p:grpSpPr>
          <a:xfrm>
            <a:off x="8578090" y="994578"/>
            <a:ext cx="2263538" cy="1414711"/>
            <a:chOff x="2448162" y="1059811"/>
            <a:chExt cx="7347621" cy="4592263"/>
          </a:xfrm>
        </p:grpSpPr>
        <p:pic>
          <p:nvPicPr>
            <p:cNvPr id="108" name="Picture 2" descr="https://upload.wikimedia.org/wikipedia/commons/0/03/Devicetemplates_computer-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9" name="Gruppe 108"/>
            <p:cNvGrpSpPr/>
            <p:nvPr/>
          </p:nvGrpSpPr>
          <p:grpSpPr>
            <a:xfrm>
              <a:off x="4497554" y="1922292"/>
              <a:ext cx="3248836" cy="2129030"/>
              <a:chOff x="4566856" y="1988429"/>
              <a:chExt cx="3424343" cy="2244043"/>
            </a:xfrm>
          </p:grpSpPr>
          <p:pic>
            <p:nvPicPr>
              <p:cNvPr id="110" name="Bilde 109"/>
              <p:cNvPicPr>
                <a:picLocks noChangeAspect="1"/>
              </p:cNvPicPr>
              <p:nvPr/>
            </p:nvPicPr>
            <p:blipFill>
              <a:blip r:embed="rId8"/>
              <a:stretch>
                <a:fillRect/>
              </a:stretch>
            </p:blipFill>
            <p:spPr>
              <a:xfrm>
                <a:off x="5413869" y="2169139"/>
                <a:ext cx="2577330" cy="2063333"/>
              </a:xfrm>
              <a:prstGeom prst="rect">
                <a:avLst/>
              </a:prstGeom>
            </p:spPr>
          </p:pic>
          <p:sp>
            <p:nvSpPr>
              <p:cNvPr id="111" name="Rektangel 110"/>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2" name="Bilde 111" descr="mann.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113" name="Bilde 112" descr="kassa.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114" name="Bilde 113" descr="sort-vog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115" name="Gruppe 114"/>
          <p:cNvGrpSpPr/>
          <p:nvPr/>
        </p:nvGrpSpPr>
        <p:grpSpPr>
          <a:xfrm>
            <a:off x="3162508" y="2890332"/>
            <a:ext cx="1868235" cy="1641382"/>
            <a:chOff x="3162508" y="2890332"/>
            <a:chExt cx="1868235" cy="1641382"/>
          </a:xfrm>
        </p:grpSpPr>
        <p:sp>
          <p:nvSpPr>
            <p:cNvPr id="116" name="Avrundet rektangel 115"/>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17" name="Gruppe 116"/>
            <p:cNvGrpSpPr/>
            <p:nvPr/>
          </p:nvGrpSpPr>
          <p:grpSpPr>
            <a:xfrm>
              <a:off x="3475129" y="3004746"/>
              <a:ext cx="1555614" cy="1526968"/>
              <a:chOff x="3676969" y="2285446"/>
              <a:chExt cx="2485391" cy="2559309"/>
            </a:xfrm>
          </p:grpSpPr>
          <p:pic>
            <p:nvPicPr>
              <p:cNvPr id="120" name="Bilde 119" descr="hus.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121" name="Bilde 120" descr="penger.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118" name="Rett linje 117"/>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9" name="TekstSylinder 118"/>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1631369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b="1" dirty="0">
                <a:cs typeface="+mn-cs"/>
              </a:rPr>
              <a:t>چگونه پرداخت کنیم</a:t>
            </a:r>
            <a:endParaRPr lang="nb-NO" dirty="0"/>
          </a:p>
        </p:txBody>
      </p:sp>
      <p:pic>
        <p:nvPicPr>
          <p:cNvPr id="34" name="Bilde 33"/>
          <p:cNvPicPr>
            <a:picLocks noChangeAspect="1"/>
          </p:cNvPicPr>
          <p:nvPr/>
        </p:nvPicPr>
        <p:blipFill>
          <a:blip r:embed="rId3"/>
          <a:stretch>
            <a:fillRect/>
          </a:stretch>
        </p:blipFill>
        <p:spPr>
          <a:xfrm>
            <a:off x="5731310" y="2876398"/>
            <a:ext cx="1855580" cy="1607014"/>
          </a:xfrm>
          <a:prstGeom prst="rect">
            <a:avLst/>
          </a:prstGeom>
        </p:spPr>
      </p:pic>
      <p:grpSp>
        <p:nvGrpSpPr>
          <p:cNvPr id="64" name="Gruppe 63"/>
          <p:cNvGrpSpPr/>
          <p:nvPr/>
        </p:nvGrpSpPr>
        <p:grpSpPr>
          <a:xfrm>
            <a:off x="1499597" y="3138916"/>
            <a:ext cx="1176004" cy="1195820"/>
            <a:chOff x="1072168" y="3950038"/>
            <a:chExt cx="1603045" cy="1630057"/>
          </a:xfrm>
        </p:grpSpPr>
        <p:sp>
          <p:nvSpPr>
            <p:cNvPr id="65" name="Ellipse 64"/>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6" name="Bilde 65" descr="adres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67" name="Bilde 66" descr="Screenshot 2016-03-08 20.57.3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68" name="Bilde 67" descr="Screenshot 2016-03-08 21.01.5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75" name="Bilde 74" descr="shop stor.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83" name="Gruppe 82"/>
          <p:cNvGrpSpPr/>
          <p:nvPr/>
        </p:nvGrpSpPr>
        <p:grpSpPr>
          <a:xfrm>
            <a:off x="8578090" y="994578"/>
            <a:ext cx="2263538" cy="1414711"/>
            <a:chOff x="2448162" y="1059811"/>
            <a:chExt cx="7347621" cy="4592263"/>
          </a:xfrm>
        </p:grpSpPr>
        <p:pic>
          <p:nvPicPr>
            <p:cNvPr id="84" name="Picture 2" descr="https://upload.wikimedia.org/wikipedia/commons/0/03/Devicetemplates_computer-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5" name="Gruppe 84"/>
            <p:cNvGrpSpPr/>
            <p:nvPr/>
          </p:nvGrpSpPr>
          <p:grpSpPr>
            <a:xfrm>
              <a:off x="4497554" y="1922292"/>
              <a:ext cx="3248836" cy="2129030"/>
              <a:chOff x="4566856" y="1988429"/>
              <a:chExt cx="3424343" cy="2244043"/>
            </a:xfrm>
          </p:grpSpPr>
          <p:pic>
            <p:nvPicPr>
              <p:cNvPr id="86" name="Bilde 85"/>
              <p:cNvPicPr>
                <a:picLocks noChangeAspect="1"/>
              </p:cNvPicPr>
              <p:nvPr/>
            </p:nvPicPr>
            <p:blipFill>
              <a:blip r:embed="rId9"/>
              <a:stretch>
                <a:fillRect/>
              </a:stretch>
            </p:blipFill>
            <p:spPr>
              <a:xfrm>
                <a:off x="5413869" y="2169139"/>
                <a:ext cx="2577330" cy="2063333"/>
              </a:xfrm>
              <a:prstGeom prst="rect">
                <a:avLst/>
              </a:prstGeom>
            </p:spPr>
          </p:pic>
          <p:sp>
            <p:nvSpPr>
              <p:cNvPr id="87" name="Rektangel 8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8" name="Bilde 87" descr="mann.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9" name="Bilde 88" descr="kassa.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90" name="Bilde 89" descr="sort-vogn.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103" name="Gruppe 102"/>
          <p:cNvGrpSpPr/>
          <p:nvPr/>
        </p:nvGrpSpPr>
        <p:grpSpPr>
          <a:xfrm>
            <a:off x="3162508" y="2890332"/>
            <a:ext cx="1868235" cy="1641382"/>
            <a:chOff x="3162508" y="2890332"/>
            <a:chExt cx="1868235" cy="1641382"/>
          </a:xfrm>
        </p:grpSpPr>
        <p:sp>
          <p:nvSpPr>
            <p:cNvPr id="104" name="Avrundet rektangel 103"/>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05" name="Gruppe 104"/>
            <p:cNvGrpSpPr/>
            <p:nvPr/>
          </p:nvGrpSpPr>
          <p:grpSpPr>
            <a:xfrm>
              <a:off x="3475129" y="3004746"/>
              <a:ext cx="1555614" cy="1526968"/>
              <a:chOff x="3676969" y="2285446"/>
              <a:chExt cx="2485391" cy="2559309"/>
            </a:xfrm>
          </p:grpSpPr>
          <p:pic>
            <p:nvPicPr>
              <p:cNvPr id="108" name="Bilde 107" descr="hus.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109" name="Bilde 108" descr="peng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106" name="Rett linje 105"/>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7" name="TekstSylinder 106"/>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491615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pPr algn="r" rtl="1"/>
            <a:r>
              <a:rPr lang="prs-AF" sz="2000" b="1" kern="1200" dirty="0">
                <a:solidFill>
                  <a:schemeClr val="tx1"/>
                </a:solidFill>
                <a:effectLst/>
                <a:latin typeface="+mn-lt"/>
                <a:ea typeface="+mn-ea"/>
                <a:cs typeface="+mn-cs"/>
              </a:rPr>
              <a:t>فروشگاه آنلاین چیست؟</a:t>
            </a:r>
            <a:endParaRPr lang="nb-NO" dirty="0"/>
          </a:p>
        </p:txBody>
      </p:sp>
      <p:pic>
        <p:nvPicPr>
          <p:cNvPr id="2" name="Plassholder for innhold 3"/>
          <p:cNvPicPr>
            <a:picLocks noGrp="1" noChangeAspect="1"/>
          </p:cNvPicPr>
          <p:nvPr>
            <p:ph idx="4294967295"/>
          </p:nvPr>
        </p:nvPicPr>
        <p:blipFill>
          <a:blip r:embed="rId3"/>
          <a:stretch>
            <a:fillRect/>
          </a:stretch>
        </p:blipFill>
        <p:spPr>
          <a:xfrm>
            <a:off x="476876" y="1070544"/>
            <a:ext cx="11235749" cy="5234572"/>
          </a:xfrm>
          <a:prstGeom prst="rect">
            <a:avLst/>
          </a:prstGeom>
        </p:spPr>
      </p:pic>
    </p:spTree>
    <p:extLst>
      <p:ext uri="{BB962C8B-B14F-4D97-AF65-F5344CB8AC3E}">
        <p14:creationId xmlns:p14="http://schemas.microsoft.com/office/powerpoint/2010/main" val="1614710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b="1" dirty="0">
                <a:cs typeface="+mn-cs"/>
              </a:rPr>
              <a:t>چگونه پرداخت کنیم</a:t>
            </a:r>
            <a:endParaRPr lang="nb-NO" dirty="0"/>
          </a:p>
        </p:txBody>
      </p:sp>
      <p:grpSp>
        <p:nvGrpSpPr>
          <p:cNvPr id="3" name="Gruppe 2"/>
          <p:cNvGrpSpPr/>
          <p:nvPr/>
        </p:nvGrpSpPr>
        <p:grpSpPr>
          <a:xfrm>
            <a:off x="8446769" y="3319975"/>
            <a:ext cx="1338614" cy="1380357"/>
            <a:chOff x="9022272" y="3206473"/>
            <a:chExt cx="1338614" cy="1380357"/>
          </a:xfrm>
        </p:grpSpPr>
        <p:pic>
          <p:nvPicPr>
            <p:cNvPr id="106" name="Bilde 105"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107" name="TekstSylinder 106"/>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27" name="Bilde 26"/>
          <p:cNvPicPr>
            <a:picLocks noChangeAspect="1"/>
          </p:cNvPicPr>
          <p:nvPr/>
        </p:nvPicPr>
        <p:blipFill>
          <a:blip r:embed="rId4"/>
          <a:stretch>
            <a:fillRect/>
          </a:stretch>
        </p:blipFill>
        <p:spPr>
          <a:xfrm>
            <a:off x="5731310" y="2876398"/>
            <a:ext cx="1855580" cy="1607014"/>
          </a:xfrm>
          <a:prstGeom prst="rect">
            <a:avLst/>
          </a:prstGeom>
        </p:spPr>
      </p:pic>
      <p:grpSp>
        <p:nvGrpSpPr>
          <p:cNvPr id="28" name="Gruppe 27"/>
          <p:cNvGrpSpPr/>
          <p:nvPr/>
        </p:nvGrpSpPr>
        <p:grpSpPr>
          <a:xfrm>
            <a:off x="1499597" y="3138916"/>
            <a:ext cx="1176004" cy="1195820"/>
            <a:chOff x="1072168" y="3950038"/>
            <a:chExt cx="1603045" cy="1630057"/>
          </a:xfrm>
        </p:grpSpPr>
        <p:sp>
          <p:nvSpPr>
            <p:cNvPr id="29" name="Ellipse 2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0" name="Bilde 29"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31" name="Bilde 30"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32" name="Bilde 31"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39" name="Bilde 38"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47" name="Gruppe 46"/>
          <p:cNvGrpSpPr/>
          <p:nvPr/>
        </p:nvGrpSpPr>
        <p:grpSpPr>
          <a:xfrm>
            <a:off x="8578090" y="994578"/>
            <a:ext cx="2263538" cy="1414711"/>
            <a:chOff x="2448162" y="1059811"/>
            <a:chExt cx="7347621" cy="4592263"/>
          </a:xfrm>
        </p:grpSpPr>
        <p:pic>
          <p:nvPicPr>
            <p:cNvPr id="48" name="Picture 2" descr="https://upload.wikimedia.org/wikipedia/commons/0/03/Devicetemplates_computer-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9" name="Gruppe 48"/>
            <p:cNvGrpSpPr/>
            <p:nvPr/>
          </p:nvGrpSpPr>
          <p:grpSpPr>
            <a:xfrm>
              <a:off x="4497554" y="1922292"/>
              <a:ext cx="3248836" cy="2129030"/>
              <a:chOff x="4566856" y="1988429"/>
              <a:chExt cx="3424343" cy="2244043"/>
            </a:xfrm>
          </p:grpSpPr>
          <p:pic>
            <p:nvPicPr>
              <p:cNvPr id="50" name="Bilde 49"/>
              <p:cNvPicPr>
                <a:picLocks noChangeAspect="1"/>
              </p:cNvPicPr>
              <p:nvPr/>
            </p:nvPicPr>
            <p:blipFill>
              <a:blip r:embed="rId10"/>
              <a:stretch>
                <a:fillRect/>
              </a:stretch>
            </p:blipFill>
            <p:spPr>
              <a:xfrm>
                <a:off x="5413869" y="2169139"/>
                <a:ext cx="2577330" cy="2063333"/>
              </a:xfrm>
              <a:prstGeom prst="rect">
                <a:avLst/>
              </a:prstGeom>
            </p:spPr>
          </p:pic>
          <p:sp>
            <p:nvSpPr>
              <p:cNvPr id="51" name="Rektangel 50"/>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2" name="Bilde 51" descr="mann.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53" name="Bilde 52" descr="kassa.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54" name="Bilde 53" descr="sort-vogn.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67" name="Gruppe 66"/>
          <p:cNvGrpSpPr/>
          <p:nvPr/>
        </p:nvGrpSpPr>
        <p:grpSpPr>
          <a:xfrm>
            <a:off x="3162508" y="2890332"/>
            <a:ext cx="1868235" cy="1641382"/>
            <a:chOff x="3162508" y="2890332"/>
            <a:chExt cx="1868235" cy="1641382"/>
          </a:xfrm>
        </p:grpSpPr>
        <p:sp>
          <p:nvSpPr>
            <p:cNvPr id="68" name="Avrundet rektangel 67"/>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69" name="Gruppe 68"/>
            <p:cNvGrpSpPr/>
            <p:nvPr/>
          </p:nvGrpSpPr>
          <p:grpSpPr>
            <a:xfrm>
              <a:off x="3475129" y="3004746"/>
              <a:ext cx="1555614" cy="1526968"/>
              <a:chOff x="3676969" y="2285446"/>
              <a:chExt cx="2485391" cy="2559309"/>
            </a:xfrm>
          </p:grpSpPr>
          <p:pic>
            <p:nvPicPr>
              <p:cNvPr id="72" name="Bilde 71" descr="hus.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3" name="Bilde 72" descr="peng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0" name="Rett linje 69"/>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1" name="TekstSylinder 70"/>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373211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b="1" dirty="0">
                <a:cs typeface="+mn-cs"/>
              </a:rPr>
              <a:t>چگونه پرداخت کنیم</a:t>
            </a:r>
            <a:endParaRPr lang="nb-NO" dirty="0"/>
          </a:p>
        </p:txBody>
      </p:sp>
      <p:grpSp>
        <p:nvGrpSpPr>
          <p:cNvPr id="40" name="Gruppe 39"/>
          <p:cNvGrpSpPr/>
          <p:nvPr/>
        </p:nvGrpSpPr>
        <p:grpSpPr>
          <a:xfrm>
            <a:off x="8446769" y="3319975"/>
            <a:ext cx="1338614" cy="1380357"/>
            <a:chOff x="9022272" y="3206473"/>
            <a:chExt cx="1338614" cy="1380357"/>
          </a:xfrm>
        </p:grpSpPr>
        <p:pic>
          <p:nvPicPr>
            <p:cNvPr id="44" name="Bilde 43"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45" name="TekstSylinder 44"/>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46" name="Bilde 45"/>
          <p:cNvPicPr>
            <a:picLocks noChangeAspect="1"/>
          </p:cNvPicPr>
          <p:nvPr/>
        </p:nvPicPr>
        <p:blipFill>
          <a:blip r:embed="rId4"/>
          <a:stretch>
            <a:fillRect/>
          </a:stretch>
        </p:blipFill>
        <p:spPr>
          <a:xfrm>
            <a:off x="5731310" y="2876398"/>
            <a:ext cx="1855580" cy="1607014"/>
          </a:xfrm>
          <a:prstGeom prst="rect">
            <a:avLst/>
          </a:prstGeom>
        </p:spPr>
      </p:pic>
      <p:grpSp>
        <p:nvGrpSpPr>
          <p:cNvPr id="47" name="Gruppe 46"/>
          <p:cNvGrpSpPr/>
          <p:nvPr/>
        </p:nvGrpSpPr>
        <p:grpSpPr>
          <a:xfrm>
            <a:off x="1499597" y="3138916"/>
            <a:ext cx="1176004" cy="1195820"/>
            <a:chOff x="1072168" y="3950038"/>
            <a:chExt cx="1603045" cy="1630057"/>
          </a:xfrm>
        </p:grpSpPr>
        <p:sp>
          <p:nvSpPr>
            <p:cNvPr id="48" name="Ellipse 47"/>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9" name="Bilde 48"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50" name="Bilde 49"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51" name="Bilde 50"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1" name="Bilde 60"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pic>
        <p:nvPicPr>
          <p:cNvPr id="71" name="Bilde 7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grpSp>
        <p:nvGrpSpPr>
          <p:cNvPr id="73" name="Gruppe 72"/>
          <p:cNvGrpSpPr/>
          <p:nvPr/>
        </p:nvGrpSpPr>
        <p:grpSpPr>
          <a:xfrm>
            <a:off x="8578090" y="994578"/>
            <a:ext cx="2263538" cy="1414711"/>
            <a:chOff x="2448162" y="1059811"/>
            <a:chExt cx="7347621" cy="4592263"/>
          </a:xfrm>
        </p:grpSpPr>
        <p:pic>
          <p:nvPicPr>
            <p:cNvPr id="74" name="Picture 2" descr="https://upload.wikimedia.org/wikipedia/commons/0/03/Devicetemplates_computer-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5" name="Gruppe 74"/>
            <p:cNvGrpSpPr/>
            <p:nvPr/>
          </p:nvGrpSpPr>
          <p:grpSpPr>
            <a:xfrm>
              <a:off x="4497554" y="1922292"/>
              <a:ext cx="3248836" cy="2129030"/>
              <a:chOff x="4566856" y="1988429"/>
              <a:chExt cx="3424343" cy="2244043"/>
            </a:xfrm>
          </p:grpSpPr>
          <p:pic>
            <p:nvPicPr>
              <p:cNvPr id="76" name="Bilde 75"/>
              <p:cNvPicPr>
                <a:picLocks noChangeAspect="1"/>
              </p:cNvPicPr>
              <p:nvPr/>
            </p:nvPicPr>
            <p:blipFill>
              <a:blip r:embed="rId11"/>
              <a:stretch>
                <a:fillRect/>
              </a:stretch>
            </p:blipFill>
            <p:spPr>
              <a:xfrm>
                <a:off x="5413869" y="2169139"/>
                <a:ext cx="2577330" cy="2063333"/>
              </a:xfrm>
              <a:prstGeom prst="rect">
                <a:avLst/>
              </a:prstGeom>
            </p:spPr>
          </p:pic>
          <p:sp>
            <p:nvSpPr>
              <p:cNvPr id="77" name="Rektangel 7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8" name="Bilde 77" descr="mann.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79" name="Bilde 78" descr="kassa.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0" name="Bilde 79" descr="sort-vogn.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93" name="Gruppe 92"/>
          <p:cNvGrpSpPr/>
          <p:nvPr/>
        </p:nvGrpSpPr>
        <p:grpSpPr>
          <a:xfrm>
            <a:off x="3162508" y="2890332"/>
            <a:ext cx="1868235" cy="1641382"/>
            <a:chOff x="3162508" y="2890332"/>
            <a:chExt cx="1868235" cy="1641382"/>
          </a:xfrm>
        </p:grpSpPr>
        <p:sp>
          <p:nvSpPr>
            <p:cNvPr id="94" name="Avrundet rektangel 93"/>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95" name="Gruppe 94"/>
            <p:cNvGrpSpPr/>
            <p:nvPr/>
          </p:nvGrpSpPr>
          <p:grpSpPr>
            <a:xfrm>
              <a:off x="3475129" y="3004746"/>
              <a:ext cx="1555614" cy="1526968"/>
              <a:chOff x="3676969" y="2285446"/>
              <a:chExt cx="2485391" cy="2559309"/>
            </a:xfrm>
          </p:grpSpPr>
          <p:pic>
            <p:nvPicPr>
              <p:cNvPr id="98" name="Bilde 97" descr="hus.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99" name="Bilde 98" descr="penger.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96" name="Rett linje 95"/>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97" name="TekstSylinder 96"/>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764016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b="1" dirty="0">
                <a:cs typeface="+mn-cs"/>
              </a:rPr>
              <a:t>چگونه پرداخت کنیم</a:t>
            </a:r>
            <a:endParaRPr lang="nb-NO" dirty="0"/>
          </a:p>
        </p:txBody>
      </p:sp>
      <p:grpSp>
        <p:nvGrpSpPr>
          <p:cNvPr id="44" name="Gruppe 43"/>
          <p:cNvGrpSpPr/>
          <p:nvPr/>
        </p:nvGrpSpPr>
        <p:grpSpPr>
          <a:xfrm>
            <a:off x="8446769" y="3319975"/>
            <a:ext cx="1338614" cy="1380357"/>
            <a:chOff x="9022272" y="3206473"/>
            <a:chExt cx="1338614" cy="1380357"/>
          </a:xfrm>
        </p:grpSpPr>
        <p:pic>
          <p:nvPicPr>
            <p:cNvPr id="45" name="Bilde 44"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46" name="TekstSylinder 45"/>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47" name="Bilde 46"/>
          <p:cNvPicPr>
            <a:picLocks noChangeAspect="1"/>
          </p:cNvPicPr>
          <p:nvPr/>
        </p:nvPicPr>
        <p:blipFill>
          <a:blip r:embed="rId4"/>
          <a:stretch>
            <a:fillRect/>
          </a:stretch>
        </p:blipFill>
        <p:spPr>
          <a:xfrm>
            <a:off x="5731310" y="2876398"/>
            <a:ext cx="1855580" cy="1607014"/>
          </a:xfrm>
          <a:prstGeom prst="rect">
            <a:avLst/>
          </a:prstGeom>
        </p:spPr>
      </p:pic>
      <p:grpSp>
        <p:nvGrpSpPr>
          <p:cNvPr id="48" name="Gruppe 47"/>
          <p:cNvGrpSpPr/>
          <p:nvPr/>
        </p:nvGrpSpPr>
        <p:grpSpPr>
          <a:xfrm>
            <a:off x="1499597" y="3138916"/>
            <a:ext cx="1176004" cy="1195820"/>
            <a:chOff x="1072168" y="3950038"/>
            <a:chExt cx="1603045" cy="1630057"/>
          </a:xfrm>
        </p:grpSpPr>
        <p:sp>
          <p:nvSpPr>
            <p:cNvPr id="49" name="Ellipse 4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3" name="Bilde 52"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54" name="Bilde 53"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55" name="Bilde 54"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7" name="Bilde 66"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68" name="Gruppe 67"/>
          <p:cNvGrpSpPr/>
          <p:nvPr/>
        </p:nvGrpSpPr>
        <p:grpSpPr>
          <a:xfrm>
            <a:off x="3162508" y="2890332"/>
            <a:ext cx="1868235" cy="1641382"/>
            <a:chOff x="3162508" y="2890332"/>
            <a:chExt cx="1868235" cy="1641382"/>
          </a:xfrm>
        </p:grpSpPr>
        <p:sp>
          <p:nvSpPr>
            <p:cNvPr id="69" name="Avrundet rektangel 68"/>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0" name="Gruppe 69"/>
            <p:cNvGrpSpPr/>
            <p:nvPr/>
          </p:nvGrpSpPr>
          <p:grpSpPr>
            <a:xfrm>
              <a:off x="3475129" y="3004746"/>
              <a:ext cx="1555614" cy="1526968"/>
              <a:chOff x="3676969" y="2285446"/>
              <a:chExt cx="2485391" cy="2559309"/>
            </a:xfrm>
          </p:grpSpPr>
          <p:pic>
            <p:nvPicPr>
              <p:cNvPr id="73" name="Bilde 72" descr="hu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4" name="Bilde 73" descr="penger.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1" name="Rett linje 70"/>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2" name="TekstSylinder 71"/>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pic>
        <p:nvPicPr>
          <p:cNvPr id="78" name="Bild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pic>
        <p:nvPicPr>
          <p:cNvPr id="79" name="Bild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5007479" y="5081575"/>
            <a:ext cx="1132831" cy="1132831"/>
          </a:xfrm>
          <a:prstGeom prst="rect">
            <a:avLst/>
          </a:prstGeom>
        </p:spPr>
      </p:pic>
      <p:grpSp>
        <p:nvGrpSpPr>
          <p:cNvPr id="80" name="Gruppe 79"/>
          <p:cNvGrpSpPr/>
          <p:nvPr/>
        </p:nvGrpSpPr>
        <p:grpSpPr>
          <a:xfrm>
            <a:off x="8578090" y="994578"/>
            <a:ext cx="2263538" cy="1414711"/>
            <a:chOff x="2448162" y="1059811"/>
            <a:chExt cx="7347621" cy="4592263"/>
          </a:xfrm>
        </p:grpSpPr>
        <p:pic>
          <p:nvPicPr>
            <p:cNvPr id="81" name="Picture 2" descr="https://upload.wikimedia.org/wikipedia/commons/0/03/Devicetemplates_computer-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2" name="Gruppe 81"/>
            <p:cNvGrpSpPr/>
            <p:nvPr/>
          </p:nvGrpSpPr>
          <p:grpSpPr>
            <a:xfrm>
              <a:off x="4497554" y="1922292"/>
              <a:ext cx="3248836" cy="2129030"/>
              <a:chOff x="4566856" y="1988429"/>
              <a:chExt cx="3424343" cy="2244043"/>
            </a:xfrm>
          </p:grpSpPr>
          <p:pic>
            <p:nvPicPr>
              <p:cNvPr id="83" name="Bilde 82"/>
              <p:cNvPicPr>
                <a:picLocks noChangeAspect="1"/>
              </p:cNvPicPr>
              <p:nvPr/>
            </p:nvPicPr>
            <p:blipFill>
              <a:blip r:embed="rId14"/>
              <a:stretch>
                <a:fillRect/>
              </a:stretch>
            </p:blipFill>
            <p:spPr>
              <a:xfrm>
                <a:off x="5413869" y="2169139"/>
                <a:ext cx="2577330" cy="2063333"/>
              </a:xfrm>
              <a:prstGeom prst="rect">
                <a:avLst/>
              </a:prstGeom>
            </p:spPr>
          </p:pic>
          <p:sp>
            <p:nvSpPr>
              <p:cNvPr id="84" name="Rektangel 83"/>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5" name="Bilde 84" descr="mann.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6" name="Bilde 85" descr="kassa.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7" name="Bilde 86" descr="sort-vogn.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2412367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b="1" dirty="0">
                <a:cs typeface="+mn-cs"/>
              </a:rPr>
              <a:t>چگونه پرداخت کنیم</a:t>
            </a:r>
            <a:endParaRPr lang="nb-NO" dirty="0"/>
          </a:p>
        </p:txBody>
      </p:sp>
      <p:pic>
        <p:nvPicPr>
          <p:cNvPr id="46" name="Bilde 45"/>
          <p:cNvPicPr>
            <a:picLocks noChangeAspect="1"/>
          </p:cNvPicPr>
          <p:nvPr/>
        </p:nvPicPr>
        <p:blipFill>
          <a:blip r:embed="rId3"/>
          <a:stretch>
            <a:fillRect/>
          </a:stretch>
        </p:blipFill>
        <p:spPr>
          <a:xfrm>
            <a:off x="6804893" y="5114530"/>
            <a:ext cx="1839589" cy="1142421"/>
          </a:xfrm>
          <a:prstGeom prst="rect">
            <a:avLst/>
          </a:prstGeom>
        </p:spPr>
      </p:pic>
      <p:grpSp>
        <p:nvGrpSpPr>
          <p:cNvPr id="56" name="Gruppe 55"/>
          <p:cNvGrpSpPr/>
          <p:nvPr/>
        </p:nvGrpSpPr>
        <p:grpSpPr>
          <a:xfrm>
            <a:off x="8446769" y="3319975"/>
            <a:ext cx="1338614" cy="1380357"/>
            <a:chOff x="9022272" y="3206473"/>
            <a:chExt cx="1338614" cy="1380357"/>
          </a:xfrm>
        </p:grpSpPr>
        <p:pic>
          <p:nvPicPr>
            <p:cNvPr id="57" name="Bilde 56" descr="kreditk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58" name="TekstSylinder 57"/>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59" name="Bilde 58"/>
          <p:cNvPicPr>
            <a:picLocks noChangeAspect="1"/>
          </p:cNvPicPr>
          <p:nvPr/>
        </p:nvPicPr>
        <p:blipFill>
          <a:blip r:embed="rId5"/>
          <a:stretch>
            <a:fillRect/>
          </a:stretch>
        </p:blipFill>
        <p:spPr>
          <a:xfrm>
            <a:off x="5731310" y="2876398"/>
            <a:ext cx="1855580" cy="1607014"/>
          </a:xfrm>
          <a:prstGeom prst="rect">
            <a:avLst/>
          </a:prstGeom>
        </p:spPr>
      </p:pic>
      <p:grpSp>
        <p:nvGrpSpPr>
          <p:cNvPr id="60" name="Gruppe 59"/>
          <p:cNvGrpSpPr/>
          <p:nvPr/>
        </p:nvGrpSpPr>
        <p:grpSpPr>
          <a:xfrm>
            <a:off x="1499597" y="3138916"/>
            <a:ext cx="1176004" cy="1195820"/>
            <a:chOff x="1072168" y="3950038"/>
            <a:chExt cx="1603045" cy="1630057"/>
          </a:xfrm>
        </p:grpSpPr>
        <p:sp>
          <p:nvSpPr>
            <p:cNvPr id="61" name="Ellipse 60"/>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2" name="Bilde 61" descr="adress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63" name="Bilde 62" descr="Screenshot 2016-03-08 20.57.3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64" name="Bilde 63" descr="Screenshot 2016-03-08 21.01.5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71" name="Bilde 70" descr="shop stor.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72" name="Gruppe 71"/>
          <p:cNvGrpSpPr/>
          <p:nvPr/>
        </p:nvGrpSpPr>
        <p:grpSpPr>
          <a:xfrm>
            <a:off x="3162508" y="2890332"/>
            <a:ext cx="1868235" cy="1641382"/>
            <a:chOff x="3162508" y="2890332"/>
            <a:chExt cx="1868235" cy="1641382"/>
          </a:xfrm>
        </p:grpSpPr>
        <p:sp>
          <p:nvSpPr>
            <p:cNvPr id="73" name="Avrundet rektangel 72"/>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4" name="Gruppe 73"/>
            <p:cNvGrpSpPr/>
            <p:nvPr/>
          </p:nvGrpSpPr>
          <p:grpSpPr>
            <a:xfrm>
              <a:off x="3475129" y="3004746"/>
              <a:ext cx="1555614" cy="1526968"/>
              <a:chOff x="3676969" y="2285446"/>
              <a:chExt cx="2485391" cy="2559309"/>
            </a:xfrm>
          </p:grpSpPr>
          <p:pic>
            <p:nvPicPr>
              <p:cNvPr id="77" name="Bilde 76" descr="hus.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8" name="Bilde 77" descr="penger.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5" name="Rett linje 74"/>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6" name="TekstSylinder 75"/>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pic>
        <p:nvPicPr>
          <p:cNvPr id="79" name="Bild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pic>
        <p:nvPicPr>
          <p:cNvPr id="80" name="Bild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5007479" y="5081575"/>
            <a:ext cx="1132831" cy="1132831"/>
          </a:xfrm>
          <a:prstGeom prst="rect">
            <a:avLst/>
          </a:prstGeom>
        </p:spPr>
      </p:pic>
      <p:grpSp>
        <p:nvGrpSpPr>
          <p:cNvPr id="81" name="Gruppe 80"/>
          <p:cNvGrpSpPr/>
          <p:nvPr/>
        </p:nvGrpSpPr>
        <p:grpSpPr>
          <a:xfrm>
            <a:off x="8578090" y="994578"/>
            <a:ext cx="2263538" cy="1414711"/>
            <a:chOff x="2448162" y="1059811"/>
            <a:chExt cx="7347621" cy="4592263"/>
          </a:xfrm>
        </p:grpSpPr>
        <p:pic>
          <p:nvPicPr>
            <p:cNvPr id="82" name="Picture 2" descr="https://upload.wikimedia.org/wikipedia/commons/0/03/Devicetemplates_computer-0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3" name="Gruppe 82"/>
            <p:cNvGrpSpPr/>
            <p:nvPr/>
          </p:nvGrpSpPr>
          <p:grpSpPr>
            <a:xfrm>
              <a:off x="4497554" y="1922292"/>
              <a:ext cx="3248836" cy="2129030"/>
              <a:chOff x="4566856" y="1988429"/>
              <a:chExt cx="3424343" cy="2244043"/>
            </a:xfrm>
          </p:grpSpPr>
          <p:pic>
            <p:nvPicPr>
              <p:cNvPr id="84" name="Bilde 83"/>
              <p:cNvPicPr>
                <a:picLocks noChangeAspect="1"/>
              </p:cNvPicPr>
              <p:nvPr/>
            </p:nvPicPr>
            <p:blipFill>
              <a:blip r:embed="rId15"/>
              <a:stretch>
                <a:fillRect/>
              </a:stretch>
            </p:blipFill>
            <p:spPr>
              <a:xfrm>
                <a:off x="5413869" y="2169139"/>
                <a:ext cx="2577330" cy="2063333"/>
              </a:xfrm>
              <a:prstGeom prst="rect">
                <a:avLst/>
              </a:prstGeom>
            </p:spPr>
          </p:pic>
          <p:sp>
            <p:nvSpPr>
              <p:cNvPr id="85" name="Rektangel 84"/>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6" name="Bilde 85" descr="mann.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7" name="Bilde 86" descr="kassa.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8" name="Bilde 87" descr="sort-vogn.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3394905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nb-NO" dirty="0"/>
              <a:t>3</a:t>
            </a:r>
          </a:p>
        </p:txBody>
      </p:sp>
      <p:sp>
        <p:nvSpPr>
          <p:cNvPr id="3" name="Plassholder for tekst 2"/>
          <p:cNvSpPr>
            <a:spLocks noGrp="1"/>
          </p:cNvSpPr>
          <p:nvPr>
            <p:ph type="body" idx="1"/>
          </p:nvPr>
        </p:nvSpPr>
        <p:spPr/>
        <p:txBody>
          <a:bodyPr/>
          <a:lstStyle/>
          <a:p>
            <a:pPr algn="r" rtl="1"/>
            <a:r>
              <a:rPr lang="prs-AF" sz="3200" b="1" kern="1200" dirty="0">
                <a:solidFill>
                  <a:schemeClr val="tx1"/>
                </a:solidFill>
                <a:effectLst/>
                <a:latin typeface="+mn-lt"/>
                <a:ea typeface="+mn-ea"/>
                <a:cs typeface="+mn-cs"/>
              </a:rPr>
              <a:t>چگونه از کلاهبرداری جلوگیری کنیم</a:t>
            </a:r>
          </a:p>
        </p:txBody>
      </p:sp>
    </p:spTree>
    <p:extLst>
      <p:ext uri="{BB962C8B-B14F-4D97-AF65-F5344CB8AC3E}">
        <p14:creationId xmlns:p14="http://schemas.microsoft.com/office/powerpoint/2010/main" val="1040882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mrhousehold.com/around_the_house/no_criminal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997" y="1851343"/>
            <a:ext cx="3200400" cy="32004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tel 1"/>
          <p:cNvSpPr>
            <a:spLocks noGrp="1"/>
          </p:cNvSpPr>
          <p:nvPr>
            <p:ph type="title"/>
          </p:nvPr>
        </p:nvSpPr>
        <p:spPr/>
        <p:txBody>
          <a:bodyPr/>
          <a:lstStyle/>
          <a:p>
            <a:pPr algn="r" rtl="1"/>
            <a:r>
              <a:rPr lang="prs-AF" sz="2000" b="1" kern="1200" dirty="0">
                <a:solidFill>
                  <a:schemeClr val="tx1"/>
                </a:solidFill>
                <a:effectLst/>
                <a:latin typeface="+mn-lt"/>
                <a:ea typeface="+mn-ea"/>
                <a:cs typeface="+mn-cs"/>
              </a:rPr>
              <a:t>چگونه از کلاهبرداری جلوگیری کنیم</a:t>
            </a:r>
          </a:p>
        </p:txBody>
      </p:sp>
    </p:spTree>
    <p:extLst>
      <p:ext uri="{BB962C8B-B14F-4D97-AF65-F5344CB8AC3E}">
        <p14:creationId xmlns:p14="http://schemas.microsoft.com/office/powerpoint/2010/main" val="53911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2747962" y="2243137"/>
            <a:ext cx="6696075" cy="2371725"/>
          </a:xfrm>
          <a:prstGeom prst="rect">
            <a:avLst/>
          </a:prstGeom>
        </p:spPr>
      </p:pic>
      <p:sp>
        <p:nvSpPr>
          <p:cNvPr id="2" name="Ellipse 1"/>
          <p:cNvSpPr/>
          <p:nvPr/>
        </p:nvSpPr>
        <p:spPr>
          <a:xfrm>
            <a:off x="2496312" y="2340863"/>
            <a:ext cx="2400490" cy="23774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p:cNvSpPr/>
          <p:nvPr/>
        </p:nvSpPr>
        <p:spPr>
          <a:xfrm>
            <a:off x="7092696" y="3215639"/>
            <a:ext cx="1274064" cy="13106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4"/>
          <p:cNvSpPr>
            <a:spLocks noGrp="1"/>
          </p:cNvSpPr>
          <p:nvPr>
            <p:ph type="title"/>
          </p:nvPr>
        </p:nvSpPr>
        <p:spPr/>
        <p:txBody>
          <a:bodyPr/>
          <a:lstStyle/>
          <a:p>
            <a:pPr algn="r" rtl="1"/>
            <a:r>
              <a:rPr lang="prs-AF" sz="2000" b="1" kern="1200" dirty="0">
                <a:solidFill>
                  <a:schemeClr val="tx1"/>
                </a:solidFill>
                <a:effectLst/>
                <a:latin typeface="+mn-lt"/>
                <a:ea typeface="+mn-ea"/>
                <a:cs typeface="+mn-cs"/>
              </a:rPr>
              <a:t>چگونه از کلاهبرداری جلوگیری کنیم</a:t>
            </a:r>
          </a:p>
        </p:txBody>
      </p:sp>
    </p:spTree>
    <p:extLst>
      <p:ext uri="{BB962C8B-B14F-4D97-AF65-F5344CB8AC3E}">
        <p14:creationId xmlns:p14="http://schemas.microsoft.com/office/powerpoint/2010/main" val="4238684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000" b="1" kern="1200" dirty="0">
                <a:solidFill>
                  <a:schemeClr val="tx1"/>
                </a:solidFill>
                <a:effectLst/>
                <a:latin typeface="+mn-lt"/>
                <a:ea typeface="+mn-ea"/>
                <a:cs typeface="+mn-cs"/>
              </a:rPr>
              <a:t>چگونه از کلاهبرداری جلوگیری کنیم</a:t>
            </a:r>
          </a:p>
        </p:txBody>
      </p:sp>
      <p:pic>
        <p:nvPicPr>
          <p:cNvPr id="7" name="Bilde 6"/>
          <p:cNvPicPr>
            <a:picLocks noChangeAspect="1"/>
          </p:cNvPicPr>
          <p:nvPr/>
        </p:nvPicPr>
        <p:blipFill>
          <a:blip r:embed="rId3"/>
          <a:stretch>
            <a:fillRect/>
          </a:stretch>
        </p:blipFill>
        <p:spPr>
          <a:xfrm>
            <a:off x="2256200" y="2234282"/>
            <a:ext cx="3211929" cy="1967069"/>
          </a:xfrm>
          <a:prstGeom prst="rect">
            <a:avLst/>
          </a:prstGeom>
        </p:spPr>
      </p:pic>
      <p:pic>
        <p:nvPicPr>
          <p:cNvPr id="11" name="Bilde 10"/>
          <p:cNvPicPr>
            <a:picLocks noChangeAspect="1"/>
          </p:cNvPicPr>
          <p:nvPr/>
        </p:nvPicPr>
        <p:blipFill>
          <a:blip r:embed="rId4"/>
          <a:stretch>
            <a:fillRect/>
          </a:stretch>
        </p:blipFill>
        <p:spPr>
          <a:xfrm>
            <a:off x="6376563" y="2259105"/>
            <a:ext cx="3195707" cy="1917425"/>
          </a:xfrm>
          <a:prstGeom prst="rect">
            <a:avLst/>
          </a:prstGeom>
        </p:spPr>
      </p:pic>
    </p:spTree>
    <p:extLst>
      <p:ext uri="{BB962C8B-B14F-4D97-AF65-F5344CB8AC3E}">
        <p14:creationId xmlns:p14="http://schemas.microsoft.com/office/powerpoint/2010/main" val="674199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5"/>
          <p:cNvGrpSpPr/>
          <p:nvPr/>
        </p:nvGrpSpPr>
        <p:grpSpPr>
          <a:xfrm>
            <a:off x="2724882" y="1282025"/>
            <a:ext cx="7044753" cy="4402971"/>
            <a:chOff x="2448162" y="1020073"/>
            <a:chExt cx="7347621" cy="4592263"/>
          </a:xfrm>
        </p:grpSpPr>
        <p:pic>
          <p:nvPicPr>
            <p:cNvPr id="7" name="Picture 2" descr="https://upload.wikimedia.org/wikipedia/commons/0/03/Devicetemplates_computer-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162" y="1020073"/>
              <a:ext cx="7347621" cy="459226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ktangel 9"/>
            <p:cNvSpPr/>
            <p:nvPr/>
          </p:nvSpPr>
          <p:spPr>
            <a:xfrm>
              <a:off x="5537244" y="2149465"/>
              <a:ext cx="859202" cy="100746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2" name="Tittel 1"/>
          <p:cNvSpPr>
            <a:spLocks noGrp="1"/>
          </p:cNvSpPr>
          <p:nvPr>
            <p:ph type="title"/>
          </p:nvPr>
        </p:nvSpPr>
        <p:spPr/>
        <p:txBody>
          <a:bodyPr/>
          <a:lstStyle/>
          <a:p>
            <a:pPr algn="r" rtl="1"/>
            <a:r>
              <a:rPr lang="prs-AF" sz="2000" b="1" kern="1200" dirty="0">
                <a:solidFill>
                  <a:schemeClr val="tx1"/>
                </a:solidFill>
                <a:effectLst/>
                <a:latin typeface="+mn-lt"/>
                <a:ea typeface="+mn-ea"/>
                <a:cs typeface="+mn-cs"/>
              </a:rPr>
              <a:t>چگونه از کلاهبرداری جلوگیری کنیم</a:t>
            </a:r>
            <a:endParaRPr lang="nb-NO" dirty="0"/>
          </a:p>
        </p:txBody>
      </p:sp>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924" y="1753776"/>
            <a:ext cx="2678999" cy="2678999"/>
          </a:xfrm>
          <a:prstGeom prst="rect">
            <a:avLst/>
          </a:prstGeom>
        </p:spPr>
      </p:pic>
      <p:sp>
        <p:nvSpPr>
          <p:cNvPr id="19" name="TekstSylinder 18"/>
          <p:cNvSpPr txBox="1"/>
          <p:nvPr/>
        </p:nvSpPr>
        <p:spPr>
          <a:xfrm>
            <a:off x="3504058" y="2807577"/>
            <a:ext cx="5486400" cy="523220"/>
          </a:xfrm>
          <a:prstGeom prst="rect">
            <a:avLst/>
          </a:prstGeom>
          <a:noFill/>
        </p:spPr>
        <p:txBody>
          <a:bodyPr wrap="square" rtlCol="0">
            <a:spAutoFit/>
          </a:bodyPr>
          <a:lstStyle/>
          <a:p>
            <a:pPr algn="ctr"/>
            <a:r>
              <a:rPr lang="nb-NO" sz="2800" b="1" dirty="0"/>
              <a:t>DIREKTE KONTOOVERFØRING</a:t>
            </a:r>
          </a:p>
        </p:txBody>
      </p:sp>
    </p:spTree>
    <p:extLst>
      <p:ext uri="{BB962C8B-B14F-4D97-AF65-F5344CB8AC3E}">
        <p14:creationId xmlns:p14="http://schemas.microsoft.com/office/powerpoint/2010/main" val="131351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000" b="1" kern="1200" dirty="0">
                <a:solidFill>
                  <a:schemeClr val="tx1"/>
                </a:solidFill>
                <a:effectLst/>
                <a:latin typeface="+mn-lt"/>
                <a:ea typeface="+mn-ea"/>
                <a:cs typeface="+mn-cs"/>
              </a:rPr>
              <a:t>چگونه از کلاهبرداری جلوگیری کنیم</a:t>
            </a: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599" y="1935716"/>
            <a:ext cx="3233184" cy="3233184"/>
          </a:xfrm>
          <a:prstGeom prst="rect">
            <a:avLst/>
          </a:prstGeom>
        </p:spPr>
      </p:pic>
    </p:spTree>
    <p:extLst>
      <p:ext uri="{BB962C8B-B14F-4D97-AF65-F5344CB8AC3E}">
        <p14:creationId xmlns:p14="http://schemas.microsoft.com/office/powerpoint/2010/main" val="443730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573061" y="1036305"/>
            <a:ext cx="11017224" cy="5341890"/>
          </a:xfrm>
          <a:prstGeom prst="rect">
            <a:avLst/>
          </a:prstGeom>
        </p:spPr>
      </p:pic>
      <p:sp>
        <p:nvSpPr>
          <p:cNvPr id="2" name="Tittel 1"/>
          <p:cNvSpPr>
            <a:spLocks noGrp="1"/>
          </p:cNvSpPr>
          <p:nvPr>
            <p:ph type="title"/>
          </p:nvPr>
        </p:nvSpPr>
        <p:spPr/>
        <p:txBody>
          <a:bodyPr/>
          <a:lstStyle/>
          <a:p>
            <a:pPr algn="r" rtl="1"/>
            <a:r>
              <a:rPr lang="prs-AF" sz="2000" b="1" kern="1200" dirty="0">
                <a:solidFill>
                  <a:schemeClr val="tx1"/>
                </a:solidFill>
                <a:effectLst/>
                <a:latin typeface="+mn-lt"/>
                <a:ea typeface="+mn-ea"/>
                <a:cs typeface="+mn-cs"/>
              </a:rPr>
              <a:t>فروشگاه آنلاین چیست؟</a:t>
            </a:r>
            <a:endParaRPr lang="nb-NO" dirty="0"/>
          </a:p>
        </p:txBody>
      </p:sp>
    </p:spTree>
    <p:extLst>
      <p:ext uri="{BB962C8B-B14F-4D97-AF65-F5344CB8AC3E}">
        <p14:creationId xmlns:p14="http://schemas.microsoft.com/office/powerpoint/2010/main" val="3144867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pPr algn="r" rtl="1"/>
            <a:r>
              <a:rPr lang="ar-SA" sz="4000" b="1" dirty="0" err="1">
                <a:effectLst/>
                <a:latin typeface="Calibri" panose="020F0502020204030204" pitchFamily="34" charset="0"/>
                <a:ea typeface="Calibri" panose="020F0502020204030204" pitchFamily="34" charset="0"/>
                <a:cs typeface="Arial" panose="020B0604020202020204" pitchFamily="34" charset="0"/>
              </a:rPr>
              <a:t>پایان</a:t>
            </a:r>
            <a:r>
              <a:rPr lang="nb-NO" sz="4000" b="1" dirty="0">
                <a:effectLst/>
                <a:latin typeface="Calibri" panose="020F0502020204030204" pitchFamily="34" charset="0"/>
                <a:ea typeface="Calibri" panose="020F0502020204030204" pitchFamily="34" charset="0"/>
                <a:cs typeface="Arial" panose="020B0604020202020204" pitchFamily="34" charset="0"/>
              </a:rPr>
              <a:t>!</a:t>
            </a:r>
            <a:endParaRPr lang="nb-NO" dirty="0"/>
          </a:p>
        </p:txBody>
      </p:sp>
      <p:sp>
        <p:nvSpPr>
          <p:cNvPr id="3" name="Undertittel 2"/>
          <p:cNvSpPr>
            <a:spLocks noGrp="1"/>
          </p:cNvSpPr>
          <p:nvPr>
            <p:ph type="subTitle" idx="1"/>
          </p:nvPr>
        </p:nvSpPr>
        <p:spPr/>
        <p:txBody>
          <a:bodyPr/>
          <a:lstStyle/>
          <a:p>
            <a:pPr marL="0" indent="0">
              <a:buNone/>
            </a:pPr>
            <a:r>
              <a:rPr lang="nb-NO" dirty="0"/>
              <a:t>Nå kan de som vil finne en nettbutikk og bestille noen varer.</a:t>
            </a:r>
          </a:p>
          <a:p>
            <a:pPr marL="0" indent="0">
              <a:buNone/>
            </a:pPr>
            <a:r>
              <a:rPr lang="nb-NO" dirty="0"/>
              <a:t>Pass å at du har med det du trenger for å betale for varene.</a:t>
            </a:r>
          </a:p>
          <a:p>
            <a:pPr marL="0" indent="0">
              <a:buNone/>
            </a:pPr>
            <a:endParaRPr lang="nb-NO" dirty="0"/>
          </a:p>
          <a:p>
            <a:pPr marL="0" indent="0">
              <a:buNone/>
            </a:pPr>
            <a:r>
              <a:rPr lang="nb-NO" sz="2400" dirty="0"/>
              <a:t>LYKKE TIL ALLE SAMMEN</a:t>
            </a:r>
            <a:r>
              <a:rPr lang="nb-NO" sz="2400" spc="300" dirty="0"/>
              <a:t>!</a:t>
            </a:r>
          </a:p>
        </p:txBody>
      </p:sp>
    </p:spTree>
    <p:extLst>
      <p:ext uri="{BB962C8B-B14F-4D97-AF65-F5344CB8AC3E}">
        <p14:creationId xmlns:p14="http://schemas.microsoft.com/office/powerpoint/2010/main" val="29947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489785" y="996063"/>
            <a:ext cx="11161240" cy="5471610"/>
          </a:xfrm>
          <a:prstGeom prst="rect">
            <a:avLst/>
          </a:prstGeom>
        </p:spPr>
      </p:pic>
      <p:sp>
        <p:nvSpPr>
          <p:cNvPr id="2" name="Tittel 1"/>
          <p:cNvSpPr>
            <a:spLocks noGrp="1"/>
          </p:cNvSpPr>
          <p:nvPr>
            <p:ph type="title"/>
          </p:nvPr>
        </p:nvSpPr>
        <p:spPr/>
        <p:txBody>
          <a:bodyPr/>
          <a:lstStyle/>
          <a:p>
            <a:pPr algn="r" rtl="1"/>
            <a:r>
              <a:rPr lang="prs-AF" sz="2000" b="1" kern="1200" dirty="0">
                <a:solidFill>
                  <a:schemeClr val="tx1"/>
                </a:solidFill>
                <a:effectLst/>
                <a:latin typeface="+mn-lt"/>
                <a:ea typeface="+mn-ea"/>
                <a:cs typeface="+mn-cs"/>
              </a:rPr>
              <a:t>فروشگاه آنلاین چیست؟</a:t>
            </a:r>
            <a:endParaRPr lang="nb-NO" dirty="0"/>
          </a:p>
        </p:txBody>
      </p:sp>
    </p:spTree>
    <p:extLst>
      <p:ext uri="{BB962C8B-B14F-4D97-AF65-F5344CB8AC3E}">
        <p14:creationId xmlns:p14="http://schemas.microsoft.com/office/powerpoint/2010/main" val="44156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tel 15"/>
          <p:cNvSpPr>
            <a:spLocks noGrp="1"/>
          </p:cNvSpPr>
          <p:nvPr>
            <p:ph type="title"/>
          </p:nvPr>
        </p:nvSpPr>
        <p:spPr/>
        <p:txBody>
          <a:bodyPr/>
          <a:lstStyle/>
          <a:p>
            <a:pPr algn="r" rtl="1"/>
            <a:r>
              <a:rPr lang="prs-AF" sz="2000" b="1" kern="1200" dirty="0">
                <a:solidFill>
                  <a:schemeClr val="tx1"/>
                </a:solidFill>
                <a:effectLst/>
                <a:latin typeface="+mn-lt"/>
                <a:ea typeface="+mn-ea"/>
                <a:cs typeface="+mn-cs"/>
              </a:rPr>
              <a:t>فروشگاه آنلاین چیست؟</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7</a:t>
            </a:fld>
            <a:endParaRPr lang="nn-NO"/>
          </a:p>
        </p:txBody>
      </p:sp>
      <p:grpSp>
        <p:nvGrpSpPr>
          <p:cNvPr id="39" name="Gruppe 38"/>
          <p:cNvGrpSpPr/>
          <p:nvPr/>
        </p:nvGrpSpPr>
        <p:grpSpPr>
          <a:xfrm>
            <a:off x="2250923" y="997500"/>
            <a:ext cx="7949533" cy="5261045"/>
            <a:chOff x="2250923" y="997500"/>
            <a:chExt cx="7949533" cy="5261045"/>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5" name="TekstSylinder 14"/>
            <p:cNvSpPr txBox="1"/>
            <p:nvPr/>
          </p:nvSpPr>
          <p:spPr>
            <a:xfrm>
              <a:off x="7982712" y="2774024"/>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71597"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50010"/>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29" name="Bilde 28"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grpSp>
    </p:spTree>
    <p:extLst>
      <p:ext uri="{BB962C8B-B14F-4D97-AF65-F5344CB8AC3E}">
        <p14:creationId xmlns:p14="http://schemas.microsoft.com/office/powerpoint/2010/main" val="2073668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n-NO" sz="3200" b="1" dirty="0">
              <a:solidFill>
                <a:schemeClr val="bg1"/>
              </a:solidFill>
            </a:endParaRP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21" name="Tittel 20"/>
          <p:cNvSpPr>
            <a:spLocks noGrp="1"/>
          </p:cNvSpPr>
          <p:nvPr>
            <p:ph type="title"/>
          </p:nvPr>
        </p:nvSpPr>
        <p:spPr/>
        <p:txBody>
          <a:bodyPr/>
          <a:lstStyle/>
          <a:p>
            <a:r>
              <a:rPr lang="nb-NO" dirty="0"/>
              <a:t>Hva er en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8</a:t>
            </a:fld>
            <a:endParaRPr lang="nn-NO"/>
          </a:p>
        </p:txBody>
      </p:sp>
      <p:sp>
        <p:nvSpPr>
          <p:cNvPr id="15" name="TekstSylinder 14"/>
          <p:cNvSpPr txBox="1"/>
          <p:nvPr/>
        </p:nvSpPr>
        <p:spPr>
          <a:xfrm>
            <a:off x="7982712" y="2794846"/>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909191"/>
            <a:ext cx="718617" cy="687598"/>
          </a:xfrm>
          <a:prstGeom prst="rect">
            <a:avLst/>
          </a:prstGeom>
        </p:spPr>
      </p:pic>
      <p:pic>
        <p:nvPicPr>
          <p:cNvPr id="17" name="Bilde 16"/>
          <p:cNvPicPr>
            <a:picLocks noChangeAspect="1"/>
          </p:cNvPicPr>
          <p:nvPr/>
        </p:nvPicPr>
        <p:blipFill>
          <a:blip r:embed="rId7"/>
          <a:stretch>
            <a:fillRect/>
          </a:stretch>
        </p:blipFill>
        <p:spPr>
          <a:xfrm>
            <a:off x="6182006"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39599"/>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30" name="Bilde 29"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
        <p:nvSpPr>
          <p:cNvPr id="16" name="Ellipse 15"/>
          <p:cNvSpPr/>
          <p:nvPr/>
        </p:nvSpPr>
        <p:spPr>
          <a:xfrm>
            <a:off x="1813902" y="2122790"/>
            <a:ext cx="6439112" cy="40245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3453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pPr algn="r" rtl="1"/>
            <a:r>
              <a:rPr lang="prs-AF" sz="2000" b="1" kern="1200" dirty="0">
                <a:solidFill>
                  <a:schemeClr val="tx1"/>
                </a:solidFill>
                <a:effectLst/>
                <a:latin typeface="+mn-lt"/>
                <a:ea typeface="+mn-ea"/>
                <a:cs typeface="+mn-cs"/>
              </a:rPr>
              <a:t>فروشگاه آنلاین چیست؟</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9</a:t>
            </a:fld>
            <a:endParaRPr lang="nn-NO"/>
          </a:p>
        </p:txBody>
      </p:sp>
      <p:sp>
        <p:nvSpPr>
          <p:cNvPr id="15" name="TekstSylinder 14"/>
          <p:cNvSpPr txBox="1"/>
          <p:nvPr/>
        </p:nvSpPr>
        <p:spPr>
          <a:xfrm>
            <a:off x="7982712" y="2794846"/>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909191"/>
            <a:ext cx="718617" cy="687598"/>
          </a:xfrm>
          <a:prstGeom prst="rect">
            <a:avLst/>
          </a:prstGeom>
        </p:spPr>
      </p:pic>
      <p:pic>
        <p:nvPicPr>
          <p:cNvPr id="17" name="Bilde 16"/>
          <p:cNvPicPr>
            <a:picLocks noChangeAspect="1"/>
          </p:cNvPicPr>
          <p:nvPr/>
        </p:nvPicPr>
        <p:blipFill>
          <a:blip r:embed="rId7"/>
          <a:stretch>
            <a:fillRect/>
          </a:stretch>
        </p:blipFill>
        <p:spPr>
          <a:xfrm>
            <a:off x="6182006"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39599"/>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30" name="Bilde 29"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sp>
        <p:nvSpPr>
          <p:cNvPr id="21" name="Ellipse 20"/>
          <p:cNvSpPr/>
          <p:nvPr/>
        </p:nvSpPr>
        <p:spPr>
          <a:xfrm>
            <a:off x="7545224" y="1884324"/>
            <a:ext cx="2999490" cy="42061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Tree>
    <p:extLst>
      <p:ext uri="{BB962C8B-B14F-4D97-AF65-F5344CB8AC3E}">
        <p14:creationId xmlns:p14="http://schemas.microsoft.com/office/powerpoint/2010/main" val="205694038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2961</TotalTime>
  <Words>2454</Words>
  <Application>Microsoft Office PowerPoint</Application>
  <PresentationFormat>Widescreen</PresentationFormat>
  <Paragraphs>368</Paragraphs>
  <Slides>50</Slides>
  <Notes>50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Office-tema</vt:lpstr>
      <vt:lpstr>Trygg netthandel</vt:lpstr>
      <vt:lpstr>Del 1</vt:lpstr>
      <vt:lpstr>فروشگاه آنلاین چیست؟</vt:lpstr>
      <vt:lpstr>فروشگاه آنلاین چیست؟</vt:lpstr>
      <vt:lpstr>فروشگاه آنلاین چیست؟</vt:lpstr>
      <vt:lpstr>فروشگاه آنلاین چیست؟</vt:lpstr>
      <vt:lpstr>فروشگاه آنلاین چیست؟</vt:lpstr>
      <vt:lpstr>Hva er en nettbutikk?</vt:lpstr>
      <vt:lpstr>فروشگاه آنلاین چیست؟</vt:lpstr>
      <vt:lpstr>فروشگاه آنلاین چیست؟</vt:lpstr>
      <vt:lpstr>فروشگاه آنلاین چیست؟</vt:lpstr>
      <vt:lpstr>فروشگاه آنلاین چیست؟</vt:lpstr>
      <vt:lpstr>فروشگاه آنلاین چیست؟</vt:lpstr>
      <vt:lpstr>فروشگاه آنلاین چیست؟</vt:lpstr>
      <vt:lpstr>فروشگاه آنلاین چیست؟</vt:lpstr>
      <vt:lpstr>فروشگاه آنلاین چیست؟</vt:lpstr>
      <vt:lpstr>فروشگاه آنلاین چیست؟</vt:lpstr>
      <vt:lpstr>فروشگاه آنلاین چیست؟</vt:lpstr>
      <vt:lpstr>فروشگاه آنلاین چیست؟</vt:lpstr>
      <vt:lpstr>فروشگاه آنلاین چیست؟</vt:lpstr>
      <vt:lpstr>Del 2</vt:lpstr>
      <vt:lpstr>چگونه پرداخت کنیم</vt:lpstr>
      <vt:lpstr>چگونه پرداخت کنیم</vt:lpstr>
      <vt:lpstr>چگونه پرداخت کنیم</vt:lpstr>
      <vt:lpstr>چگونه پرداخت کنیم</vt:lpstr>
      <vt:lpstr>چگونه پرداخت کنیم</vt:lpstr>
      <vt:lpstr>چگونه پرداخت کنیم</vt:lpstr>
      <vt:lpstr>چگونه پرداخت کنیم</vt:lpstr>
      <vt:lpstr>چگونه پرداخت کنیم</vt:lpstr>
      <vt:lpstr>چگونه پرداخت کنیم</vt:lpstr>
      <vt:lpstr>چگونه پرداخت کنیم</vt:lpstr>
      <vt:lpstr>چگونه پرداخت کنیم</vt:lpstr>
      <vt:lpstr>چگونه پرداخت کنیم</vt:lpstr>
      <vt:lpstr>چگونه پرداخت کنیم</vt:lpstr>
      <vt:lpstr>چگونه پرداخت کنیم</vt:lpstr>
      <vt:lpstr>چگونه پرداخت کنیم</vt:lpstr>
      <vt:lpstr>چگونه پرداخت کنیم</vt:lpstr>
      <vt:lpstr>چگونه پرداخت کنیم</vt:lpstr>
      <vt:lpstr>چگونه پرداخت کنیم</vt:lpstr>
      <vt:lpstr>چگونه پرداخت کنیم</vt:lpstr>
      <vt:lpstr>چگونه پرداخت کنیم</vt:lpstr>
      <vt:lpstr>چگونه پرداخت کنیم</vt:lpstr>
      <vt:lpstr>چگونه پرداخت کنیم</vt:lpstr>
      <vt:lpstr>3</vt:lpstr>
      <vt:lpstr>چگونه از کلاهبرداری جلوگیری کنیم</vt:lpstr>
      <vt:lpstr>چگونه از کلاهبرداری جلوگیری کنیم</vt:lpstr>
      <vt:lpstr>چگونه از کلاهبرداری جلوگیری کنیم</vt:lpstr>
      <vt:lpstr>چگونه از کلاهبرداری جلوگیری کنیم</vt:lpstr>
      <vt:lpstr>چگونه از کلاهبرداری جلوگیری کنیم</vt:lpstr>
      <vt:lpstr>پایان!</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NSS</cp:lastModifiedBy>
  <cp:revision>208</cp:revision>
  <dcterms:created xsi:type="dcterms:W3CDTF">2015-11-30T12:29:45Z</dcterms:created>
  <dcterms:modified xsi:type="dcterms:W3CDTF">2023-11-15T12:41:36Z</dcterms:modified>
</cp:coreProperties>
</file>