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76" r:id="rId5"/>
    <p:sldId id="287" r:id="rId6"/>
    <p:sldId id="290" r:id="rId7"/>
    <p:sldId id="307" r:id="rId8"/>
    <p:sldId id="308" r:id="rId9"/>
    <p:sldId id="309" r:id="rId10"/>
    <p:sldId id="310" r:id="rId11"/>
    <p:sldId id="313" r:id="rId12"/>
    <p:sldId id="314" r:id="rId13"/>
    <p:sldId id="315" r:id="rId14"/>
    <p:sldId id="316" r:id="rId15"/>
    <p:sldId id="317" r:id="rId16"/>
    <p:sldId id="318" r:id="rId17"/>
    <p:sldId id="319" r:id="rId18"/>
    <p:sldId id="326" r:id="rId19"/>
    <p:sldId id="327" r:id="rId20"/>
    <p:sldId id="332" r:id="rId21"/>
    <p:sldId id="337" r:id="rId22"/>
    <p:sldId id="346" r:id="rId23"/>
    <p:sldId id="338" r:id="rId24"/>
    <p:sldId id="339" r:id="rId25"/>
    <p:sldId id="293" r:id="rId26"/>
    <p:sldId id="295" r:id="rId27"/>
    <p:sldId id="340" r:id="rId28"/>
    <p:sldId id="342" r:id="rId29"/>
    <p:sldId id="343" r:id="rId30"/>
    <p:sldId id="344" r:id="rId31"/>
    <p:sldId id="296" r:id="rId32"/>
    <p:sldId id="301" r:id="rId33"/>
    <p:sldId id="345" r:id="rId34"/>
    <p:sldId id="347" r:id="rId35"/>
    <p:sldId id="350" r:id="rId36"/>
    <p:sldId id="351" r:id="rId37"/>
    <p:sldId id="353" r:id="rId38"/>
    <p:sldId id="354" r:id="rId39"/>
    <p:sldId id="355" r:id="rId40"/>
    <p:sldId id="356" r:id="rId41"/>
    <p:sldId id="357" r:id="rId42"/>
    <p:sldId id="358" r:id="rId43"/>
    <p:sldId id="359" r:id="rId44"/>
    <p:sldId id="302" r:id="rId45"/>
    <p:sldId id="303" r:id="rId46"/>
    <p:sldId id="362" r:id="rId47"/>
    <p:sldId id="363" r:id="rId48"/>
    <p:sldId id="364" r:id="rId49"/>
    <p:sldId id="365" r:id="rId50"/>
    <p:sldId id="368" r:id="rId51"/>
    <p:sldId id="366" r:id="rId52"/>
    <p:sldId id="367" r:id="rId53"/>
    <p:sldId id="370" r:id="rId54"/>
    <p:sldId id="371" r:id="rId55"/>
    <p:sldId id="372" r:id="rId56"/>
    <p:sldId id="373" r:id="rId57"/>
    <p:sldId id="374" r:id="rId58"/>
    <p:sldId id="376" r:id="rId59"/>
    <p:sldId id="375" r:id="rId60"/>
    <p:sldId id="377" r:id="rId61"/>
    <p:sldId id="378" r:id="rId62"/>
    <p:sldId id="379" r:id="rId63"/>
    <p:sldId id="380" r:id="rId64"/>
    <p:sldId id="305" r:id="rId6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876" autoAdjust="0"/>
  </p:normalViewPr>
  <p:slideViewPr>
    <p:cSldViewPr snapToGrid="0">
      <p:cViewPr varScale="1">
        <p:scale>
          <a:sx n="56" d="100"/>
          <a:sy n="56" d="100"/>
        </p:scale>
        <p:origin x="46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15.11.2023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15.11.2023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prs-AF" b="1" dirty="0"/>
              <a:t>در این دوره اشتراک کنندگان نحوه استفاده از </a:t>
            </a:r>
            <a:r>
              <a:rPr lang="nb-NO" b="1" dirty="0"/>
              <a:t>Outlook </a:t>
            </a:r>
            <a:r>
              <a:rPr lang="prs-AF" b="1" dirty="0"/>
              <a:t>را خواهند آموخت.</a:t>
            </a:r>
            <a:endParaRPr lang="nb-NO" b="1" dirty="0"/>
          </a:p>
          <a:p>
            <a:pPr marL="0" marR="0" indent="0" algn="r" defTabSz="914400" rtl="1" eaLnBrk="1" fontAlgn="auto" latinLnBrk="0" hangingPunct="1">
              <a:lnSpc>
                <a:spcPct val="100000"/>
              </a:lnSpc>
              <a:spcBef>
                <a:spcPts val="0"/>
              </a:spcBef>
              <a:spcAft>
                <a:spcPts val="0"/>
              </a:spcAft>
              <a:buClrTx/>
              <a:buSzTx/>
              <a:buFontTx/>
              <a:buNone/>
              <a:tabLst/>
              <a:defRPr/>
            </a:pPr>
            <a:endParaRPr lang="prs-AF" b="1" dirty="0"/>
          </a:p>
          <a:p>
            <a:pPr marL="0" marR="0" indent="0" algn="r" defTabSz="914400" rtl="1" eaLnBrk="1" fontAlgn="auto" latinLnBrk="0" hangingPunct="1">
              <a:lnSpc>
                <a:spcPct val="100000"/>
              </a:lnSpc>
              <a:spcBef>
                <a:spcPts val="0"/>
              </a:spcBef>
              <a:spcAft>
                <a:spcPts val="0"/>
              </a:spcAft>
              <a:buClrTx/>
              <a:buSzTx/>
              <a:buFontTx/>
              <a:buNone/>
              <a:tabLst/>
              <a:defRPr/>
            </a:pPr>
            <a:r>
              <a:rPr lang="prs-AF" b="1" dirty="0"/>
              <a:t>بسیاری از سرویس های ایمیل خدمات خود را به صورت منظم ارتقا می دهند. بنابراین، ایجاد یک حساب کاربری، ورود به سیستم و سایر ویژگی‌ها ممکن دقیقاً شبیه تصاویر این پریزینتیشن نباشد. بنابراین تلاش کنید قبل از تدریس دوره، یک حساب کاربری ایجاد نمایید و با استفاده از </a:t>
            </a:r>
            <a:r>
              <a:rPr lang="nb-NO" b="1" dirty="0"/>
              <a:t>Outlook </a:t>
            </a:r>
            <a:r>
              <a:rPr lang="prs-AF" b="1" dirty="0"/>
              <a:t>ایمیل ارسال و دریافت کنید. اگر متوجه تغییر چیزی شدید، باید پریزینتیشن را به‌روزرسانی کنید تا پیگیری اشتراک کنندگان دوره آسان‌تر شود.</a:t>
            </a:r>
            <a:endParaRPr lang="nb-NO" b="1" dirty="0"/>
          </a:p>
          <a:p>
            <a:pPr marL="0" marR="0" indent="0" algn="r" defTabSz="914400" rtl="1" eaLnBrk="1" fontAlgn="auto" latinLnBrk="0" hangingPunct="1">
              <a:lnSpc>
                <a:spcPct val="100000"/>
              </a:lnSpc>
              <a:spcBef>
                <a:spcPts val="0"/>
              </a:spcBef>
              <a:spcAft>
                <a:spcPts val="0"/>
              </a:spcAft>
              <a:buClrTx/>
              <a:buSzTx/>
              <a:buFontTx/>
              <a:buNone/>
              <a:tabLst/>
              <a:defRPr/>
            </a:pPr>
            <a:endParaRPr lang="prs-AF" b="1" dirty="0"/>
          </a:p>
          <a:p>
            <a:pPr marL="0" marR="0" indent="0" algn="r" defTabSz="914400" rtl="1" eaLnBrk="1" fontAlgn="auto" latinLnBrk="0" hangingPunct="1">
              <a:lnSpc>
                <a:spcPct val="100000"/>
              </a:lnSpc>
              <a:spcBef>
                <a:spcPts val="0"/>
              </a:spcBef>
              <a:spcAft>
                <a:spcPts val="0"/>
              </a:spcAft>
              <a:buClrTx/>
              <a:buSzTx/>
              <a:buFontTx/>
              <a:buNone/>
              <a:tabLst/>
              <a:defRPr/>
            </a:pPr>
            <a:r>
              <a:rPr lang="prs-AF" b="1" dirty="0"/>
              <a:t>قبل از شروع آموزش، اهداف آموزشی را با اشتراک کنندگان دوره مرور کنید. این کار یادگیری و به خاطر سپردن مهم ترین معلومات را برای آنها آسان تر می کند.</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نام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b="1" dirty="0">
                <a:effectLst/>
                <a:latin typeface="Calibri" panose="020F0502020204030204" pitchFamily="34" charset="0"/>
                <a:ea typeface="Calibri" panose="020F0502020204030204" pitchFamily="34" charset="0"/>
                <a:cs typeface="Arial" panose="020B0604020202020204" pitchFamily="34" charset="0"/>
              </a:rPr>
              <a:t>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خواهند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 وارد </a:t>
            </a:r>
            <a:r>
              <a:rPr lang="ar-SA" sz="1800" b="1" dirty="0" err="1">
                <a:effectLst/>
                <a:latin typeface="Calibri" panose="020F0502020204030204" pitchFamily="34" charset="0"/>
                <a:ea typeface="Calibri" panose="020F0502020204030204" pitchFamily="34" charset="0"/>
                <a:cs typeface="Arial" panose="020B0604020202020204" pitchFamily="34" charset="0"/>
              </a:rPr>
              <a:t>نمایند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پس</a:t>
            </a:r>
            <a:r>
              <a:rPr lang="ar-SA" sz="1800" dirty="0">
                <a:effectLst/>
                <a:latin typeface="Calibri" panose="020F0502020204030204" pitchFamily="34" charset="0"/>
                <a:ea typeface="Calibri" panose="020F0502020204030204" pitchFamily="34" charset="0"/>
                <a:cs typeface="Arial" panose="020B0604020202020204" pitchFamily="34" charset="0"/>
              </a:rPr>
              <a:t> از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Enter</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Next</a:t>
            </a:r>
            <a:r>
              <a:rPr lang="ar-SA" sz="1800" dirty="0">
                <a:effectLst/>
                <a:latin typeface="Calibri" panose="020F0502020204030204" pitchFamily="34" charset="0"/>
                <a:ea typeface="Calibri" panose="020F0502020204030204" pitchFamily="34" charset="0"/>
                <a:cs typeface="Arial" panose="020B0604020202020204" pitchFamily="34" charset="0"/>
              </a:rPr>
              <a:t>" در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کلید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سرویس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بررسی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آیا</a:t>
            </a:r>
            <a:r>
              <a:rPr lang="ar-SA" sz="1800" dirty="0">
                <a:effectLst/>
                <a:latin typeface="Calibri" panose="020F0502020204030204" pitchFamily="34" charset="0"/>
                <a:ea typeface="Calibri" panose="020F0502020204030204" pitchFamily="34" charset="0"/>
                <a:cs typeface="Arial" panose="020B0604020202020204" pitchFamily="34" charset="0"/>
              </a:rPr>
              <a:t> قبلاً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از آن نام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از آن </a:t>
            </a:r>
            <a:r>
              <a:rPr lang="ar-SA" sz="1800" dirty="0" err="1">
                <a:effectLst/>
                <a:latin typeface="Calibri" panose="020F0502020204030204" pitchFamily="34" charset="0"/>
                <a:ea typeface="Calibri" panose="020F0502020204030204" pitchFamily="34" charset="0"/>
                <a:cs typeface="Arial" panose="020B0604020202020204" pitchFamily="34" charset="0"/>
              </a:rPr>
              <a:t>همانگونه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نوشته</a:t>
            </a:r>
            <a:r>
              <a:rPr lang="ar-SA" sz="1800" dirty="0">
                <a:effectLst/>
                <a:latin typeface="Calibri" panose="020F0502020204030204" pitchFamily="34" charset="0"/>
                <a:ea typeface="Calibri" panose="020F0502020204030204" pitchFamily="34" charset="0"/>
                <a:cs typeface="Arial" panose="020B0604020202020204" pitchFamily="34" charset="0"/>
              </a:rPr>
              <a:t> شده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قبلاً از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شما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رنگ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سرخ</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زیر</a:t>
            </a:r>
            <a:r>
              <a:rPr lang="ar-SA" sz="1800" dirty="0">
                <a:effectLst/>
                <a:latin typeface="Calibri" panose="020F0502020204030204" pitchFamily="34" charset="0"/>
                <a:ea typeface="Calibri" panose="020F0502020204030204" pitchFamily="34" charset="0"/>
                <a:cs typeface="Arial" panose="020B0604020202020204" pitchFamily="34" charset="0"/>
              </a:rPr>
              <a:t> بخش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در حال حاضر از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نام به عنوان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آن را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تغییر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800" dirty="0">
                <a:effectLst/>
                <a:latin typeface="Calibri" panose="020F0502020204030204" pitchFamily="34" charset="0"/>
                <a:ea typeface="Calibri" panose="020F0502020204030204" pitchFamily="34" charset="0"/>
                <a:cs typeface="Arial" panose="020B0604020202020204" pitchFamily="34" charset="0"/>
              </a:rPr>
              <a:t> از افراد </a:t>
            </a:r>
            <a:r>
              <a:rPr lang="ar-SA" sz="1800" dirty="0" err="1">
                <a:effectLst/>
                <a:latin typeface="Calibri" panose="020F0502020204030204" pitchFamily="34" charset="0"/>
                <a:ea typeface="Calibri" panose="020F0502020204030204" pitchFamily="34" charset="0"/>
                <a:cs typeface="Arial" panose="020B0604020202020204" pitchFamily="34" charset="0"/>
              </a:rPr>
              <a:t>دوست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تا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عدد </a:t>
            </a:r>
            <a:r>
              <a:rPr lang="ar-SA" sz="1800" dirty="0" err="1">
                <a:effectLst/>
                <a:latin typeface="Calibri" panose="020F0502020204030204" pitchFamily="34" charset="0"/>
                <a:ea typeface="Calibri" panose="020F0502020204030204" pitchFamily="34" charset="0"/>
                <a:cs typeface="Arial" panose="020B0604020202020204" pitchFamily="34" charset="0"/>
              </a:rPr>
              <a:t>اولیه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شماره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انتهای</a:t>
            </a:r>
            <a:r>
              <a:rPr lang="ar-SA" sz="1800" dirty="0">
                <a:effectLst/>
                <a:latin typeface="Calibri" panose="020F0502020204030204" pitchFamily="34" charset="0"/>
                <a:ea typeface="Calibri" panose="020F0502020204030204" pitchFamily="34" charset="0"/>
                <a:cs typeface="Arial" panose="020B0604020202020204" pitchFamily="34" charset="0"/>
              </a:rPr>
              <a:t> نام اضافه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 به تلاش خود ادامه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 تا </a:t>
            </a:r>
            <a:r>
              <a:rPr lang="ar-SA" sz="1800" dirty="0" err="1">
                <a:effectLst/>
                <a:latin typeface="Calibri" panose="020F0502020204030204" pitchFamily="34" charset="0"/>
                <a:ea typeface="Calibri" panose="020F0502020204030204" pitchFamily="34" charset="0"/>
                <a:cs typeface="Arial" panose="020B0604020202020204" pitchFamily="34" charset="0"/>
              </a:rPr>
              <a:t>زمانی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نامی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بیابید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هیچ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دیگری</a:t>
            </a:r>
            <a:r>
              <a:rPr lang="ar-SA" sz="1800" dirty="0">
                <a:effectLst/>
                <a:latin typeface="Calibri" panose="020F0502020204030204" pitchFamily="34" charset="0"/>
                <a:ea typeface="Calibri" panose="020F0502020204030204" pitchFamily="34" charset="0"/>
                <a:cs typeface="Arial" panose="020B0604020202020204" pitchFamily="34" charset="0"/>
              </a:rPr>
              <a:t> از آن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منتظر </a:t>
            </a:r>
            <a:r>
              <a:rPr lang="ar-SA" sz="1800" b="1" dirty="0" err="1">
                <a:effectLst/>
                <a:latin typeface="Calibri" panose="020F0502020204030204" pitchFamily="34" charset="0"/>
                <a:ea typeface="Calibri" panose="020F0502020204030204" pitchFamily="34" charset="0"/>
                <a:cs typeface="Arial" panose="020B0604020202020204" pitchFamily="34" charset="0"/>
              </a:rPr>
              <a:t>بمانید</a:t>
            </a:r>
            <a:r>
              <a:rPr lang="ar-SA" sz="1800" b="1" dirty="0">
                <a:effectLst/>
                <a:latin typeface="Calibri" panose="020F0502020204030204" pitchFamily="34" charset="0"/>
                <a:ea typeface="Calibri" panose="020F0502020204030204" pitchFamily="34" charset="0"/>
                <a:cs typeface="Arial" panose="020B0604020202020204" pitchFamily="34" charset="0"/>
              </a:rPr>
              <a:t> تا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نام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b="1" dirty="0">
                <a:effectLst/>
                <a:latin typeface="Calibri" panose="020F0502020204030204" pitchFamily="34" charset="0"/>
                <a:ea typeface="Calibri" panose="020F0502020204030204" pitchFamily="34" charset="0"/>
                <a:cs typeface="Arial" panose="020B0604020202020204" pitchFamily="34" charset="0"/>
              </a:rPr>
              <a:t> قابل </a:t>
            </a:r>
            <a:r>
              <a:rPr lang="ar-SA" sz="1800" b="1" dirty="0" err="1">
                <a:effectLst/>
                <a:latin typeface="Calibri" panose="020F0502020204030204" pitchFamily="34" charset="0"/>
                <a:ea typeface="Calibri" panose="020F0502020204030204" pitchFamily="34" charset="0"/>
                <a:cs typeface="Arial" panose="020B0604020202020204" pitchFamily="34" charset="0"/>
              </a:rPr>
              <a:t>دسترس</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 برای </a:t>
            </a:r>
            <a:r>
              <a:rPr lang="ar-SA" sz="1800" b="1" dirty="0" err="1">
                <a:effectLst/>
                <a:latin typeface="Calibri" panose="020F0502020204030204" pitchFamily="34" charset="0"/>
                <a:ea typeface="Calibri" panose="020F0502020204030204" pitchFamily="34" charset="0"/>
                <a:cs typeface="Arial" panose="020B0604020202020204" pitchFamily="34" charset="0"/>
              </a:rPr>
              <a:t>کمک</a:t>
            </a:r>
            <a:r>
              <a:rPr lang="ar-SA" sz="1800" b="1" dirty="0">
                <a:effectLst/>
                <a:latin typeface="Calibri" panose="020F0502020204030204" pitchFamily="34" charset="0"/>
                <a:ea typeface="Calibri" panose="020F0502020204030204" pitchFamily="34" charset="0"/>
                <a:cs typeface="Arial" panose="020B0604020202020204" pitchFamily="34" charset="0"/>
              </a:rPr>
              <a:t> به </a:t>
            </a:r>
            <a:r>
              <a:rPr lang="ar-SA" sz="1800" b="1" dirty="0" err="1">
                <a:effectLst/>
                <a:latin typeface="Calibri" panose="020F0502020204030204" pitchFamily="34" charset="0"/>
                <a:ea typeface="Calibri" panose="020F0502020204030204" pitchFamily="34" charset="0"/>
                <a:cs typeface="Arial" panose="020B0604020202020204" pitchFamily="34" charset="0"/>
              </a:rPr>
              <a:t>یافتن</a:t>
            </a:r>
            <a:r>
              <a:rPr lang="ar-SA" sz="1800" b="1" dirty="0">
                <a:effectLst/>
                <a:latin typeface="Calibri" panose="020F0502020204030204" pitchFamily="34" charset="0"/>
                <a:ea typeface="Calibri" panose="020F0502020204030204" pitchFamily="34" charset="0"/>
                <a:cs typeface="Arial" panose="020B0604020202020204" pitchFamily="34" charset="0"/>
              </a:rPr>
              <a:t> نام </a:t>
            </a:r>
            <a:r>
              <a:rPr lang="ar-SA" sz="1800" b="1" dirty="0" err="1">
                <a:effectLst/>
                <a:latin typeface="Calibri" panose="020F0502020204030204" pitchFamily="34" charset="0"/>
                <a:ea typeface="Calibri" panose="020F0502020204030204" pitchFamily="34" charset="0"/>
                <a:cs typeface="Arial" panose="020B0604020202020204" pitchFamily="34" charset="0"/>
              </a:rPr>
              <a:t>های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b="1" dirty="0">
                <a:effectLst/>
                <a:latin typeface="Calibri" panose="020F0502020204030204" pitchFamily="34" charset="0"/>
                <a:ea typeface="Calibri" panose="020F0502020204030204" pitchFamily="34" charset="0"/>
                <a:cs typeface="Arial" panose="020B0604020202020204" pitchFamily="34" charset="0"/>
              </a:rPr>
              <a:t> خوب برای </a:t>
            </a:r>
            <a:r>
              <a:rPr lang="ar-SA" sz="1800" b="1" dirty="0" err="1">
                <a:effectLst/>
                <a:latin typeface="Calibri" panose="020F0502020204030204" pitchFamily="34" charset="0"/>
                <a:ea typeface="Calibri" panose="020F0502020204030204" pitchFamily="34" charset="0"/>
                <a:cs typeface="Arial" panose="020B0604020202020204" pitchFamily="34" charset="0"/>
              </a:rPr>
              <a:t>کسانی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به آنها </a:t>
            </a:r>
            <a:r>
              <a:rPr lang="ar-SA" sz="1800" b="1" dirty="0" err="1">
                <a:effectLst/>
                <a:latin typeface="Calibri" panose="020F0502020204030204" pitchFamily="34" charset="0"/>
                <a:ea typeface="Calibri" panose="020F0502020204030204" pitchFamily="34" charset="0"/>
                <a:cs typeface="Arial" panose="020B0604020202020204" pitchFamily="34" charset="0"/>
              </a:rPr>
              <a:t>نیاز</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b="1" dirty="0">
                <a:effectLst/>
                <a:latin typeface="Calibri" panose="020F0502020204030204" pitchFamily="34" charset="0"/>
                <a:ea typeface="Calibri" panose="020F0502020204030204" pitchFamily="34" charset="0"/>
                <a:cs typeface="Arial" panose="020B0604020202020204" pitchFamily="34" charset="0"/>
              </a:rPr>
              <a:t>، وقت </a:t>
            </a:r>
            <a:r>
              <a:rPr lang="ar-SA" sz="1800" b="1" dirty="0" err="1">
                <a:effectLst/>
                <a:latin typeface="Calibri" panose="020F0502020204030204" pitchFamily="34" charset="0"/>
                <a:ea typeface="Calibri" panose="020F0502020204030204" pitchFamily="34" charset="0"/>
                <a:cs typeface="Arial" panose="020B0604020202020204" pitchFamily="34" charset="0"/>
              </a:rPr>
              <a:t>بگذارید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حالا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همه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بهتر است آن را </a:t>
            </a:r>
            <a:r>
              <a:rPr lang="ar-SA" sz="1800" dirty="0" err="1">
                <a:effectLst/>
                <a:latin typeface="Calibri" panose="020F0502020204030204" pitchFamily="34" charset="0"/>
                <a:ea typeface="Calibri" panose="020F0502020204030204" pitchFamily="34" charset="0"/>
                <a:cs typeface="Arial" panose="020B0604020202020204" pitchFamily="34" charset="0"/>
              </a:rPr>
              <a:t>یادداشت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تا آنها را </a:t>
            </a:r>
            <a:r>
              <a:rPr lang="ar-SA" sz="1800" dirty="0" err="1">
                <a:effectLst/>
                <a:latin typeface="Calibri" panose="020F0502020204030204" pitchFamily="34" charset="0"/>
                <a:ea typeface="Calibri" panose="020F0502020204030204" pitchFamily="34" charset="0"/>
                <a:cs typeface="Arial" panose="020B0604020202020204" pitchFamily="34" charset="0"/>
              </a:rPr>
              <a:t>فراموش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نکنیم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رمز عبور،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 باید حداقل 8 حرف باشد. یک رمز عبور همچنین باید حداقل از دو نوع حرف مختلف تشکیل شده باشد. به خاطر سپردن آن برای شما باید آسان و حدس زدن آن برای دیگران مشکل باشد.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 را </a:t>
            </a:r>
            <a:r>
              <a:rPr lang="fa-IR" sz="1800" dirty="0" err="1">
                <a:effectLst/>
                <a:latin typeface="Calibri" panose="020F0502020204030204" pitchFamily="34" charset="0"/>
                <a:ea typeface="Calibri" panose="020F0502020204030204" pitchFamily="34" charset="0"/>
                <a:cs typeface="Arial" panose="020B0604020202020204" pitchFamily="34" charset="0"/>
              </a:rPr>
              <a:t>می‌توان</a:t>
            </a:r>
            <a:r>
              <a:rPr lang="fa-IR" sz="1800" dirty="0">
                <a:effectLst/>
                <a:latin typeface="Calibri" panose="020F0502020204030204" pitchFamily="34" charset="0"/>
                <a:ea typeface="Calibri" panose="020F0502020204030204" pitchFamily="34" charset="0"/>
                <a:cs typeface="Arial" panose="020B0604020202020204" pitchFamily="34" charset="0"/>
              </a:rPr>
              <a:t> بعداً تغییر داد و در صورت فراموشی ثبت رمز ورود جدید ممکن است، اما داشتن رمز عبوری که </a:t>
            </a:r>
            <a:r>
              <a:rPr lang="fa-IR" sz="1800" dirty="0" err="1">
                <a:effectLst/>
                <a:latin typeface="Calibri" panose="020F0502020204030204" pitchFamily="34" charset="0"/>
                <a:ea typeface="Calibri" panose="020F0502020204030204" pitchFamily="34" charset="0"/>
                <a:cs typeface="Arial" panose="020B0604020202020204" pitchFamily="34" charset="0"/>
              </a:rPr>
              <a:t>مطمئناً</a:t>
            </a:r>
            <a:r>
              <a:rPr lang="fa-IR" sz="1800" dirty="0">
                <a:effectLst/>
                <a:latin typeface="Calibri" panose="020F0502020204030204" pitchFamily="34" charset="0"/>
                <a:ea typeface="Calibri" panose="020F0502020204030204" pitchFamily="34" charset="0"/>
                <a:cs typeface="Arial" panose="020B0604020202020204" pitchFamily="34" charset="0"/>
              </a:rPr>
              <a:t> آن را به خاطر </a:t>
            </a:r>
            <a:r>
              <a:rPr lang="fa-IR" sz="1800" dirty="0" err="1">
                <a:effectLst/>
                <a:latin typeface="Calibri" panose="020F0502020204030204" pitchFamily="34" charset="0"/>
                <a:ea typeface="Calibri" panose="020F0502020204030204" pitchFamily="34" charset="0"/>
                <a:cs typeface="Arial" panose="020B0604020202020204" pitchFamily="34" charset="0"/>
              </a:rPr>
              <a:t>می‌آورید</a:t>
            </a:r>
            <a:r>
              <a:rPr lang="fa-IR"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err="1">
                <a:effectLst/>
                <a:latin typeface="Calibri" panose="020F0502020204030204" pitchFamily="34" charset="0"/>
                <a:ea typeface="Calibri" panose="020F0502020204030204" pitchFamily="34" charset="0"/>
                <a:cs typeface="Arial" panose="020B0604020202020204" pitchFamily="34" charset="0"/>
              </a:rPr>
              <a:t>آسان‌تر</a:t>
            </a:r>
            <a:r>
              <a:rPr lang="fa-IR" sz="1800" dirty="0">
                <a:effectLst/>
                <a:latin typeface="Calibri" panose="020F0502020204030204" pitchFamily="34" charset="0"/>
                <a:ea typeface="Calibri" panose="020F0502020204030204" pitchFamily="34" charset="0"/>
                <a:cs typeface="Arial" panose="020B0604020202020204" pitchFamily="34" charset="0"/>
              </a:rPr>
              <a:t> و </a:t>
            </a:r>
            <a:r>
              <a:rPr lang="fa-IR" sz="1800" dirty="0" err="1">
                <a:effectLst/>
                <a:latin typeface="Calibri" panose="020F0502020204030204" pitchFamily="34" charset="0"/>
                <a:ea typeface="Calibri" panose="020F0502020204030204" pitchFamily="34" charset="0"/>
                <a:cs typeface="Arial" panose="020B0604020202020204" pitchFamily="34" charset="0"/>
              </a:rPr>
              <a:t>سریع‌تر</a:t>
            </a:r>
            <a:r>
              <a:rPr lang="fa-IR" sz="1800" dirty="0">
                <a:effectLst/>
                <a:latin typeface="Calibri" panose="020F0502020204030204" pitchFamily="34" charset="0"/>
                <a:ea typeface="Calibri" panose="020F0502020204030204" pitchFamily="34" charset="0"/>
                <a:cs typeface="Arial" panose="020B0604020202020204" pitchFamily="34" charset="0"/>
              </a:rPr>
              <a:t> می باشد.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 شما مانند پین کد بانکی شما خصوصی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رمز عبوری را که می خواهید استفاده کنید وارد کنید. هنگامی که تایپ می کنید، حروف روی صفحه ظاهر </a:t>
            </a:r>
            <a:r>
              <a:rPr lang="fa-IR" sz="1800" dirty="0" err="1">
                <a:effectLst/>
                <a:latin typeface="Calibri" panose="020F0502020204030204" pitchFamily="34" charset="0"/>
                <a:ea typeface="Calibri" panose="020F0502020204030204" pitchFamily="34" charset="0"/>
                <a:cs typeface="Arial" panose="020B0604020202020204" pitchFamily="34" charset="0"/>
              </a:rPr>
              <a:t>نمی</a:t>
            </a:r>
            <a:r>
              <a:rPr lang="fa-IR" sz="1800" dirty="0">
                <a:effectLst/>
                <a:latin typeface="Calibri" panose="020F0502020204030204" pitchFamily="34" charset="0"/>
                <a:ea typeface="Calibri" panose="020F0502020204030204" pitchFamily="34" charset="0"/>
                <a:cs typeface="Arial" panose="020B0604020202020204" pitchFamily="34" charset="0"/>
              </a:rPr>
              <a:t> شوند. در عوض، یک نقطه سیاه برای هر حرف در بخش رمز عبور خواهید دید. این به این دلیل است که هیچ کس دیگری نباید رمز عبور شما را ببیند.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هنگامیکه کارتان تمام شد، "</a:t>
            </a:r>
            <a:r>
              <a:rPr lang="en-GB" sz="1800" dirty="0">
                <a:effectLst/>
                <a:latin typeface="Calibri" panose="020F0502020204030204" pitchFamily="34" charset="0"/>
                <a:ea typeface="Calibri" panose="020F0502020204030204" pitchFamily="34" charset="0"/>
                <a:cs typeface="Arial" panose="020B0604020202020204" pitchFamily="34" charset="0"/>
              </a:rPr>
              <a:t>Enter</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en-GB" sz="1800" dirty="0">
                <a:effectLst/>
                <a:latin typeface="Calibri" panose="020F0502020204030204" pitchFamily="34" charset="0"/>
                <a:ea typeface="Calibri" panose="020F0502020204030204" pitchFamily="34" charset="0"/>
                <a:cs typeface="Arial" panose="020B0604020202020204" pitchFamily="34" charset="0"/>
              </a:rPr>
              <a:t>Next</a:t>
            </a:r>
            <a:r>
              <a:rPr lang="fa-IR" sz="1800" dirty="0">
                <a:effectLst/>
                <a:latin typeface="Calibri" panose="020F0502020204030204" pitchFamily="34" charset="0"/>
                <a:ea typeface="Calibri" panose="020F0502020204030204" pitchFamily="34" charset="0"/>
                <a:cs typeface="Arial" panose="020B0604020202020204" pitchFamily="34" charset="0"/>
              </a:rPr>
              <a:t>" را روی صفحه کلید خود فشار دهید.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ماه تولد خود را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سکرول</a:t>
            </a:r>
            <a:r>
              <a:rPr lang="ar-SA" sz="1800" dirty="0">
                <a:effectLst/>
                <a:latin typeface="Calibri" panose="020F0502020204030204" pitchFamily="34" charset="0"/>
                <a:ea typeface="Calibri" panose="020F0502020204030204" pitchFamily="34" charset="0"/>
                <a:cs typeface="Arial" panose="020B0604020202020204" pitchFamily="34" charset="0"/>
              </a:rPr>
              <a:t> بار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بخش سال تولد خود را انتخاب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سکرول</a:t>
            </a:r>
            <a:r>
              <a:rPr lang="ar-SA" sz="1800" dirty="0">
                <a:effectLst/>
                <a:latin typeface="Calibri" panose="020F0502020204030204" pitchFamily="34" charset="0"/>
                <a:ea typeface="Calibri" panose="020F0502020204030204" pitchFamily="34" charset="0"/>
                <a:cs typeface="Arial" panose="020B0604020202020204" pitchFamily="34" charset="0"/>
              </a:rPr>
              <a:t> بار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کمی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پایینتر</a:t>
            </a:r>
            <a:r>
              <a:rPr lang="ar-SA" sz="1800" dirty="0">
                <a:effectLst/>
                <a:latin typeface="Calibri" panose="020F0502020204030204" pitchFamily="34" charset="0"/>
                <a:ea typeface="Calibri" panose="020F0502020204030204" pitchFamily="34" charset="0"/>
                <a:cs typeface="Arial" panose="020B0604020202020204" pitchFamily="34" charset="0"/>
              </a:rPr>
              <a:t> در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تعدادی</a:t>
            </a:r>
            <a:r>
              <a:rPr lang="ar-SA" sz="1800" dirty="0">
                <a:effectLst/>
                <a:latin typeface="Calibri" panose="020F0502020204030204" pitchFamily="34" charset="0"/>
                <a:ea typeface="Calibri" panose="020F0502020204030204" pitchFamily="34" charset="0"/>
                <a:cs typeface="Arial" panose="020B0604020202020204" pitchFamily="34" charset="0"/>
              </a:rPr>
              <a:t> حروف </a:t>
            </a:r>
            <a:r>
              <a:rPr lang="ar-SA" sz="1800" dirty="0" err="1">
                <a:effectLst/>
                <a:latin typeface="Calibri" panose="020F0502020204030204" pitchFamily="34" charset="0"/>
                <a:ea typeface="Calibri" panose="020F0502020204030204" pitchFamily="34" charset="0"/>
                <a:cs typeface="Arial" panose="020B0604020202020204" pitchFamily="34" charset="0"/>
              </a:rPr>
              <a:t>عجیب</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تصویری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تعدادی</a:t>
            </a:r>
            <a:r>
              <a:rPr lang="ar-SA" sz="1800" dirty="0">
                <a:effectLst/>
                <a:latin typeface="Calibri" panose="020F0502020204030204" pitchFamily="34" charset="0"/>
                <a:ea typeface="Calibri" panose="020F0502020204030204" pitchFamily="34" charset="0"/>
                <a:cs typeface="Arial" panose="020B0604020202020204" pitchFamily="34" charset="0"/>
              </a:rPr>
              <a:t> اعداد مشاهده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اینکه</a:t>
            </a:r>
            <a:r>
              <a:rPr lang="ar-SA" sz="1800" dirty="0">
                <a:effectLst/>
                <a:latin typeface="Calibri" panose="020F0502020204030204" pitchFamily="34" charset="0"/>
                <a:ea typeface="Calibri" panose="020F0502020204030204" pitchFamily="34" charset="0"/>
                <a:cs typeface="Arial" panose="020B0604020202020204" pitchFamily="34" charset="0"/>
              </a:rPr>
              <a:t> به سرویس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ثابت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شخص </a:t>
            </a:r>
            <a:r>
              <a:rPr lang="ar-SA" sz="1800" dirty="0" err="1">
                <a:effectLst/>
                <a:latin typeface="Calibri" panose="020F0502020204030204" pitchFamily="34" charset="0"/>
                <a:ea typeface="Calibri" panose="020F0502020204030204" pitchFamily="34" charset="0"/>
                <a:cs typeface="Arial" panose="020B0604020202020204" pitchFamily="34" charset="0"/>
              </a:rPr>
              <a:t>واقعی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هستید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برنامه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کمپیوتری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نیستید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حروف و </a:t>
            </a:r>
            <a:r>
              <a:rPr lang="ar-SA" sz="1800" dirty="0" err="1">
                <a:effectLst/>
                <a:latin typeface="Calibri" panose="020F0502020204030204" pitchFamily="34" charset="0"/>
                <a:ea typeface="Calibri" panose="020F0502020204030204" pitchFamily="34" charset="0"/>
                <a:cs typeface="Arial" panose="020B0604020202020204" pitchFamily="34" charset="0"/>
              </a:rPr>
              <a:t>اعدادی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بینید</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زیر</a:t>
            </a:r>
            <a:r>
              <a:rPr lang="ar-SA" sz="1800" dirty="0">
                <a:effectLst/>
                <a:latin typeface="Calibri" panose="020F0502020204030204" pitchFamily="34" charset="0"/>
                <a:ea typeface="Calibri" panose="020F0502020204030204" pitchFamily="34" charset="0"/>
                <a:cs typeface="Arial" panose="020B0604020202020204" pitchFamily="34" charset="0"/>
              </a:rPr>
              <a:t>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"Enter"</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"Next"</a:t>
            </a:r>
            <a:r>
              <a:rPr lang="ar-SA" sz="1800" dirty="0">
                <a:effectLst/>
                <a:latin typeface="Calibri" panose="020F0502020204030204" pitchFamily="34" charset="0"/>
                <a:ea typeface="Calibri" panose="020F0502020204030204" pitchFamily="34" charset="0"/>
                <a:cs typeface="Arial" panose="020B0604020202020204" pitchFamily="34" charset="0"/>
              </a:rPr>
              <a:t> در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کلید</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اشتباه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امتحان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خواندن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تصاویر</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نمایش</a:t>
            </a:r>
            <a:r>
              <a:rPr lang="ar-SA" sz="1800" b="1" dirty="0">
                <a:effectLst/>
                <a:latin typeface="Calibri" panose="020F0502020204030204" pitchFamily="34" charset="0"/>
                <a:ea typeface="Calibri" panose="020F0502020204030204" pitchFamily="34" charset="0"/>
                <a:cs typeface="Arial" panose="020B0604020202020204" pitchFamily="34" charset="0"/>
              </a:rPr>
              <a:t> داده شده برای </a:t>
            </a:r>
            <a:r>
              <a:rPr lang="ar-SA" sz="1800" b="1" dirty="0" err="1">
                <a:effectLst/>
                <a:latin typeface="Calibri" panose="020F0502020204030204" pitchFamily="34" charset="0"/>
                <a:ea typeface="Calibri" panose="020F0502020204030204" pitchFamily="34" charset="0"/>
                <a:cs typeface="Arial" panose="020B0604020202020204" pitchFamily="34" charset="0"/>
              </a:rPr>
              <a:t>برخی</a:t>
            </a:r>
            <a:r>
              <a:rPr lang="ar-SA" sz="1800" b="1" dirty="0">
                <a:effectLst/>
                <a:latin typeface="Calibri" panose="020F0502020204030204" pitchFamily="34" charset="0"/>
                <a:ea typeface="Calibri" panose="020F0502020204030204" pitchFamily="34" charset="0"/>
                <a:cs typeface="Arial" panose="020B0604020202020204" pitchFamily="34" charset="0"/>
              </a:rPr>
              <a:t> افراد </a:t>
            </a:r>
            <a:r>
              <a:rPr lang="ar-SA" sz="1800" b="1" dirty="0" err="1">
                <a:effectLst/>
                <a:latin typeface="Calibri" panose="020F0502020204030204" pitchFamily="34" charset="0"/>
                <a:ea typeface="Calibri" panose="020F0502020204030204" pitchFamily="34" charset="0"/>
                <a:cs typeface="Arial" panose="020B0604020202020204" pitchFamily="34" charset="0"/>
              </a:rPr>
              <a:t>مشکل</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b="1" dirty="0">
                <a:effectLst/>
                <a:latin typeface="Calibri" panose="020F0502020204030204" pitchFamily="34" charset="0"/>
                <a:ea typeface="Calibri" panose="020F0502020204030204" pitchFamily="34" charset="0"/>
                <a:cs typeface="Arial" panose="020B0604020202020204" pitchFamily="34" charset="0"/>
              </a:rPr>
              <a:t>. برای </a:t>
            </a:r>
            <a:r>
              <a:rPr lang="ar-SA" sz="1800" b="1" dirty="0" err="1">
                <a:effectLst/>
                <a:latin typeface="Calibri" panose="020F0502020204030204" pitchFamily="34" charset="0"/>
                <a:ea typeface="Calibri" panose="020F0502020204030204" pitchFamily="34" charset="0"/>
                <a:cs typeface="Arial" panose="020B0604020202020204" pitchFamily="34" charset="0"/>
              </a:rPr>
              <a:t>کمک</a:t>
            </a:r>
            <a:r>
              <a:rPr lang="ar-SA" sz="1800" b="1" dirty="0">
                <a:effectLst/>
                <a:latin typeface="Calibri" panose="020F0502020204030204" pitchFamily="34" charset="0"/>
                <a:ea typeface="Calibri" panose="020F0502020204030204" pitchFamily="34" charset="0"/>
                <a:cs typeface="Arial" panose="020B0604020202020204" pitchFamily="34" charset="0"/>
              </a:rPr>
              <a:t> به آنها جهت </a:t>
            </a:r>
            <a:r>
              <a:rPr lang="ar-SA" sz="1800" b="1" dirty="0" err="1">
                <a:effectLst/>
                <a:latin typeface="Calibri" panose="020F0502020204030204" pitchFamily="34" charset="0"/>
                <a:ea typeface="Calibri" panose="020F0502020204030204" pitchFamily="34" charset="0"/>
                <a:cs typeface="Arial" panose="020B0604020202020204" pitchFamily="34" charset="0"/>
              </a:rPr>
              <a:t>فهمیدن</a:t>
            </a:r>
            <a:r>
              <a:rPr lang="ar-SA" sz="1800" b="1" dirty="0">
                <a:effectLst/>
                <a:latin typeface="Calibri" panose="020F0502020204030204" pitchFamily="34" charset="0"/>
                <a:ea typeface="Calibri" panose="020F0502020204030204" pitchFamily="34" charset="0"/>
                <a:cs typeface="Arial" panose="020B0604020202020204" pitchFamily="34" charset="0"/>
              </a:rPr>
              <a:t> درست آن قبل رفتن به بخش </a:t>
            </a:r>
            <a:r>
              <a:rPr lang="ar-SA" sz="1800" b="1"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b="1" dirty="0">
                <a:effectLst/>
                <a:latin typeface="Calibri" panose="020F0502020204030204" pitchFamily="34" charset="0"/>
                <a:ea typeface="Calibri" panose="020F0502020204030204" pitchFamily="34" charset="0"/>
                <a:cs typeface="Arial" panose="020B0604020202020204" pitchFamily="34" charset="0"/>
              </a:rPr>
              <a:t>، وقت </a:t>
            </a:r>
            <a:r>
              <a:rPr lang="ar-SA" sz="1800" b="1" dirty="0" err="1">
                <a:effectLst/>
                <a:latin typeface="Calibri" panose="020F0502020204030204" pitchFamily="34" charset="0"/>
                <a:ea typeface="Calibri" panose="020F0502020204030204" pitchFamily="34" charset="0"/>
                <a:cs typeface="Arial" panose="020B0604020202020204" pitchFamily="34" charset="0"/>
              </a:rPr>
              <a:t>بدهید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err="1">
                <a:effectLst/>
                <a:latin typeface="Calibri" panose="020F0502020204030204" pitchFamily="34" charset="0"/>
                <a:ea typeface="Calibri" panose="020F0502020204030204" pitchFamily="34" charset="0"/>
                <a:cs typeface="Arial" panose="020B0604020202020204" pitchFamily="34" charset="0"/>
              </a:rPr>
              <a:t>تبریک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همه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آدرس </a:t>
            </a:r>
            <a:r>
              <a:rPr lang="en-US" sz="1800" dirty="0" err="1">
                <a:effectLst/>
                <a:latin typeface="Arial" panose="020B0604020202020204" pitchFamily="34" charset="0"/>
                <a:ea typeface="Calibri" panose="020F0502020204030204" pitchFamily="34" charset="0"/>
                <a:cs typeface="Arial" panose="020B0604020202020204" pitchFamily="34" charset="0"/>
              </a:rPr>
              <a:t>ایمیل</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تان</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قرار</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ذیل</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است</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228600" algn="r" rtl="1">
              <a:lnSpc>
                <a:spcPct val="150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en-US" sz="1800" dirty="0" err="1">
                <a:effectLst/>
                <a:latin typeface="Arial" panose="020B0604020202020204" pitchFamily="34" charset="0"/>
                <a:ea typeface="Calibri" panose="020F0502020204030204" pitchFamily="34" charset="0"/>
                <a:cs typeface="Arial" panose="020B0604020202020204" pitchFamily="34" charset="0"/>
              </a:rPr>
              <a:t>بخش</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اول</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نام</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کاربری</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شماست</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بعد از نام کاربری علامت "</a:t>
            </a:r>
            <a:r>
              <a:rPr lang="en-GB" sz="1800" dirty="0">
                <a:effectLst/>
                <a:latin typeface="Calibri" panose="020F0502020204030204" pitchFamily="34" charset="0"/>
                <a:ea typeface="Calibri" panose="020F0502020204030204" pitchFamily="34" charset="0"/>
                <a:cs typeface="Arial" panose="020B0604020202020204" pitchFamily="34" charset="0"/>
              </a:rPr>
              <a:t>at</a:t>
            </a:r>
            <a:r>
              <a:rPr lang="fa-IR" sz="1800" dirty="0">
                <a:effectLst/>
                <a:latin typeface="Calibri" panose="020F0502020204030204" pitchFamily="34" charset="0"/>
                <a:ea typeface="Calibri" panose="020F0502020204030204" pitchFamily="34" charset="0"/>
                <a:cs typeface="Arial" panose="020B0604020202020204" pitchFamily="34" charset="0"/>
              </a:rPr>
              <a:t>": @ می آید. هر آدرس ایمیل حاوی علامت @ است. این همان چیزی است که به ما  می دهد تفاوت بین آدرس ایمیل و آدرس </a:t>
            </a:r>
            <a:r>
              <a:rPr lang="fa-IR" sz="1800" dirty="0" err="1">
                <a:effectLst/>
                <a:latin typeface="Calibri" panose="020F0502020204030204" pitchFamily="34" charset="0"/>
                <a:ea typeface="Calibri" panose="020F0502020204030204" pitchFamily="34" charset="0"/>
                <a:cs typeface="Arial" panose="020B0604020202020204" pitchFamily="34" charset="0"/>
              </a:rPr>
              <a:t>وب</a:t>
            </a:r>
            <a:r>
              <a:rPr lang="fa-IR" sz="1800" dirty="0">
                <a:effectLst/>
                <a:latin typeface="Calibri" panose="020F0502020204030204" pitchFamily="34" charset="0"/>
                <a:ea typeface="Calibri" panose="020F0502020204030204" pitchFamily="34" charset="0"/>
                <a:cs typeface="Arial" panose="020B0604020202020204" pitchFamily="34" charset="0"/>
              </a:rPr>
              <a:t> سایت را تشخیص دهیم.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fa-IR" sz="1800" dirty="0">
                <a:effectLst/>
                <a:latin typeface="Calibri" panose="020F0502020204030204" pitchFamily="34" charset="0"/>
                <a:ea typeface="Calibri" panose="020F0502020204030204" pitchFamily="34" charset="0"/>
                <a:cs typeface="Arial" panose="020B0604020202020204" pitchFamily="34" charset="0"/>
              </a:rPr>
              <a:t>بعد از علامت @ نام سرویس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استفاده می کنید (در موضوع ما </a:t>
            </a:r>
            <a:r>
              <a:rPr lang="en-GB" sz="1800" dirty="0">
                <a:effectLst/>
                <a:latin typeface="Calibri" panose="020F0502020204030204" pitchFamily="34" charset="0"/>
                <a:ea typeface="Calibri" panose="020F0502020204030204" pitchFamily="34" charset="0"/>
                <a:cs typeface="Arial" panose="020B0604020202020204" pitchFamily="34" charset="0"/>
              </a:rPr>
              <a:t>Outlook</a:t>
            </a:r>
            <a:r>
              <a:rPr lang="fa-IR" sz="1800" dirty="0">
                <a:effectLst/>
                <a:latin typeface="Calibri" panose="020F0502020204030204" pitchFamily="34" charset="0"/>
                <a:ea typeface="Calibri" panose="020F0502020204030204" pitchFamily="34" charset="0"/>
                <a:cs typeface="Arial" panose="020B0604020202020204" pitchFamily="34" charset="0"/>
              </a:rPr>
              <a:t>) است و در انتها یک نقطه و حروف </a:t>
            </a:r>
            <a:r>
              <a:rPr lang="en-GB" sz="1800" dirty="0">
                <a:effectLst/>
                <a:latin typeface="Calibri" panose="020F0502020204030204" pitchFamily="34" charset="0"/>
                <a:ea typeface="Calibri" panose="020F0502020204030204" pitchFamily="34" charset="0"/>
                <a:cs typeface="Arial" panose="020B0604020202020204" pitchFamily="34" charset="0"/>
              </a:rPr>
              <a:t>c-o-m</a:t>
            </a:r>
            <a:r>
              <a:rPr lang="fa-IR" sz="1800">
                <a:effectLst/>
                <a:latin typeface="Calibri" panose="020F0502020204030204" pitchFamily="34" charset="0"/>
                <a:ea typeface="Calibri" panose="020F0502020204030204" pitchFamily="34" charset="0"/>
                <a:cs typeface="Arial" panose="020B0604020202020204" pitchFamily="34" charset="0"/>
              </a:rPr>
              <a:t> وجود دارد.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آنچه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بینید</a:t>
            </a:r>
            <a:r>
              <a:rPr lang="ar-SA" sz="1800" dirty="0">
                <a:effectLst/>
                <a:latin typeface="Calibri" panose="020F0502020204030204" pitchFamily="34" charset="0"/>
                <a:ea typeface="Calibri" panose="020F0502020204030204" pitchFamily="34" charset="0"/>
                <a:cs typeface="Arial" panose="020B0604020202020204" pitchFamily="34" charset="0"/>
              </a:rPr>
              <a:t> صندوق وارده شما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سرورهای</a:t>
            </a:r>
            <a:r>
              <a:rPr lang="ar-SA" sz="1800" dirty="0">
                <a:effectLst/>
                <a:latin typeface="Calibri" panose="020F0502020204030204" pitchFamily="34" charset="0"/>
                <a:ea typeface="Calibri" panose="020F0502020204030204" pitchFamily="34" charset="0"/>
                <a:cs typeface="Arial" panose="020B0604020202020204" pitchFamily="34" charset="0"/>
              </a:rPr>
              <a:t> مختلف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ظاهر شان متفاوت است، اما عناصر </a:t>
            </a:r>
            <a:r>
              <a:rPr lang="ar-SA" sz="1800" dirty="0" err="1">
                <a:effectLst/>
                <a:latin typeface="Calibri" panose="020F0502020204030204" pitchFamily="34" charset="0"/>
                <a:ea typeface="Calibri" panose="020F0502020204030204" pitchFamily="34" charset="0"/>
                <a:cs typeface="Arial" panose="020B0604020202020204" pitchFamily="34" charset="0"/>
              </a:rPr>
              <a:t>اصلی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شبیه</a:t>
            </a:r>
            <a:r>
              <a:rPr lang="ar-SA" sz="1800" dirty="0">
                <a:effectLst/>
                <a:latin typeface="Calibri" panose="020F0502020204030204" pitchFamily="34" charset="0"/>
                <a:ea typeface="Calibri" panose="020F0502020204030204" pitchFamily="34" charset="0"/>
                <a:cs typeface="Arial" panose="020B0604020202020204" pitchFamily="34" charset="0"/>
              </a:rPr>
              <a:t> اند. من از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نسخه ساده شده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کنم</a:t>
            </a:r>
            <a:r>
              <a:rPr lang="ar-SA" sz="1800" dirty="0">
                <a:effectLst/>
                <a:latin typeface="Calibri" panose="020F0502020204030204" pitchFamily="34" charset="0"/>
                <a:ea typeface="Calibri" panose="020F0502020204030204" pitchFamily="34" charset="0"/>
                <a:cs typeface="Arial" panose="020B0604020202020204" pitchFamily="34" charset="0"/>
              </a:rPr>
              <a:t> تا راحت تر </a:t>
            </a:r>
            <a:r>
              <a:rPr lang="ar-SA" sz="1800" dirty="0" err="1">
                <a:effectLst/>
                <a:latin typeface="Calibri" panose="020F0502020204030204" pitchFamily="34" charset="0"/>
                <a:ea typeface="Calibri" panose="020F0502020204030204" pitchFamily="34" charset="0"/>
                <a:cs typeface="Arial" panose="020B0604020202020204" pitchFamily="34" charset="0"/>
              </a:rPr>
              <a:t>ببینم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انجام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صندوق وارده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جایی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ارسال شده به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رسد</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اینجا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همچنین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آنچه</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برای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نیاز</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بعدتر</a:t>
            </a:r>
            <a:r>
              <a:rPr lang="ar-SA" sz="1800" dirty="0">
                <a:effectLst/>
                <a:latin typeface="Calibri" panose="020F0502020204030204" pitchFamily="34" charset="0"/>
                <a:ea typeface="Calibri" panose="020F0502020204030204" pitchFamily="34" charset="0"/>
                <a:cs typeface="Arial" panose="020B0604020202020204" pitchFamily="34" charset="0"/>
              </a:rPr>
              <a:t> به آن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پرداخت</a:t>
            </a:r>
            <a:r>
              <a:rPr lang="ar-SA" sz="1800" dirty="0">
                <a:effectLst/>
                <a:latin typeface="Calibri" panose="020F0502020204030204" pitchFamily="34" charset="0"/>
                <a:ea typeface="Calibri" panose="020F0502020204030204" pitchFamily="34" charset="0"/>
                <a:cs typeface="Arial" panose="020B0604020202020204" pitchFamily="34" charset="0"/>
              </a:rPr>
              <a:t>. حالا ما از </a:t>
            </a:r>
            <a:r>
              <a:rPr lang="ar-SA" sz="1800"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dirty="0">
                <a:effectLst/>
                <a:latin typeface="Calibri" panose="020F0502020204030204" pitchFamily="34" charset="0"/>
                <a:ea typeface="Calibri" panose="020F0502020204030204" pitchFamily="34" charset="0"/>
                <a:cs typeface="Arial" panose="020B0604020202020204" pitchFamily="34" charset="0"/>
              </a:rPr>
              <a:t> خارج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گوشه</a:t>
            </a:r>
            <a:r>
              <a:rPr lang="ar-SA" sz="1800" dirty="0">
                <a:effectLst/>
                <a:latin typeface="Calibri" panose="020F0502020204030204" pitchFamily="34" charset="0"/>
                <a:ea typeface="Calibri" panose="020F0502020204030204" pitchFamily="34" charset="0"/>
                <a:cs typeface="Arial" panose="020B0604020202020204" pitchFamily="34" charset="0"/>
              </a:rPr>
              <a:t> سمت راست </a:t>
            </a:r>
            <a:r>
              <a:rPr lang="ar-SA" sz="1800" dirty="0" err="1">
                <a:effectLst/>
                <a:latin typeface="Calibri" panose="020F0502020204030204" pitchFamily="34" charset="0"/>
                <a:ea typeface="Calibri" panose="020F0502020204030204" pitchFamily="34" charset="0"/>
                <a:cs typeface="Arial" panose="020B0604020202020204" pitchFamily="34" charset="0"/>
              </a:rPr>
              <a:t>بالای</a:t>
            </a:r>
            <a:r>
              <a:rPr lang="ar-SA" sz="1800" dirty="0">
                <a:effectLst/>
                <a:latin typeface="Calibri" panose="020F0502020204030204" pitchFamily="34" charset="0"/>
                <a:ea typeface="Calibri" panose="020F0502020204030204" pitchFamily="34" charset="0"/>
                <a:cs typeface="Arial" panose="020B0604020202020204" pitchFamily="34" charset="0"/>
              </a:rPr>
              <a:t> صندوق وارده تان، </a:t>
            </a:r>
            <a:r>
              <a:rPr lang="ar-SA" sz="1800" dirty="0" err="1">
                <a:effectLst/>
                <a:latin typeface="Calibri" panose="020F0502020204030204" pitchFamily="34" charset="0"/>
                <a:ea typeface="Calibri" panose="020F0502020204030204" pitchFamily="34" charset="0"/>
                <a:cs typeface="Arial" panose="020B0604020202020204" pitchFamily="34" charset="0"/>
              </a:rPr>
              <a:t>مانند</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شما به نظر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رسد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بار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یک منو ظاهر می شود. در این منو، بخشی بنام "خروج از سیستم" یا "خارج شدن از سیستم" پیدا خواهید کرد. برای خروج از سیستم روی </a:t>
            </a:r>
            <a:r>
              <a:rPr lang="fa-IR" sz="1800" dirty="0" err="1">
                <a:effectLst/>
                <a:latin typeface="Calibri" panose="020F0502020204030204" pitchFamily="34" charset="0"/>
                <a:ea typeface="Calibri" panose="020F0502020204030204" pitchFamily="34" charset="0"/>
                <a:cs typeface="Arial" panose="020B0604020202020204" pitchFamily="34" charset="0"/>
              </a:rPr>
              <a:t>آیتم</a:t>
            </a:r>
            <a:r>
              <a:rPr lang="fa-IR" sz="1800" dirty="0">
                <a:effectLst/>
                <a:latin typeface="Calibri" panose="020F0502020204030204" pitchFamily="34" charset="0"/>
                <a:ea typeface="Calibri" panose="020F0502020204030204" pitchFamily="34" charset="0"/>
                <a:cs typeface="Arial" panose="020B0604020202020204" pitchFamily="34" charset="0"/>
              </a:rPr>
              <a:t> منو کلیک کنید یا ضربه بزنید.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این دوره آموزشی یاد می </a:t>
            </a:r>
            <a:r>
              <a:rPr lang="fa-IR" sz="1800" dirty="0" err="1">
                <a:effectLst/>
                <a:latin typeface="Calibri" panose="020F0502020204030204" pitchFamily="34" charset="0"/>
                <a:ea typeface="Calibri" panose="020F0502020204030204" pitchFamily="34" charset="0"/>
                <a:cs typeface="Arial" panose="020B0604020202020204" pitchFamily="34" charset="0"/>
              </a:rPr>
              <a:t>گیرید</a:t>
            </a:r>
            <a:r>
              <a:rPr lang="fa-IR" sz="1800" dirty="0">
                <a:effectLst/>
                <a:latin typeface="Calibri" panose="020F0502020204030204" pitchFamily="34" charset="0"/>
                <a:ea typeface="Calibri" panose="020F0502020204030204" pitchFamily="34" charset="0"/>
                <a:cs typeface="Arial" panose="020B0604020202020204" pitchFamily="34" charset="0"/>
              </a:rPr>
              <a:t> که چگونه وارد حساب کاربری ایمیل خود در </a:t>
            </a:r>
            <a:r>
              <a:rPr lang="fa-IR" sz="1800" dirty="0" err="1">
                <a:effectLst/>
                <a:latin typeface="Calibri" panose="020F0502020204030204" pitchFamily="34" charset="0"/>
                <a:ea typeface="Calibri" panose="020F0502020204030204" pitchFamily="34" charset="0"/>
                <a:cs typeface="Arial" panose="020B0604020202020204" pitchFamily="34" charset="0"/>
              </a:rPr>
              <a:t>مرورگر</a:t>
            </a:r>
            <a:r>
              <a:rPr lang="fa-IR"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err="1">
                <a:effectLst/>
                <a:latin typeface="Calibri" panose="020F0502020204030204" pitchFamily="34" charset="0"/>
                <a:ea typeface="Calibri" panose="020F0502020204030204" pitchFamily="34" charset="0"/>
                <a:cs typeface="Arial" panose="020B0604020202020204" pitchFamily="34" charset="0"/>
              </a:rPr>
              <a:t>وب</a:t>
            </a:r>
            <a:r>
              <a:rPr lang="fa-IR" sz="1800" dirty="0">
                <a:effectLst/>
                <a:latin typeface="Calibri" panose="020F0502020204030204" pitchFamily="34" charset="0"/>
                <a:ea typeface="Calibri" panose="020F0502020204030204" pitchFamily="34" charset="0"/>
                <a:cs typeface="Arial" panose="020B0604020202020204" pitchFamily="34" charset="0"/>
              </a:rPr>
              <a:t> شوید.</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ابتدا باید </a:t>
            </a:r>
            <a:r>
              <a:rPr lang="fa-IR" sz="1800" dirty="0" err="1">
                <a:effectLst/>
                <a:latin typeface="Calibri" panose="020F0502020204030204" pitchFamily="34" charset="0"/>
                <a:ea typeface="Calibri" panose="020F0502020204030204" pitchFamily="34" charset="0"/>
                <a:cs typeface="Arial" panose="020B0604020202020204" pitchFamily="34" charset="0"/>
              </a:rPr>
              <a:t>مرورگر</a:t>
            </a:r>
            <a:r>
              <a:rPr lang="fa-IR" sz="1800" dirty="0">
                <a:effectLst/>
                <a:latin typeface="Calibri" panose="020F0502020204030204" pitchFamily="34" charset="0"/>
                <a:ea typeface="Calibri" panose="020F0502020204030204" pitchFamily="34" charset="0"/>
                <a:cs typeface="Arial" panose="020B0604020202020204" pitchFamily="34" charset="0"/>
              </a:rPr>
              <a:t> را باز نموده و </a:t>
            </a:r>
            <a:r>
              <a:rPr lang="fa-IR" sz="1800" dirty="0">
                <a:effectLst/>
                <a:latin typeface="Calibri" panose="020F0502020204030204" pitchFamily="34" charset="0"/>
                <a:ea typeface="Calibri" panose="020F0502020204030204" pitchFamily="34" charset="0"/>
                <a:cs typeface="+mn-cs"/>
              </a:rPr>
              <a:t>سپس </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fa-IR" sz="1800" dirty="0">
                <a:effectLst/>
                <a:latin typeface="Calibri" panose="020F0502020204030204" pitchFamily="34" charset="0"/>
                <a:ea typeface="Calibri" panose="020F0502020204030204" pitchFamily="34" charset="0"/>
                <a:cs typeface="Arial" panose="020B0604020202020204" pitchFamily="34" charset="0"/>
              </a:rPr>
              <a:t>سرویس ایمیل مورد استفاده خود را وارد کنید. ما این کار را در ابتدای بخش 1 این دوره انجام دادیم.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برخی از شما ممکن </a:t>
            </a:r>
            <a:r>
              <a:rPr lang="fa-IR" sz="1800" dirty="0" err="1">
                <a:effectLst/>
                <a:latin typeface="Calibri" panose="020F0502020204030204" pitchFamily="34" charset="0"/>
                <a:ea typeface="Calibri" panose="020F0502020204030204" pitchFamily="34" charset="0"/>
                <a:cs typeface="Arial" panose="020B0604020202020204" pitchFamily="34" charset="0"/>
              </a:rPr>
              <a:t>پروگرامی</a:t>
            </a:r>
            <a:r>
              <a:rPr lang="fa-IR" sz="1800" dirty="0">
                <a:effectLst/>
                <a:latin typeface="Calibri" panose="020F0502020204030204" pitchFamily="34" charset="0"/>
                <a:ea typeface="Calibri" panose="020F0502020204030204" pitchFamily="34" charset="0"/>
                <a:cs typeface="Arial" panose="020B0604020202020204" pitchFamily="34" charset="0"/>
              </a:rPr>
              <a:t> در </a:t>
            </a:r>
            <a:r>
              <a:rPr lang="fa-IR" sz="1800" dirty="0" err="1">
                <a:effectLst/>
                <a:latin typeface="Calibri" panose="020F0502020204030204" pitchFamily="34" charset="0"/>
                <a:ea typeface="Calibri" panose="020F0502020204030204" pitchFamily="34" charset="0"/>
                <a:cs typeface="Arial" panose="020B0604020202020204" pitchFamily="34" charset="0"/>
              </a:rPr>
              <a:t>کمپیوتر</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fa-IR" sz="1800" dirty="0" err="1">
                <a:effectLst/>
                <a:latin typeface="Calibri" panose="020F0502020204030204" pitchFamily="34" charset="0"/>
                <a:ea typeface="Calibri" panose="020F0502020204030204" pitchFamily="34" charset="0"/>
                <a:cs typeface="Arial" panose="020B0604020202020204" pitchFamily="34" charset="0"/>
              </a:rPr>
              <a:t>اپلیکیشنی</a:t>
            </a:r>
            <a:r>
              <a:rPr lang="fa-IR" sz="1800" dirty="0">
                <a:effectLst/>
                <a:latin typeface="Calibri" panose="020F0502020204030204" pitchFamily="34" charset="0"/>
                <a:ea typeface="Calibri" panose="020F0502020204030204" pitchFamily="34" charset="0"/>
                <a:cs typeface="Arial" panose="020B0604020202020204" pitchFamily="34" charset="0"/>
              </a:rPr>
              <a:t> در </a:t>
            </a:r>
            <a:r>
              <a:rPr lang="fa-IR" sz="1800" dirty="0" err="1">
                <a:effectLst/>
                <a:latin typeface="Calibri" panose="020F0502020204030204" pitchFamily="34" charset="0"/>
                <a:ea typeface="Calibri" panose="020F0502020204030204" pitchFamily="34" charset="0"/>
                <a:cs typeface="Arial" panose="020B0604020202020204" pitchFamily="34" charset="0"/>
              </a:rPr>
              <a:t>تبلیت</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fa-IR" sz="1800" dirty="0" err="1">
                <a:effectLst/>
                <a:latin typeface="Calibri" panose="020F0502020204030204" pitchFamily="34" charset="0"/>
                <a:ea typeface="Calibri" panose="020F0502020204030204" pitchFamily="34" charset="0"/>
                <a:cs typeface="Arial" panose="020B0604020202020204" pitchFamily="34" charset="0"/>
              </a:rPr>
              <a:t>تلیفون</a:t>
            </a:r>
            <a:r>
              <a:rPr lang="fa-IR" sz="1800" dirty="0">
                <a:effectLst/>
                <a:latin typeface="Calibri" panose="020F0502020204030204" pitchFamily="34" charset="0"/>
                <a:ea typeface="Calibri" panose="020F0502020204030204" pitchFamily="34" charset="0"/>
                <a:cs typeface="Arial" panose="020B0604020202020204" pitchFamily="34" charset="0"/>
              </a:rPr>
              <a:t> هوشمند خود داشته باشید که می توانید از آن برای بررسی ایمیل خود استفاده کنید. معمولاً یک راه حل ساده است. هنگامی که یک حساب کاربری یا رمز عبور در </a:t>
            </a:r>
            <a:r>
              <a:rPr lang="fa-IR" sz="1800" dirty="0" err="1">
                <a:effectLst/>
                <a:latin typeface="Calibri" panose="020F0502020204030204" pitchFamily="34" charset="0"/>
                <a:ea typeface="Calibri" panose="020F0502020204030204" pitchFamily="34" charset="0"/>
                <a:cs typeface="Arial" panose="020B0604020202020204" pitchFamily="34" charset="0"/>
              </a:rPr>
              <a:t>پروگرام</a:t>
            </a:r>
            <a:r>
              <a:rPr lang="fa-IR" sz="1800" dirty="0">
                <a:effectLst/>
                <a:latin typeface="Calibri" panose="020F0502020204030204" pitchFamily="34" charset="0"/>
                <a:ea typeface="Calibri" panose="020F0502020204030204" pitchFamily="34" charset="0"/>
                <a:cs typeface="Arial" panose="020B0604020202020204" pitchFamily="34" charset="0"/>
              </a:rPr>
              <a:t> یا </a:t>
            </a:r>
            <a:r>
              <a:rPr lang="fa-IR" sz="1800" dirty="0" err="1">
                <a:effectLst/>
                <a:latin typeface="Calibri" panose="020F0502020204030204" pitchFamily="34" charset="0"/>
                <a:ea typeface="Calibri" panose="020F0502020204030204" pitchFamily="34" charset="0"/>
                <a:cs typeface="Arial" panose="020B0604020202020204" pitchFamily="34" charset="0"/>
              </a:rPr>
              <a:t>اپلیکیشن</a:t>
            </a:r>
            <a:r>
              <a:rPr lang="fa-IR" sz="1800" dirty="0">
                <a:effectLst/>
                <a:latin typeface="Calibri" panose="020F0502020204030204" pitchFamily="34" charset="0"/>
                <a:ea typeface="Calibri" panose="020F0502020204030204" pitchFamily="34" charset="0"/>
                <a:cs typeface="Arial" panose="020B0604020202020204" pitchFamily="34" charset="0"/>
              </a:rPr>
              <a:t> ثبت کنید، دستگاه شما معلومات را به خاطر می آورد و لازم نیست هر بار که می خواهید ایمیل خود را بررسی کنید، معلومات خود را وارد کنید. این یک راه حل خوب است، اما فقط روی </a:t>
            </a:r>
            <a:r>
              <a:rPr lang="fa-IR" sz="1800" dirty="0" err="1">
                <a:effectLst/>
                <a:latin typeface="Calibri" panose="020F0502020204030204" pitchFamily="34" charset="0"/>
                <a:ea typeface="Calibri" panose="020F0502020204030204" pitchFamily="34" charset="0"/>
                <a:cs typeface="Arial" panose="020B0604020202020204" pitchFamily="34" charset="0"/>
              </a:rPr>
              <a:t>کمپیوتر</a:t>
            </a:r>
            <a:r>
              <a:rPr lang="fa-IR" sz="1800" dirty="0">
                <a:effectLst/>
                <a:latin typeface="Calibri" panose="020F0502020204030204" pitchFamily="34" charset="0"/>
                <a:ea typeface="Calibri" panose="020F0502020204030204" pitchFamily="34" charset="0"/>
                <a:cs typeface="Arial" panose="020B0604020202020204" pitchFamily="34" charset="0"/>
              </a:rPr>
              <a:t> شخصی، </a:t>
            </a:r>
            <a:r>
              <a:rPr lang="fa-IR" sz="1800" dirty="0" err="1">
                <a:effectLst/>
                <a:latin typeface="Calibri" panose="020F0502020204030204" pitchFamily="34" charset="0"/>
                <a:ea typeface="Calibri" panose="020F0502020204030204" pitchFamily="34" charset="0"/>
                <a:cs typeface="Arial" panose="020B0604020202020204" pitchFamily="34" charset="0"/>
              </a:rPr>
              <a:t>تلیفون</a:t>
            </a:r>
            <a:r>
              <a:rPr lang="fa-IR" sz="1800" dirty="0">
                <a:effectLst/>
                <a:latin typeface="Calibri" panose="020F0502020204030204" pitchFamily="34" charset="0"/>
                <a:ea typeface="Calibri" panose="020F0502020204030204" pitchFamily="34" charset="0"/>
                <a:cs typeface="Arial" panose="020B0604020202020204" pitchFamily="34" charset="0"/>
              </a:rPr>
              <a:t> هوشمند و </a:t>
            </a:r>
            <a:r>
              <a:rPr lang="fa-IR" sz="1800" dirty="0" err="1">
                <a:effectLst/>
                <a:latin typeface="Calibri" panose="020F0502020204030204" pitchFamily="34" charset="0"/>
                <a:ea typeface="Calibri" panose="020F0502020204030204" pitchFamily="34" charset="0"/>
                <a:cs typeface="Arial" panose="020B0604020202020204" pitchFamily="34" charset="0"/>
              </a:rPr>
              <a:t>تبلیت</a:t>
            </a:r>
            <a:r>
              <a:rPr lang="fa-IR" sz="1800" dirty="0">
                <a:effectLst/>
                <a:latin typeface="Calibri" panose="020F0502020204030204" pitchFamily="34" charset="0"/>
                <a:ea typeface="Calibri" panose="020F0502020204030204" pitchFamily="34" charset="0"/>
                <a:cs typeface="Arial" panose="020B0604020202020204" pitchFamily="34" charset="0"/>
              </a:rPr>
              <a:t> خود شما کار می کند. اگر این </a:t>
            </a:r>
            <a:r>
              <a:rPr lang="fa-IR" sz="1800" dirty="0" err="1">
                <a:effectLst/>
                <a:latin typeface="Calibri" panose="020F0502020204030204" pitchFamily="34" charset="0"/>
                <a:ea typeface="Calibri" panose="020F0502020204030204" pitchFamily="34" charset="0"/>
                <a:cs typeface="Arial" panose="020B0604020202020204" pitchFamily="34" charset="0"/>
              </a:rPr>
              <a:t>دستگاه‌ها</a:t>
            </a:r>
            <a:r>
              <a:rPr lang="fa-IR" sz="1800" dirty="0">
                <a:effectLst/>
                <a:latin typeface="Calibri" panose="020F0502020204030204" pitchFamily="34" charset="0"/>
                <a:ea typeface="Calibri" panose="020F0502020204030204" pitchFamily="34" charset="0"/>
                <a:cs typeface="Arial" panose="020B0604020202020204" pitchFamily="34" charset="0"/>
              </a:rPr>
              <a:t> را دم دست ندارید، باید به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بروید و از آنجا وارد شوید. این اغلب اندکی بیشتر طول می کشد، اما مزیت آن این است که می توانید ایمیل خود را در دستگاه های دیگران بررسی کنید. به یاد داشته باشید که پس از پایان کار از سیستم خارج شوید تا دیگران نتوانند وارد شوند و ایمیل های شما را بخوانند یا از حساب شما ایمیل ارسال کنند.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این دوره یاد خواهید گرفت که از حساب ایمیل خود در </a:t>
            </a:r>
            <a:r>
              <a:rPr lang="fa-IR" sz="1800" dirty="0" err="1">
                <a:effectLst/>
                <a:latin typeface="Calibri" panose="020F0502020204030204" pitchFamily="34" charset="0"/>
                <a:ea typeface="Calibri" panose="020F0502020204030204" pitchFamily="34" charset="0"/>
                <a:cs typeface="Arial" panose="020B0604020202020204" pitchFamily="34" charset="0"/>
              </a:rPr>
              <a:t>مرورگر</a:t>
            </a:r>
            <a:r>
              <a:rPr lang="fa-IR" sz="1800" dirty="0">
                <a:effectLst/>
                <a:latin typeface="Calibri" panose="020F0502020204030204" pitchFamily="34" charset="0"/>
                <a:ea typeface="Calibri" panose="020F0502020204030204" pitchFamily="34" charset="0"/>
                <a:cs typeface="Arial" panose="020B0604020202020204" pitchFamily="34" charset="0"/>
              </a:rPr>
              <a:t> استفاده کنید، زیرا پس از آن می توانید از هر دستگاهی، حتی دستگاه های متعلق به اعضای خانواده و اماکن عمومی استفاده کنید.</a:t>
            </a:r>
            <a:br>
              <a:rPr lang="en-GB" sz="1800" dirty="0">
                <a:effectLst/>
                <a:latin typeface="Calibri" panose="020F0502020204030204" pitchFamily="34" charset="0"/>
                <a:ea typeface="Calibri" panose="020F0502020204030204" pitchFamily="34" charset="0"/>
                <a:cs typeface="Arial" panose="020B0604020202020204" pitchFamily="34" charset="0"/>
              </a:rPr>
            </a:b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حالا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وارد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تان را 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بالایی</a:t>
            </a:r>
            <a:r>
              <a:rPr lang="ar-SA" sz="1800" dirty="0">
                <a:effectLst/>
                <a:latin typeface="Calibri" panose="020F0502020204030204" pitchFamily="34" charset="0"/>
                <a:ea typeface="Calibri" panose="020F0502020204030204" pitchFamily="34" charset="0"/>
                <a:cs typeface="Arial" panose="020B0604020202020204" pitchFamily="34" charset="0"/>
              </a:rPr>
              <a:t> و رمز عبور تان را 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ورود به </a:t>
            </a:r>
            <a:r>
              <a:rPr lang="ar-SA" sz="1800"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آبی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رنگ</a:t>
            </a:r>
            <a:r>
              <a:rPr lang="ar-SA" sz="1800" dirty="0">
                <a:effectLst/>
                <a:latin typeface="Calibri" panose="020F0502020204030204" pitchFamily="34" charset="0"/>
                <a:ea typeface="Calibri" panose="020F0502020204030204" pitchFamily="34" charset="0"/>
                <a:cs typeface="Arial" panose="020B0604020202020204" pitchFamily="34" charset="0"/>
              </a:rPr>
              <a:t> "ورود به </a:t>
            </a:r>
            <a:r>
              <a:rPr lang="ar-SA" sz="1800"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صندوق وارده شما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چند</a:t>
            </a:r>
            <a:r>
              <a:rPr lang="ar-SA" sz="1800" b="1" dirty="0">
                <a:effectLst/>
                <a:latin typeface="Calibri" panose="020F0502020204030204" pitchFamily="34" charset="0"/>
                <a:ea typeface="Calibri" panose="020F0502020204030204" pitchFamily="34" charset="0"/>
                <a:cs typeface="Arial" panose="020B0604020202020204" pitchFamily="34" charset="0"/>
              </a:rPr>
              <a:t> بار ورود و خروج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تمرین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en-GB" sz="1800" dirty="0">
                <a:effectLst/>
                <a:latin typeface="Calibri" panose="020F0502020204030204" pitchFamily="34" charset="0"/>
                <a:ea typeface="Calibri" panose="020F0502020204030204" pitchFamily="34" charset="0"/>
                <a:cs typeface="Arial" panose="020B0604020202020204" pitchFamily="34" charset="0"/>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مطمئن شوید که همه وارد سیستم شده </a:t>
            </a:r>
            <a:r>
              <a:rPr lang="fa-IR" sz="1800" b="1" dirty="0" err="1">
                <a:effectLst/>
                <a:latin typeface="Calibri" panose="020F0502020204030204" pitchFamily="34" charset="0"/>
                <a:ea typeface="Calibri" panose="020F0502020204030204" pitchFamily="34" charset="0"/>
                <a:cs typeface="Arial" panose="020B0604020202020204" pitchFamily="34" charset="0"/>
              </a:rPr>
              <a:t>اند</a:t>
            </a:r>
            <a:r>
              <a:rPr lang="fa-IR" sz="1800" b="1" dirty="0">
                <a:effectLst/>
                <a:latin typeface="Calibri" panose="020F0502020204030204" pitchFamily="34" charset="0"/>
                <a:ea typeface="Calibri" panose="020F0502020204030204" pitchFamily="34" charset="0"/>
                <a:cs typeface="Arial" panose="020B0604020202020204" pitchFamily="34" charset="0"/>
              </a:rPr>
              <a:t>.</a:t>
            </a:r>
            <a:r>
              <a:rPr lang="nb-NO" sz="1800" b="1" dirty="0">
                <a:effectLst/>
                <a:latin typeface="Calibri" panose="020F0502020204030204" pitchFamily="34" charset="0"/>
                <a:ea typeface="Calibri" panose="020F0502020204030204" pitchFamily="34" charset="0"/>
                <a:cs typeface="Arial" panose="020B0604020202020204" pitchFamily="34" charset="0"/>
              </a:rPr>
              <a:t> </a:t>
            </a: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هر سرویس ایمیل دکمه ای برای شروع نوشتن یک ایمیل جدید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این سرویس، این دکمه در قسمت بالای تصویر به سمت چپ قرار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Outlook</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از</a:t>
            </a:r>
            <a:r>
              <a:rPr lang="en-US" sz="1800" dirty="0">
                <a:effectLst/>
                <a:latin typeface="Arial" panose="020B0604020202020204" pitchFamily="34" charset="0"/>
                <a:ea typeface="Calibri" panose="020F0502020204030204" pitchFamily="34" charset="0"/>
                <a:cs typeface="Arial" panose="020B0604020202020204" pitchFamily="34" charset="0"/>
              </a:rPr>
              <a:t> یک </a:t>
            </a:r>
            <a:r>
              <a:rPr lang="en-US" sz="1800" dirty="0" err="1">
                <a:effectLst/>
                <a:latin typeface="Arial" panose="020B0604020202020204" pitchFamily="34" charset="0"/>
                <a:ea typeface="Calibri" panose="020F0502020204030204" pitchFamily="34" charset="0"/>
                <a:cs typeface="Arial" panose="020B0604020202020204" pitchFamily="34" charset="0"/>
              </a:rPr>
              <a:t>دکمه</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آبی</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با</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نشان</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مثبت</a:t>
            </a:r>
            <a:r>
              <a:rPr lang="en-US" sz="1800" dirty="0">
                <a:effectLst/>
                <a:latin typeface="Arial" panose="020B0604020202020204" pitchFamily="34" charset="0"/>
                <a:ea typeface="Calibri" panose="020F0502020204030204" pitchFamily="34" charset="0"/>
                <a:cs typeface="Arial" panose="020B0604020202020204" pitchFamily="34" charset="0"/>
              </a:rPr>
              <a:t> و </a:t>
            </a:r>
            <a:r>
              <a:rPr lang="en-US" sz="1800" dirty="0" err="1">
                <a:effectLst/>
                <a:latin typeface="Arial" panose="020B0604020202020204" pitchFamily="34" charset="0"/>
                <a:ea typeface="Calibri" panose="020F0502020204030204" pitchFamily="34" charset="0"/>
                <a:cs typeface="Arial" panose="020B0604020202020204" pitchFamily="34" charset="0"/>
              </a:rPr>
              <a:t>کلمه</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جدید</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استفاده</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می</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کند</a:t>
            </a:r>
            <a:r>
              <a:rPr lang="en-US" sz="1800" dirty="0">
                <a:effectLst/>
                <a:latin typeface="Arial" panose="020B0604020202020204" pitchFamily="34" charset="0"/>
                <a:ea typeface="Calibri" panose="020F0502020204030204" pitchFamily="34" charset="0"/>
                <a:cs typeface="Arial" panose="020B0604020202020204" pitchFamily="34" charset="0"/>
              </a:rPr>
              <a:t>.</a:t>
            </a:r>
          </a:p>
          <a:p>
            <a:pPr marL="228600" algn="r" rtl="1">
              <a:lnSpc>
                <a:spcPct val="150000"/>
              </a:lnSpc>
              <a:spcAft>
                <a:spcPts val="800"/>
              </a:spcAft>
            </a:pPr>
            <a:br>
              <a:rPr lang="en-GB" sz="1800" b="1" dirty="0">
                <a:effectLst/>
                <a:latin typeface="Calibri" panose="020F0502020204030204" pitchFamily="34" charset="0"/>
                <a:ea typeface="Calibri" panose="020F0502020204030204" pitchFamily="34" charset="0"/>
                <a:cs typeface="Arial" panose="020B0604020202020204" pitchFamily="34" charset="0"/>
              </a:rPr>
            </a:br>
            <a:r>
              <a:rPr lang="en-US" sz="1800" b="1" dirty="0" err="1">
                <a:effectLst/>
                <a:latin typeface="Arial" panose="020B0604020202020204" pitchFamily="34" charset="0"/>
                <a:ea typeface="Calibri" panose="020F0502020204030204" pitchFamily="34" charset="0"/>
                <a:cs typeface="Arial" panose="020B0604020202020204" pitchFamily="34" charset="0"/>
              </a:rPr>
              <a:t>از</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همه</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بخواهید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تا</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بالای</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دکمه</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ضربه</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زده</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یا</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کلیک</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کنند</a:t>
            </a:r>
            <a:r>
              <a:rPr lang="en-US" sz="1800" b="1" dirty="0">
                <a:effectLst/>
                <a:latin typeface="Arial" panose="020B060402020202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ارسال و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داشته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سرویس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روند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مشکل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اما </a:t>
            </a:r>
            <a:r>
              <a:rPr lang="ar-SA" sz="1800" dirty="0" err="1">
                <a:effectLst/>
                <a:latin typeface="Calibri" panose="020F0502020204030204" pitchFamily="34" charset="0"/>
                <a:ea typeface="Calibri" panose="020F0502020204030204" pitchFamily="34" charset="0"/>
                <a:cs typeface="Arial" panose="020B0604020202020204" pitchFamily="34" charset="0"/>
              </a:rPr>
              <a:t>خوشبختانه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فقط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بار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انجام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نگران</a:t>
            </a:r>
            <a:r>
              <a:rPr lang="ar-SA" sz="1800" dirty="0">
                <a:effectLst/>
                <a:latin typeface="Calibri" panose="020F0502020204030204" pitchFamily="34" charset="0"/>
                <a:ea typeface="Calibri" panose="020F0502020204030204" pitchFamily="34" charset="0"/>
                <a:cs typeface="Arial" panose="020B0604020202020204" pitchFamily="34" charset="0"/>
              </a:rPr>
              <a:t> به خاطر </a:t>
            </a:r>
            <a:r>
              <a:rPr lang="ar-SA" sz="1800" dirty="0" err="1">
                <a:effectLst/>
                <a:latin typeface="Calibri" panose="020F0502020204030204" pitchFamily="34" charset="0"/>
                <a:ea typeface="Calibri" panose="020F0502020204030204" pitchFamily="34" charset="0"/>
                <a:cs typeface="Arial" panose="020B0604020202020204" pitchFamily="34" charset="0"/>
              </a:rPr>
              <a:t>سپردن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بخش از دوره </a:t>
            </a:r>
            <a:r>
              <a:rPr lang="ar-SA" sz="1800" dirty="0" err="1">
                <a:effectLst/>
                <a:latin typeface="Calibri" panose="020F0502020204030204" pitchFamily="34" charset="0"/>
                <a:ea typeface="Calibri" panose="020F0502020204030204" pitchFamily="34" charset="0"/>
                <a:cs typeface="Arial" panose="020B0604020202020204" pitchFamily="34" charset="0"/>
              </a:rPr>
              <a:t>نباشید</a:t>
            </a:r>
            <a:r>
              <a:rPr lang="en-GB" sz="1800" dirty="0">
                <a:effectLst/>
                <a:latin typeface="Calibri" panose="020F0502020204030204" pitchFamily="34" charset="0"/>
                <a:ea typeface="Calibri" panose="020F0502020204030204" pitchFamily="34" charset="0"/>
                <a:cs typeface="Arial" panose="020B0604020202020204" pitchFamily="34" charset="0"/>
              </a:rPr>
              <a:t>.</a:t>
            </a:r>
          </a:p>
          <a:p>
            <a:pPr marL="228600" algn="r" rtl="1">
              <a:lnSpc>
                <a:spcPct val="150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سرویس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دسترس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امکان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داشتن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چندین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چندین</a:t>
            </a:r>
            <a:r>
              <a:rPr lang="ar-SA" sz="1800" dirty="0">
                <a:effectLst/>
                <a:latin typeface="Calibri" panose="020F0502020204030204" pitchFamily="34" charset="0"/>
                <a:ea typeface="Calibri" panose="020F0502020204030204" pitchFamily="34" charset="0"/>
                <a:cs typeface="Arial" panose="020B0604020202020204" pitchFamily="34" charset="0"/>
              </a:rPr>
              <a:t> سرویس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مختلف وجود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دوره </a:t>
            </a:r>
            <a:r>
              <a:rPr lang="ar-SA" sz="1800" dirty="0" err="1">
                <a:effectLst/>
                <a:latin typeface="Calibri" panose="020F0502020204030204" pitchFamily="34" charset="0"/>
                <a:ea typeface="Calibri" panose="020F0502020204030204" pitchFamily="34" charset="0"/>
                <a:cs typeface="Arial" panose="020B0604020202020204" pitchFamily="34" charset="0"/>
              </a:rPr>
              <a:t>آموزشی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Live Mail</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آشنا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Live Mail</a:t>
            </a:r>
            <a:r>
              <a:rPr lang="ar-SA" sz="1800" dirty="0">
                <a:effectLst/>
                <a:latin typeface="Calibri" panose="020F0502020204030204" pitchFamily="34" charset="0"/>
                <a:ea typeface="Calibri" panose="020F0502020204030204" pitchFamily="34" charset="0"/>
                <a:cs typeface="Arial" panose="020B0604020202020204" pitchFamily="34" charset="0"/>
              </a:rPr>
              <a:t> متعلق به </a:t>
            </a:r>
            <a:r>
              <a:rPr lang="ar-SA" sz="1800" dirty="0" err="1">
                <a:effectLst/>
                <a:latin typeface="Calibri" panose="020F0502020204030204" pitchFamily="34" charset="0"/>
                <a:ea typeface="Calibri" panose="020F0502020204030204" pitchFamily="34" charset="0"/>
                <a:cs typeface="Arial" panose="020B0604020202020204" pitchFamily="34" charset="0"/>
              </a:rPr>
              <a:t>مایکروسافت</a:t>
            </a:r>
            <a:r>
              <a:rPr lang="ar-SA" sz="1800" dirty="0">
                <a:effectLst/>
                <a:latin typeface="Calibri" panose="020F0502020204030204" pitchFamily="34" charset="0"/>
                <a:ea typeface="Calibri" panose="020F0502020204030204" pitchFamily="34" charset="0"/>
                <a:cs typeface="Arial" panose="020B0604020202020204" pitchFamily="34" charset="0"/>
              </a:rPr>
              <a:t> است و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سرویس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محبوب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برای ارسال و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ابتدا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وب سرویس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nb-NO" sz="1800" dirty="0">
                <a:effectLst/>
                <a:latin typeface="Calibri" panose="020F0502020204030204" pitchFamily="34" charset="0"/>
                <a:ea typeface="Calibri" panose="020F0502020204030204" pitchFamily="34" charset="0"/>
                <a:cs typeface="Arial" panose="020B0604020202020204" pitchFamily="34" charset="0"/>
              </a:rPr>
              <a: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پ</a:t>
            </a:r>
            <a:r>
              <a:rPr lang="ar-SA" sz="1800" dirty="0">
                <a:effectLst/>
                <a:latin typeface="Calibri" panose="020F0502020204030204" pitchFamily="34" charset="0"/>
                <a:ea typeface="Calibri" panose="020F0502020204030204" pitchFamily="34" charset="0"/>
                <a:cs typeface="Arial" panose="020B0604020202020204" pitchFamily="34" charset="0"/>
              </a:rPr>
              <a:t>نجره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ظاهر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همان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از آن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ساده شده تمام عناصر مهم برای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نمایش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دهد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بخش "به"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آن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prs-AF" baseline="0" dirty="0"/>
              <a:t>یک بخش "موضوع" که در آن می توانید عنوان ایمیل را تایپ کنید.</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prs-AF" baseline="0" dirty="0"/>
              <a:t>بزرگترین قسمت پنجره جایی است که پیام یا متن نامه را می نویسید.</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ar-SA" sz="1800" dirty="0" err="1">
                <a:effectLst/>
                <a:latin typeface="Calibri" panose="020F0502020204030204" pitchFamily="34" charset="0"/>
                <a:ea typeface="Calibri" panose="020F0502020204030204" pitchFamily="34" charset="0"/>
                <a:cs typeface="Arial" panose="020B0604020202020204" pitchFamily="34" charset="0"/>
              </a:rPr>
              <a:t>نهایت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زدن در </a:t>
            </a:r>
            <a:r>
              <a:rPr lang="ar-SA" sz="1800" dirty="0" err="1">
                <a:effectLst/>
                <a:latin typeface="Calibri" panose="020F0502020204030204" pitchFamily="34" charset="0"/>
                <a:ea typeface="Calibri" panose="020F0502020204030204" pitchFamily="34" charset="0"/>
                <a:cs typeface="Arial" panose="020B0604020202020204" pitchFamily="34" charset="0"/>
              </a:rPr>
              <a:t>زمانی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را برای </a:t>
            </a:r>
            <a:r>
              <a:rPr lang="ar-SA" sz="1800" dirty="0" err="1">
                <a:effectLst/>
                <a:latin typeface="Calibri" panose="020F0502020204030204" pitchFamily="34" charset="0"/>
                <a:ea typeface="Calibri" panose="020F0502020204030204" pitchFamily="34" charset="0"/>
                <a:cs typeface="Arial" panose="020B0604020202020204" pitchFamily="34" charset="0"/>
              </a:rPr>
              <a:t>گیرنده</a:t>
            </a:r>
            <a:r>
              <a:rPr lang="ar-SA" sz="1800" dirty="0">
                <a:effectLst/>
                <a:latin typeface="Calibri" panose="020F0502020204030204" pitchFamily="34" charset="0"/>
                <a:ea typeface="Calibri" panose="020F0502020204030204" pitchFamily="34" charset="0"/>
                <a:cs typeface="Arial" panose="020B0604020202020204" pitchFamily="34" charset="0"/>
              </a:rPr>
              <a:t>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وجود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br>
              <a:rPr lang="en-GB" sz="1800" dirty="0">
                <a:effectLst/>
                <a:latin typeface="Calibri" panose="020F0502020204030204" pitchFamily="34" charset="0"/>
                <a:ea typeface="Calibri" panose="020F0502020204030204" pitchFamily="34" charset="0"/>
                <a:cs typeface="Arial" panose="020B0604020202020204" pitchFamily="34" charset="0"/>
              </a:rPr>
            </a:b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تمام جاها </a:t>
            </a:r>
            <a:r>
              <a:rPr lang="ar-SA" sz="1800" dirty="0" err="1">
                <a:effectLst/>
                <a:latin typeface="Calibri" panose="020F0502020204030204" pitchFamily="34" charset="0"/>
                <a:ea typeface="Calibri" panose="020F0502020204030204" pitchFamily="34" charset="0"/>
                <a:cs typeface="Arial" panose="020B0604020202020204" pitchFamily="34" charset="0"/>
              </a:rPr>
              <a:t>گام</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گام</a:t>
            </a:r>
            <a:r>
              <a:rPr lang="ar-SA" sz="1800" dirty="0">
                <a:effectLst/>
                <a:latin typeface="Calibri" panose="020F0502020204030204" pitchFamily="34" charset="0"/>
                <a:ea typeface="Calibri" panose="020F0502020204030204" pitchFamily="34" charset="0"/>
                <a:cs typeface="Arial" panose="020B0604020202020204" pitchFamily="34" charset="0"/>
              </a:rPr>
              <a:t>، شما را در مراحل ارسال </a:t>
            </a:r>
            <a:r>
              <a:rPr lang="ar-SA" sz="1800" dirty="0" err="1">
                <a:effectLst/>
                <a:latin typeface="Calibri" panose="020F0502020204030204" pitchFamily="34" charset="0"/>
                <a:ea typeface="Calibri" panose="020F0502020204030204" pitchFamily="34" charset="0"/>
                <a:cs typeface="Arial" panose="020B0604020202020204" pitchFamily="34" charset="0"/>
              </a:rPr>
              <a:t>اولین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رهنمایی</a:t>
            </a:r>
            <a:r>
              <a:rPr lang="ar-SA" sz="1800" dirty="0">
                <a:effectLst/>
                <a:latin typeface="Calibri" panose="020F0502020204030204" pitchFamily="34" charset="0"/>
                <a:ea typeface="Calibri" panose="020F0502020204030204" pitchFamily="34" charset="0"/>
                <a:cs typeface="Arial" panose="020B0604020202020204" pitchFamily="34" charset="0"/>
              </a:rPr>
              <a:t> خواهم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همه یک ایمیل برای من ارسال خواهند کرد.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بیایید با پر کردن آدرس ایمیل شروع کنیم.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بخش "به" را پیدا کنید و روی آن ضربه بزنید یا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آدرس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من استفاده می کنم این است</a:t>
            </a:r>
            <a:r>
              <a:rPr lang="fa-IR" sz="1800" b="1" dirty="0">
                <a:effectLst/>
                <a:latin typeface="Calibri" panose="020F0502020204030204" pitchFamily="34" charset="0"/>
                <a:ea typeface="Calibri" panose="020F0502020204030204" pitchFamily="34" charset="0"/>
                <a:cs typeface="Arial" panose="020B0604020202020204" pitchFamily="34" charset="0"/>
              </a:rPr>
              <a:t>: آدرس ایمیل خود یا آدرس </a:t>
            </a:r>
            <a:r>
              <a:rPr lang="fa-IR" sz="1800" b="1"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b="1" dirty="0">
                <a:effectLst/>
                <a:latin typeface="Calibri" panose="020F0502020204030204" pitchFamily="34" charset="0"/>
                <a:ea typeface="Calibri" panose="020F0502020204030204" pitchFamily="34" charset="0"/>
                <a:cs typeface="Arial" panose="020B0604020202020204" pitchFamily="34" charset="0"/>
              </a:rPr>
              <a:t> را که برای این دوره ایجاد کرده </a:t>
            </a:r>
            <a:r>
              <a:rPr lang="fa-IR" sz="1800" b="1" dirty="0" err="1">
                <a:effectLst/>
                <a:latin typeface="Calibri" panose="020F0502020204030204" pitchFamily="34" charset="0"/>
                <a:ea typeface="Calibri" panose="020F0502020204030204" pitchFamily="34" charset="0"/>
                <a:cs typeface="Arial" panose="020B0604020202020204" pitchFamily="34" charset="0"/>
              </a:rPr>
              <a:t>اید</a:t>
            </a:r>
            <a:r>
              <a:rPr lang="fa-IR" sz="1800" b="1" dirty="0">
                <a:effectLst/>
                <a:latin typeface="Calibri" panose="020F0502020204030204" pitchFamily="34" charset="0"/>
                <a:ea typeface="Calibri" panose="020F0502020204030204" pitchFamily="34" charset="0"/>
                <a:cs typeface="Arial" panose="020B0604020202020204" pitchFamily="34" charset="0"/>
              </a:rPr>
              <a:t> وارد کنید. قبل از شروع دوره، ممکن بخواهید یک </a:t>
            </a:r>
            <a:r>
              <a:rPr lang="fa-IR" sz="1800" b="1" dirty="0" err="1">
                <a:effectLst/>
                <a:latin typeface="Calibri" panose="020F0502020204030204" pitchFamily="34" charset="0"/>
                <a:ea typeface="Calibri" panose="020F0502020204030204" pitchFamily="34" charset="0"/>
                <a:cs typeface="Arial" panose="020B0604020202020204" pitchFamily="34" charset="0"/>
              </a:rPr>
              <a:t>سلاید</a:t>
            </a:r>
            <a:r>
              <a:rPr lang="fa-IR" sz="1800" b="1" dirty="0">
                <a:effectLst/>
                <a:latin typeface="Calibri" panose="020F0502020204030204" pitchFamily="34" charset="0"/>
                <a:ea typeface="Calibri" panose="020F0502020204030204" pitchFamily="34" charset="0"/>
                <a:cs typeface="Arial" panose="020B0604020202020204" pitchFamily="34" charset="0"/>
              </a:rPr>
              <a:t> با آدرس ایمیل به </a:t>
            </a:r>
            <a:r>
              <a:rPr lang="fa-IR" sz="1800" b="1" dirty="0" err="1">
                <a:effectLst/>
                <a:latin typeface="Calibri" panose="020F0502020204030204" pitchFamily="34" charset="0"/>
                <a:ea typeface="Calibri" panose="020F0502020204030204" pitchFamily="34" charset="0"/>
                <a:cs typeface="Arial" panose="020B0604020202020204" pitchFamily="34" charset="0"/>
              </a:rPr>
              <a:t>پریزینتیشن</a:t>
            </a:r>
            <a:r>
              <a:rPr lang="fa-IR" sz="1800" b="1" dirty="0">
                <a:effectLst/>
                <a:latin typeface="Calibri" panose="020F0502020204030204" pitchFamily="34" charset="0"/>
                <a:ea typeface="Calibri" panose="020F0502020204030204" pitchFamily="34" charset="0"/>
                <a:cs typeface="Arial" panose="020B0604020202020204" pitchFamily="34" charset="0"/>
              </a:rPr>
              <a:t> خود اضافه کنید یا آن را روی تخته سفید بنویسید تا همه بتوانند آن را به درستی نوشته کنند.</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برای ادامه تا زمانی که همه آدرس ایمیل را می نویسند، منتظر بمانید.</a:t>
            </a:r>
            <a:br>
              <a:rPr lang="en-GB" sz="1800" b="1" dirty="0">
                <a:effectLst/>
                <a:latin typeface="Calibri" panose="020F0502020204030204" pitchFamily="34" charset="0"/>
                <a:ea typeface="Calibri" panose="020F0502020204030204" pitchFamily="34" charset="0"/>
                <a:cs typeface="Arial" panose="020B0604020202020204" pitchFamily="34" charset="0"/>
              </a:rPr>
            </a:b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حالا بیایید موضوع را اضافه کنیم.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عنوان موضوع را پیدا کنید و روی آن ضربه بزنید یا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فکر خوبی است که همیشه چیزی را در عنوان موضوع بنویسید. این باعث می شود گیرنده هدف ایمیل را راحت تر درک و بعداً آن را جستجو کند.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از آنجایی که شما در حال امتحان این هستید، می توانید این ایمیل را "</a:t>
            </a:r>
            <a:r>
              <a:rPr lang="fa-IR" sz="1800" dirty="0" err="1">
                <a:effectLst/>
                <a:latin typeface="Calibri" panose="020F0502020204030204" pitchFamily="34" charset="0"/>
                <a:ea typeface="Calibri" panose="020F0502020204030204" pitchFamily="34" charset="0"/>
                <a:cs typeface="Arial" panose="020B0604020202020204" pitchFamily="34" charset="0"/>
              </a:rPr>
              <a:t>امتحانی</a:t>
            </a:r>
            <a:r>
              <a:rPr lang="fa-IR" sz="1800" dirty="0">
                <a:effectLst/>
                <a:latin typeface="Calibri" panose="020F0502020204030204" pitchFamily="34" charset="0"/>
                <a:ea typeface="Calibri" panose="020F0502020204030204" pitchFamily="34" charset="0"/>
                <a:cs typeface="Arial" panose="020B0604020202020204" pitchFamily="34" charset="0"/>
              </a:rPr>
              <a:t>" نام دهید. "</a:t>
            </a:r>
            <a:r>
              <a:rPr lang="fa-IR" sz="1800" dirty="0" err="1">
                <a:effectLst/>
                <a:latin typeface="Calibri" panose="020F0502020204030204" pitchFamily="34" charset="0"/>
                <a:ea typeface="Calibri" panose="020F0502020204030204" pitchFamily="34" charset="0"/>
                <a:cs typeface="Arial" panose="020B0604020202020204" pitchFamily="34" charset="0"/>
              </a:rPr>
              <a:t>امتحانی</a:t>
            </a:r>
            <a:r>
              <a:rPr lang="fa-IR" sz="1800" dirty="0">
                <a:effectLst/>
                <a:latin typeface="Calibri" panose="020F0502020204030204" pitchFamily="34" charset="0"/>
                <a:ea typeface="Calibri" panose="020F0502020204030204" pitchFamily="34" charset="0"/>
                <a:cs typeface="Arial" panose="020B0604020202020204" pitchFamily="34" charset="0"/>
              </a:rPr>
              <a:t>" را در عنوان موضوع تایپ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قبل از ادامه، مطمئن شوید که همه، "</a:t>
            </a:r>
            <a:r>
              <a:rPr lang="fa-IR" sz="1800" b="1" dirty="0" err="1">
                <a:effectLst/>
                <a:latin typeface="Calibri" panose="020F0502020204030204" pitchFamily="34" charset="0"/>
                <a:ea typeface="Calibri" panose="020F0502020204030204" pitchFamily="34" charset="0"/>
                <a:cs typeface="Arial" panose="020B0604020202020204" pitchFamily="34" charset="0"/>
              </a:rPr>
              <a:t>امتحانی</a:t>
            </a:r>
            <a:r>
              <a:rPr lang="fa-IR" sz="1800" b="1" dirty="0">
                <a:effectLst/>
                <a:latin typeface="Calibri" panose="020F0502020204030204" pitchFamily="34" charset="0"/>
                <a:ea typeface="Calibri" panose="020F0502020204030204" pitchFamily="34" charset="0"/>
                <a:cs typeface="Arial" panose="020B0604020202020204" pitchFamily="34" charset="0"/>
              </a:rPr>
              <a:t>" را در عنوان موضوع وارد کرده باشند.</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حالا </a:t>
            </a:r>
            <a:r>
              <a:rPr lang="ar-SA" sz="1800" dirty="0" err="1">
                <a:effectLst/>
                <a:latin typeface="Calibri" panose="020F0502020204030204" pitchFamily="34" charset="0"/>
                <a:ea typeface="Calibri" panose="020F0502020204030204" pitchFamily="34" charset="0"/>
                <a:cs typeface="Arial" panose="020B0604020202020204" pitchFamily="34" charset="0"/>
              </a:rPr>
              <a:t>بیایید</a:t>
            </a:r>
            <a:r>
              <a:rPr lang="ar-SA" sz="1800" dirty="0">
                <a:effectLst/>
                <a:latin typeface="Calibri" panose="020F0502020204030204" pitchFamily="34" charset="0"/>
                <a:ea typeface="Calibri" panose="020F0502020204030204" pitchFamily="34" charset="0"/>
                <a:cs typeface="Arial" panose="020B0604020202020204" pitchFamily="34" charset="0"/>
              </a:rPr>
              <a:t> شروع به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محتوای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واقعی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سفید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بزرگ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کوتاه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تبریک</a:t>
            </a:r>
            <a:r>
              <a:rPr lang="ar-SA" sz="1800" dirty="0">
                <a:effectLst/>
                <a:latin typeface="Calibri" panose="020F0502020204030204" pitchFamily="34" charset="0"/>
                <a:ea typeface="Calibri" panose="020F0502020204030204" pitchFamily="34" charset="0"/>
                <a:cs typeface="Arial" panose="020B0604020202020204" pitchFamily="34" charset="0"/>
              </a:rPr>
              <a:t> به من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درست </a:t>
            </a:r>
            <a:r>
              <a:rPr lang="ar-SA" sz="1800" dirty="0" err="1">
                <a:effectLst/>
                <a:latin typeface="Calibri" panose="020F0502020204030204" pitchFamily="34" charset="0"/>
                <a:ea typeface="Calibri" panose="020F0502020204030204" pitchFamily="34" charset="0"/>
                <a:cs typeface="Arial" panose="020B0604020202020204" pitchFamily="34" charset="0"/>
              </a:rPr>
              <a:t>مانند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زمانی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حال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نوشتن</a:t>
            </a:r>
            <a:r>
              <a:rPr lang="ar-SA" sz="1800" dirty="0">
                <a:effectLst/>
                <a:latin typeface="Calibri" panose="020F0502020204030204" pitchFamily="34" charset="0"/>
                <a:ea typeface="Calibri" panose="020F0502020204030204" pitchFamily="34" charset="0"/>
                <a:cs typeface="Arial" panose="020B0604020202020204" pitchFamily="34" charset="0"/>
              </a:rPr>
              <a:t> نامه </a:t>
            </a:r>
            <a:r>
              <a:rPr lang="ar-SA" sz="1800" dirty="0" err="1">
                <a:effectLst/>
                <a:latin typeface="Calibri" panose="020F0502020204030204" pitchFamily="34" charset="0"/>
                <a:ea typeface="Calibri" panose="020F0502020204030204" pitchFamily="34" charset="0"/>
                <a:cs typeface="Arial" panose="020B0604020202020204" pitchFamily="34" charset="0"/>
              </a:rPr>
              <a:t>هستید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مودبانه</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"سلام"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درود</a:t>
            </a:r>
            <a:r>
              <a:rPr lang="ar-SA" sz="1800" dirty="0">
                <a:effectLst/>
                <a:latin typeface="Calibri" panose="020F0502020204030204" pitchFamily="34" charset="0"/>
                <a:ea typeface="Calibri" panose="020F0502020204030204" pitchFamily="34" charset="0"/>
                <a:cs typeface="Arial" panose="020B0604020202020204" pitchFamily="34" charset="0"/>
              </a:rPr>
              <a:t>" شروع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احترام"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عرض حرمت" ختم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هنگامیکه نوشتن برای من تمام شد، روی دکمه "ارسال" ضربه بزنید یا کلیک کنید تا ایمیل ارسال شود تا بتوانم آنچه را نوشته </a:t>
            </a:r>
            <a:r>
              <a:rPr lang="fa-IR" sz="1800" dirty="0" err="1">
                <a:effectLst/>
                <a:latin typeface="Calibri" panose="020F0502020204030204" pitchFamily="34" charset="0"/>
                <a:ea typeface="Calibri" panose="020F0502020204030204" pitchFamily="34" charset="0"/>
                <a:cs typeface="Arial" panose="020B0604020202020204" pitchFamily="34" charset="0"/>
              </a:rPr>
              <a:t>اید</a:t>
            </a:r>
            <a:r>
              <a:rPr lang="fa-IR" sz="1800" dirty="0">
                <a:effectLst/>
                <a:latin typeface="Calibri" panose="020F0502020204030204" pitchFamily="34" charset="0"/>
                <a:ea typeface="Calibri" panose="020F0502020204030204" pitchFamily="34" charset="0"/>
                <a:cs typeface="Arial" panose="020B0604020202020204" pitchFamily="34" charset="0"/>
              </a:rPr>
              <a:t> ببینم.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دکمه "ارسال" در پایین سمت چپ قرار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روی دکمه "ارسال"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برای ادامه تا زمانی که همه آدرس ایمیل را می نویسند، منتظر بمانید.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prs-AF" sz="1800" dirty="0">
                <a:effectLst/>
                <a:latin typeface="Arial" panose="020B0604020202020204" pitchFamily="34" charset="0"/>
                <a:ea typeface="Calibri" panose="020F0502020204030204" pitchFamily="34" charset="0"/>
              </a:rPr>
              <a:t>آدرس</a:t>
            </a:r>
            <a:r>
              <a:rPr lang="nb-NO" sz="1800"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www.live.com </a:t>
            </a:r>
            <a:r>
              <a:rPr lang="prs-AF" sz="1800" dirty="0">
                <a:effectLst/>
                <a:latin typeface="Arial" panose="020B0604020202020204" pitchFamily="34" charset="0"/>
                <a:ea typeface="Calibri" panose="020F0502020204030204" pitchFamily="34" charset="0"/>
              </a:rPr>
              <a:t>است</a:t>
            </a:r>
            <a:r>
              <a:rPr lang="nb-NO" sz="1800" dirty="0">
                <a:effectLst/>
                <a:latin typeface="Arial" panose="020B0604020202020204" pitchFamily="34" charset="0"/>
                <a:ea typeface="Calibri" panose="020F0502020204030204" pitchFamily="34" charset="0"/>
              </a:rPr>
              <a:t>.</a:t>
            </a: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تا وارد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شوند</a:t>
            </a:r>
            <a:r>
              <a:rPr lang="en-US" sz="1800" b="1" dirty="0">
                <a:effectLst/>
                <a:latin typeface="Arial" panose="020B060402020202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b="1" dirty="0">
                <a:effectLst/>
                <a:latin typeface="Calibri" panose="020F0502020204030204" pitchFamily="34" charset="0"/>
                <a:ea typeface="Calibri" panose="020F0502020204030204" pitchFamily="34" charset="0"/>
                <a:cs typeface="Arial" panose="020B0604020202020204" pitchFamily="34" charset="0"/>
              </a:rPr>
              <a:t>     </a:t>
            </a:r>
            <a:r>
              <a:rPr lang="fa-IR" sz="1800" b="1" dirty="0">
                <a:effectLst/>
                <a:latin typeface="Calibri" panose="020F0502020204030204" pitchFamily="34" charset="0"/>
                <a:ea typeface="Calibri" panose="020F0502020204030204" pitchFamily="34" charset="0"/>
                <a:cs typeface="Arial" panose="020B0604020202020204" pitchFamily="34" charset="0"/>
              </a:rPr>
              <a:t>اطمینان حاصل کنید که پنجره صندوق وارده جلو همه باز باشد.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br>
              <a:rPr lang="en-GB" sz="1800" dirty="0">
                <a:effectLst/>
                <a:latin typeface="Calibri" panose="020F0502020204030204" pitchFamily="34" charset="0"/>
                <a:ea typeface="Calibri" panose="020F0502020204030204" pitchFamily="34" charset="0"/>
                <a:cs typeface="Arial" panose="020B0604020202020204" pitchFamily="34" charset="0"/>
              </a:rPr>
            </a:br>
            <a:r>
              <a:rPr lang="fa-IR" sz="1800" dirty="0">
                <a:effectLst/>
                <a:latin typeface="Calibri" panose="020F0502020204030204" pitchFamily="34" charset="0"/>
                <a:ea typeface="Calibri" panose="020F0502020204030204" pitchFamily="34" charset="0"/>
                <a:cs typeface="Arial" panose="020B0604020202020204" pitchFamily="34" charset="0"/>
              </a:rPr>
              <a:t>در سمت چپ تصویر یک نمای کلی از تمام </a:t>
            </a:r>
            <a:r>
              <a:rPr lang="fa-IR" sz="1800" dirty="0" err="1">
                <a:effectLst/>
                <a:latin typeface="Calibri" panose="020F0502020204030204" pitchFamily="34" charset="0"/>
                <a:ea typeface="Calibri" panose="020F0502020204030204" pitchFamily="34" charset="0"/>
                <a:cs typeface="Arial" panose="020B0604020202020204" pitchFamily="34" charset="0"/>
              </a:rPr>
              <a:t>فولدرهایی</a:t>
            </a:r>
            <a:r>
              <a:rPr lang="fa-IR" sz="1800" dirty="0">
                <a:effectLst/>
                <a:latin typeface="Calibri" panose="020F0502020204030204" pitchFamily="34" charset="0"/>
                <a:ea typeface="Calibri" panose="020F0502020204030204" pitchFamily="34" charset="0"/>
                <a:cs typeface="Arial" panose="020B0604020202020204" pitchFamily="34" charset="0"/>
              </a:rPr>
              <a:t> که متعلق به حساب ایمیل شما هستند را مشاهده خواهید کرد. مهمترین آنها صندوق وارده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هنگامی که یک ایمیل خوانده نشده در صندوق ورودی خود داشته باشید، در نمای کلی یک عدد عقب کلمه وارده ظاهر می شود. اگر شماره ای در آنجا وجود نداشته باشد، به این معنی است که هیچ ایمیل جدیدی در انتظار شما نیست.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لیستی</a:t>
            </a:r>
            <a:r>
              <a:rPr lang="ar-SA" sz="1800" dirty="0">
                <a:effectLst/>
                <a:latin typeface="Calibri" panose="020F0502020204030204" pitchFamily="34" charset="0"/>
                <a:ea typeface="Calibri" panose="020F0502020204030204" pitchFamily="34" charset="0"/>
                <a:cs typeface="Arial" panose="020B0604020202020204" pitchFamily="34" charset="0"/>
              </a:rPr>
              <a:t> از تمام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اید</a:t>
            </a:r>
            <a:r>
              <a:rPr lang="ar-SA" sz="1800" dirty="0">
                <a:effectLst/>
                <a:latin typeface="Calibri" panose="020F0502020204030204" pitchFamily="34" charset="0"/>
                <a:ea typeface="Calibri" panose="020F0502020204030204" pitchFamily="34" charset="0"/>
                <a:cs typeface="Arial" panose="020B0604020202020204" pitchFamily="34" charset="0"/>
              </a:rPr>
              <a:t> در متن </a:t>
            </a:r>
            <a:r>
              <a:rPr lang="ar-SA" sz="1800" dirty="0" err="1">
                <a:effectLst/>
                <a:latin typeface="Calibri" panose="020F0502020204030204" pitchFamily="34" charset="0"/>
                <a:ea typeface="Calibri" panose="020F0502020204030204" pitchFamily="34" charset="0"/>
                <a:cs typeface="Arial" panose="020B0604020202020204" pitchFamily="34" charset="0"/>
              </a:rPr>
              <a:t>تصویر</a:t>
            </a:r>
            <a:r>
              <a:rPr lang="ar-SA" sz="1800" dirty="0">
                <a:effectLst/>
                <a:latin typeface="Calibri" panose="020F0502020204030204" pitchFamily="34" charset="0"/>
                <a:ea typeface="Calibri" panose="020F0502020204030204" pitchFamily="34" charset="0"/>
                <a:cs typeface="Arial" panose="020B0604020202020204" pitchFamily="34" charset="0"/>
              </a:rPr>
              <a:t> موجود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جدیدترین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ها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بالای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لیست</a:t>
            </a:r>
            <a:r>
              <a:rPr lang="ar-SA" sz="1800" dirty="0">
                <a:effectLst/>
                <a:latin typeface="Calibri" panose="020F0502020204030204" pitchFamily="34" charset="0"/>
                <a:ea typeface="Calibri" panose="020F0502020204030204" pitchFamily="34" charset="0"/>
                <a:cs typeface="Arial" panose="020B0604020202020204" pitchFamily="34" charset="0"/>
              </a:rPr>
              <a:t> قرار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قدیمی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ترین</a:t>
            </a:r>
            <a:r>
              <a:rPr lang="ar-SA" sz="1800" dirty="0">
                <a:effectLst/>
                <a:latin typeface="Calibri" panose="020F0502020204030204" pitchFamily="34" charset="0"/>
                <a:ea typeface="Calibri" panose="020F0502020204030204" pitchFamily="34" charset="0"/>
                <a:cs typeface="Arial" panose="020B0604020202020204" pitchFamily="34" charset="0"/>
              </a:rPr>
              <a:t> ها در </a:t>
            </a:r>
            <a:r>
              <a:rPr lang="ar-SA" sz="18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ترین</a:t>
            </a:r>
            <a:r>
              <a:rPr lang="ar-SA" sz="1800" dirty="0">
                <a:effectLst/>
                <a:latin typeface="Calibri" panose="020F0502020204030204" pitchFamily="34" charset="0"/>
                <a:ea typeface="Calibri" panose="020F0502020204030204" pitchFamily="34" charset="0"/>
                <a:cs typeface="Arial" panose="020B0604020202020204" pitchFamily="34" charset="0"/>
              </a:rPr>
              <a:t> نقطه قرار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هر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حاوی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و موضوع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آنچه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در عنوان موضوع </a:t>
            </a:r>
            <a:r>
              <a:rPr lang="ar-SA" sz="1800" dirty="0" err="1">
                <a:effectLst/>
                <a:latin typeface="Calibri" panose="020F0502020204030204" pitchFamily="34" charset="0"/>
                <a:ea typeface="Calibri" panose="020F0502020204030204" pitchFamily="34" charset="0"/>
                <a:cs typeface="Arial" panose="020B0604020202020204" pitchFamily="34" charset="0"/>
              </a:rPr>
              <a:t>نوشته</a:t>
            </a:r>
            <a:r>
              <a:rPr lang="ar-SA" sz="1800" dirty="0">
                <a:effectLst/>
                <a:latin typeface="Calibri" panose="020F0502020204030204" pitchFamily="34" charset="0"/>
                <a:ea typeface="Calibri" panose="020F0502020204030204" pitchFamily="34" charset="0"/>
                <a:cs typeface="Arial" panose="020B0604020202020204" pitchFamily="34" charset="0"/>
              </a:rPr>
              <a:t>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ایمیلی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باز نشده است به </a:t>
            </a:r>
            <a:r>
              <a:rPr lang="ar-SA" sz="1800" dirty="0" err="1">
                <a:effectLst/>
                <a:latin typeface="Calibri" panose="020F0502020204030204" pitchFamily="34" charset="0"/>
                <a:ea typeface="Calibri" panose="020F0502020204030204" pitchFamily="34" charset="0"/>
                <a:cs typeface="Arial" panose="020B0604020202020204" pitchFamily="34" charset="0"/>
              </a:rPr>
              <a:t>شکل</a:t>
            </a:r>
            <a:r>
              <a:rPr lang="ar-SA" sz="1800" dirty="0">
                <a:effectLst/>
                <a:latin typeface="Calibri" panose="020F0502020204030204" pitchFamily="34" charset="0"/>
                <a:ea typeface="Calibri" panose="020F0502020204030204" pitchFamily="34" charset="0"/>
                <a:cs typeface="Arial" panose="020B0604020202020204" pitchFamily="34" charset="0"/>
              </a:rPr>
              <a:t> متن </a:t>
            </a:r>
            <a:r>
              <a:rPr lang="ar-SA" sz="1800" dirty="0" err="1">
                <a:effectLst/>
                <a:latin typeface="Calibri" panose="020F0502020204030204" pitchFamily="34" charset="0"/>
                <a:ea typeface="Calibri" panose="020F0502020204030204" pitchFamily="34" charset="0"/>
                <a:cs typeface="Arial" panose="020B0604020202020204" pitchFamily="34" charset="0"/>
              </a:rPr>
              <a:t>برجسته</a:t>
            </a:r>
            <a:r>
              <a:rPr lang="ar-SA" sz="1800" dirty="0">
                <a:effectLst/>
                <a:latin typeface="Calibri" panose="020F0502020204030204" pitchFamily="34" charset="0"/>
                <a:ea typeface="Calibri" panose="020F0502020204030204" pitchFamily="34" charset="0"/>
                <a:cs typeface="Arial" panose="020B0604020202020204" pitchFamily="34" charset="0"/>
              </a:rPr>
              <a:t>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خواندن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محتوای</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عنوان موضوع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فرستنده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عنوان موضوع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b="1" dirty="0">
                <a:effectLst/>
                <a:latin typeface="Calibri" panose="020F0502020204030204" pitchFamily="34" charset="0"/>
                <a:ea typeface="Calibri" panose="020F0502020204030204" pitchFamily="34" charset="0"/>
                <a:cs typeface="Arial" panose="020B0604020202020204" pitchFamily="34" charset="0"/>
              </a:rPr>
              <a:t>از همه بخواهید روی یکی از ایمیل </a:t>
            </a:r>
            <a:r>
              <a:rPr lang="fa-IR" sz="1800" b="1" dirty="0" err="1">
                <a:effectLst/>
                <a:latin typeface="Calibri" panose="020F0502020204030204" pitchFamily="34" charset="0"/>
                <a:ea typeface="Calibri" panose="020F0502020204030204" pitchFamily="34" charset="0"/>
                <a:cs typeface="Arial" panose="020B0604020202020204" pitchFamily="34" charset="0"/>
              </a:rPr>
              <a:t>هایی</a:t>
            </a:r>
            <a:r>
              <a:rPr lang="fa-IR" sz="1800" b="1" dirty="0">
                <a:effectLst/>
                <a:latin typeface="Calibri" panose="020F0502020204030204" pitchFamily="34" charset="0"/>
                <a:ea typeface="Calibri" panose="020F0502020204030204" pitchFamily="34" charset="0"/>
                <a:cs typeface="Arial" panose="020B0604020202020204" pitchFamily="34" charset="0"/>
              </a:rPr>
              <a:t> که در صندوق ورودی خود دارند ضربه بزنند یا کلیک کنند.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این همان چیزی است که یک ایمیل معمولی در </a:t>
            </a:r>
            <a:r>
              <a:rPr lang="en-GB" sz="1800" dirty="0">
                <a:effectLst/>
                <a:latin typeface="Calibri" panose="020F0502020204030204" pitchFamily="34" charset="0"/>
                <a:ea typeface="Calibri" panose="020F0502020204030204" pitchFamily="34" charset="0"/>
                <a:cs typeface="Arial" panose="020B0604020202020204" pitchFamily="34" charset="0"/>
              </a:rPr>
              <a:t>Outlook</a:t>
            </a:r>
            <a:r>
              <a:rPr lang="fa-IR" sz="1800" dirty="0">
                <a:effectLst/>
                <a:latin typeface="Calibri" panose="020F0502020204030204" pitchFamily="34" charset="0"/>
                <a:ea typeface="Calibri" panose="020F0502020204030204" pitchFamily="34" charset="0"/>
                <a:cs typeface="Arial" panose="020B0604020202020204" pitchFamily="34" charset="0"/>
              </a:rPr>
              <a:t> به نظر می رسد.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بالا، موضوع ایمیل را مشاهده خواهید کرد.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prs-AF" dirty="0"/>
              <a:t>نام و/یا آدرس ایمیل شخصی که ایمیل را برای شما ارسال کرده است را خواهید دید.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در زیر آن پیام فرستنده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marR="0" lvl="0" indent="0" algn="r" defTabSz="914400" rtl="1" eaLnBrk="1" fontAlgn="auto" latinLnBrk="0" hangingPunct="1">
              <a:lnSpc>
                <a:spcPct val="150000"/>
              </a:lnSpc>
              <a:spcBef>
                <a:spcPts val="0"/>
              </a:spcBef>
              <a:spcAft>
                <a:spcPts val="800"/>
              </a:spcAft>
              <a:buClrTx/>
              <a:buSzTx/>
              <a:buFontTx/>
              <a:buNone/>
              <a:tabLst/>
              <a:defRPr/>
            </a:pPr>
            <a:r>
              <a:rPr lang="fa-IR" sz="1800" dirty="0">
                <a:effectLst/>
                <a:latin typeface="Calibri" panose="020F0502020204030204" pitchFamily="34" charset="0"/>
                <a:ea typeface="Calibri" panose="020F0502020204030204" pitchFamily="34" charset="0"/>
                <a:cs typeface="Arial" panose="020B0604020202020204" pitchFamily="34" charset="0"/>
              </a:rPr>
              <a:t>برای بازگشت دوباره به صندوق وارده خود و لیست تمام ایمیل های دریافتی خود، روی "صندوق وارده" در منوی سمت چپ تصویر ضربه بزنید یا کلیک کنید.</a:t>
            </a:r>
            <a:r>
              <a:rPr lang="nb-NO" sz="1800" dirty="0">
                <a:effectLst/>
                <a:latin typeface="Calibri" panose="020F0502020204030204" pitchFamily="34" charset="0"/>
                <a:ea typeface="Calibri" panose="020F0502020204030204" pitchFamily="34" charset="0"/>
                <a:cs typeface="Arial" panose="020B0604020202020204" pitchFamily="34" charset="0"/>
              </a:rPr>
              <a:t> </a:t>
            </a:r>
          </a:p>
          <a:p>
            <a:pPr marL="228600" marR="0" lvl="0" indent="0" algn="r" defTabSz="914400" rtl="1" eaLnBrk="1" fontAlgn="auto" latinLnBrk="0" hangingPunct="1">
              <a:lnSpc>
                <a:spcPct val="150000"/>
              </a:lnSpc>
              <a:spcBef>
                <a:spcPts val="0"/>
              </a:spcBef>
              <a:spcAft>
                <a:spcPts val="800"/>
              </a:spcAft>
              <a:buClrTx/>
              <a:buSzTx/>
              <a:buFontTx/>
              <a:buNone/>
              <a:tabLst/>
              <a:defRPr/>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228600" marR="0" lvl="0" indent="0" algn="r" defTabSz="914400" rtl="1" eaLnBrk="1" fontAlgn="auto" latinLnBrk="0" hangingPunct="1">
              <a:lnSpc>
                <a:spcPct val="150000"/>
              </a:lnSpc>
              <a:spcBef>
                <a:spcPts val="0"/>
              </a:spcBef>
              <a:spcAft>
                <a:spcPts val="800"/>
              </a:spcAft>
              <a:buClrTx/>
              <a:buSzTx/>
              <a:buFontTx/>
              <a:buNone/>
              <a:tabLst/>
              <a:defRPr/>
            </a:pPr>
            <a:r>
              <a:rPr lang="fa-IR" sz="1800" b="1" dirty="0">
                <a:effectLst/>
                <a:latin typeface="Calibri" panose="020F0502020204030204" pitchFamily="34" charset="0"/>
                <a:ea typeface="Calibri" panose="020F0502020204030204" pitchFamily="34" charset="0"/>
                <a:cs typeface="Arial" panose="020B0604020202020204" pitchFamily="34" charset="0"/>
              </a:rPr>
              <a:t>قبل از ادامه، مطمئن شوید که همه </a:t>
            </a:r>
            <a:r>
              <a:rPr lang="fa-IR" sz="1800" b="1" dirty="0" err="1">
                <a:effectLst/>
                <a:latin typeface="Calibri" panose="020F0502020204030204" pitchFamily="34" charset="0"/>
                <a:ea typeface="Calibri" panose="020F0502020204030204" pitchFamily="34" charset="0"/>
                <a:cs typeface="Arial" panose="020B0604020202020204" pitchFamily="34" charset="0"/>
              </a:rPr>
              <a:t>اشتراک‌کنندگان</a:t>
            </a:r>
            <a:r>
              <a:rPr lang="fa-IR" sz="1800" b="1" dirty="0">
                <a:effectLst/>
                <a:latin typeface="Calibri" panose="020F0502020204030204" pitchFamily="34" charset="0"/>
                <a:ea typeface="Calibri" panose="020F0502020204030204" pitchFamily="34" charset="0"/>
                <a:cs typeface="Arial" panose="020B0604020202020204" pitchFamily="34" charset="0"/>
              </a:rPr>
              <a:t> دوباره به صندوق وارده خود </a:t>
            </a:r>
            <a:r>
              <a:rPr lang="fa-IR" sz="1800" b="1" dirty="0" err="1">
                <a:effectLst/>
                <a:latin typeface="Calibri" panose="020F0502020204030204" pitchFamily="34" charset="0"/>
                <a:ea typeface="Calibri" panose="020F0502020204030204" pitchFamily="34" charset="0"/>
                <a:cs typeface="Arial" panose="020B0604020202020204" pitchFamily="34" charset="0"/>
              </a:rPr>
              <a:t>بازگشته‌اند</a:t>
            </a:r>
            <a:r>
              <a:rPr lang="fa-IR"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2037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fa-IR" sz="1800" dirty="0">
                <a:effectLst/>
                <a:latin typeface="Calibri" panose="020F0502020204030204" pitchFamily="34" charset="0"/>
                <a:ea typeface="Calibri" panose="020F0502020204030204" pitchFamily="34" charset="0"/>
                <a:cs typeface="Arial" panose="020B0604020202020204" pitchFamily="34" charset="0"/>
              </a:rPr>
              <a:t>همچنین ممکن ببینید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به تازگی باز کرده </a:t>
            </a:r>
            <a:r>
              <a:rPr lang="fa-IR" sz="1800" dirty="0" err="1">
                <a:effectLst/>
                <a:latin typeface="Calibri" panose="020F0502020204030204" pitchFamily="34" charset="0"/>
                <a:ea typeface="Calibri" panose="020F0502020204030204" pitchFamily="34" charset="0"/>
                <a:cs typeface="Arial" panose="020B0604020202020204" pitchFamily="34" charset="0"/>
              </a:rPr>
              <a:t>اید</a:t>
            </a:r>
            <a:r>
              <a:rPr lang="fa-IR" sz="1800" dirty="0">
                <a:effectLst/>
                <a:latin typeface="Calibri" panose="020F0502020204030204" pitchFamily="34" charset="0"/>
                <a:ea typeface="Calibri" panose="020F0502020204030204" pitchFamily="34" charset="0"/>
                <a:cs typeface="Arial" panose="020B0604020202020204" pitchFamily="34" charset="0"/>
              </a:rPr>
              <a:t> دیگر به شکل متن برجسته نیست.</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را درست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یکی</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تصاویر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نمایش</a:t>
            </a:r>
            <a:r>
              <a:rPr lang="ar-SA" sz="1800" dirty="0">
                <a:effectLst/>
                <a:latin typeface="Calibri" panose="020F0502020204030204" pitchFamily="34" charset="0"/>
                <a:ea typeface="Calibri" panose="020F0502020204030204" pitchFamily="34" charset="0"/>
                <a:cs typeface="Arial" panose="020B0604020202020204" pitchFamily="34" charset="0"/>
              </a:rPr>
              <a:t> شما ظاهر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50000"/>
              </a:lnSpc>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قبل از ادامه،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اطمینان</a:t>
            </a:r>
            <a:r>
              <a:rPr lang="ar-SA" sz="1800" b="1" dirty="0">
                <a:effectLst/>
                <a:latin typeface="Calibri" panose="020F0502020204030204" pitchFamily="34" charset="0"/>
                <a:ea typeface="Calibri" panose="020F0502020204030204" pitchFamily="34" charset="0"/>
                <a:cs typeface="Arial" panose="020B0604020202020204" pitchFamily="34" charset="0"/>
              </a:rPr>
              <a:t> حاصل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که</a:t>
            </a:r>
            <a:r>
              <a:rPr lang="ar-SA" sz="1800" b="1" dirty="0">
                <a:effectLst/>
                <a:latin typeface="Calibri" panose="020F0502020204030204" pitchFamily="34" charset="0"/>
                <a:ea typeface="Calibri" panose="020F0502020204030204" pitchFamily="34" charset="0"/>
                <a:cs typeface="Arial" panose="020B0604020202020204" pitchFamily="34" charset="0"/>
              </a:rPr>
              <a:t> همه به صفحه ورود به </a:t>
            </a:r>
            <a:r>
              <a:rPr lang="ar-SA" sz="1800" b="1" dirty="0" err="1">
                <a:effectLst/>
                <a:latin typeface="Calibri" panose="020F0502020204030204" pitchFamily="34" charset="0"/>
                <a:ea typeface="Calibri" panose="020F0502020204030204" pitchFamily="34" charset="0"/>
                <a:cs typeface="Arial" panose="020B0604020202020204" pitchFamily="34" charset="0"/>
              </a:rPr>
              <a:t>سیستم</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رسیده</a:t>
            </a:r>
            <a:r>
              <a:rPr lang="ar-SA" sz="1800" b="1" dirty="0">
                <a:effectLst/>
                <a:latin typeface="Calibri" panose="020F0502020204030204" pitchFamily="34" charset="0"/>
                <a:ea typeface="Calibri" panose="020F0502020204030204" pitchFamily="34" charset="0"/>
                <a:cs typeface="Arial" panose="020B0604020202020204" pitchFamily="34" charset="0"/>
              </a:rPr>
              <a:t> اند.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50000"/>
              </a:lnSpc>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صفحه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هنگام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دید</a:t>
            </a:r>
            <a:r>
              <a:rPr lang="ar-SA" sz="1800" dirty="0">
                <a:effectLst/>
                <a:latin typeface="Calibri" panose="020F0502020204030204" pitchFamily="34" charset="0"/>
                <a:ea typeface="Calibri" panose="020F0502020204030204" pitchFamily="34" charset="0"/>
                <a:cs typeface="Arial" panose="020B0604020202020204" pitchFamily="34" charset="0"/>
              </a:rPr>
              <a:t>، اما از </a:t>
            </a:r>
            <a:r>
              <a:rPr lang="ar-SA" sz="1800" dirty="0" err="1">
                <a:effectLst/>
                <a:latin typeface="Calibri" panose="020F0502020204030204" pitchFamily="34" charset="0"/>
                <a:ea typeface="Calibri" panose="020F0502020204030204" pitchFamily="34" charset="0"/>
                <a:cs typeface="Arial" panose="020B0604020202020204" pitchFamily="34" charset="0"/>
              </a:rPr>
              <a:t>آنجایی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ما </a:t>
            </a:r>
            <a:r>
              <a:rPr lang="ar-SA" sz="1800" dirty="0" err="1">
                <a:effectLst/>
                <a:latin typeface="Calibri" panose="020F0502020204030204" pitchFamily="34" charset="0"/>
                <a:ea typeface="Calibri" panose="020F0502020204030204" pitchFamily="34" charset="0"/>
                <a:cs typeface="Arial" panose="020B0604020202020204" pitchFamily="34" charset="0"/>
              </a:rPr>
              <a:t>هنوز</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نداریم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ابتدا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و در سرویس ثبت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برای پاسخ دادن به یک ایمیل، آن را از لیست موجود در صندوق وارده خود انتخاب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همه شما یک ایمیل پاسخ به </a:t>
            </a:r>
            <a:r>
              <a:rPr lang="fa-IR" sz="1800" dirty="0" err="1">
                <a:effectLst/>
                <a:latin typeface="Calibri" panose="020F0502020204030204" pitchFamily="34" charset="0"/>
                <a:ea typeface="Calibri" panose="020F0502020204030204" pitchFamily="34" charset="0"/>
                <a:cs typeface="Arial" panose="020B0604020202020204" pitchFamily="34" charset="0"/>
              </a:rPr>
              <a:t>ایمیلی</a:t>
            </a:r>
            <a:r>
              <a:rPr lang="fa-IR" sz="1800" dirty="0">
                <a:effectLst/>
                <a:latin typeface="Calibri" panose="020F0502020204030204" pitchFamily="34" charset="0"/>
                <a:ea typeface="Calibri" panose="020F0502020204030204" pitchFamily="34" charset="0"/>
                <a:cs typeface="Arial" panose="020B0604020202020204" pitchFamily="34" charset="0"/>
              </a:rPr>
              <a:t> که قبلاً برای من ارسال کرده بودید، باید از من دریافت کرده باشید. ممکن برخی قبلاً آن را دیده باشند.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fa-IR" sz="1800" dirty="0">
                <a:effectLst/>
                <a:latin typeface="Calibri" panose="020F0502020204030204" pitchFamily="34" charset="0"/>
                <a:ea typeface="Calibri" panose="020F0502020204030204" pitchFamily="34" charset="0"/>
                <a:cs typeface="Arial" panose="020B0604020202020204" pitchFamily="34" charset="0"/>
              </a:rPr>
              <a:t>این را در صندوق وارده خود پیدا کنید و روی آن ضربه بزنید یا کلیک کنید.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aseline="0"/>
              <a:t>For å sende meg et svar må Outlook-brukere finne "Svar"-knappen på den blå linja øverst i bildet.</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یک ایمیل پاسخ بسیار شبیه یک ایمیل جدید است، اما در اینجا بخش های "به" و "موضوع" از قبل پر می باشند.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baseline="0" dirty="0"/>
              <a:t>علاوه بر این، متن ایمیلی که به آن پاسخ می دهید در بالا یا پایین بخشی که در آن تایپ می کنید قابل مشاهده خواهد بود.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en-US" sz="1800" dirty="0" err="1">
                <a:effectLst/>
                <a:latin typeface="Arial" panose="020B0604020202020204" pitchFamily="34" charset="0"/>
                <a:ea typeface="Calibri" panose="020F0502020204030204" pitchFamily="34" charset="0"/>
                <a:cs typeface="Arial" panose="020B0604020202020204" pitchFamily="34" charset="0"/>
              </a:rPr>
              <a:t>تمام</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آنچه</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که</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شما</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باید</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انجام</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دهید</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نوشتن</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پاسخ</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است</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این چیزی است که معمولاً در </a:t>
            </a:r>
            <a:r>
              <a:rPr lang="nb-NO" dirty="0"/>
              <a:t>Outlook </a:t>
            </a:r>
            <a:r>
              <a:rPr lang="prs-AF" dirty="0"/>
              <a:t>به نظر می رسد.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این متن از فرستنده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و در اینجا متن پاسخ خود را می </a:t>
            </a:r>
            <a:r>
              <a:rPr lang="fa-IR" sz="1800" dirty="0" err="1">
                <a:effectLst/>
                <a:latin typeface="Calibri" panose="020F0502020204030204" pitchFamily="34" charset="0"/>
                <a:ea typeface="Calibri" panose="020F0502020204030204" pitchFamily="34" charset="0"/>
                <a:cs typeface="Arial" panose="020B0604020202020204" pitchFamily="34" charset="0"/>
              </a:rPr>
              <a:t>نویسید</a:t>
            </a:r>
            <a:r>
              <a:rPr lang="fa-IR"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fa-IR" sz="1800" dirty="0">
                <a:effectLst/>
                <a:latin typeface="Calibri" panose="020F0502020204030204" pitchFamily="34" charset="0"/>
                <a:ea typeface="Calibri" panose="020F0502020204030204" pitchFamily="34" charset="0"/>
                <a:cs typeface="Arial" panose="020B0604020202020204" pitchFamily="34" charset="0"/>
              </a:rPr>
              <a:t>هنگامی که نوشتن پاسخ خود را ختم کردید، روی دکمه "ارسال" کلیک کرده یا ضربه بزنید.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برای ثبت نام و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حساب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لینک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800" dirty="0" err="1">
                <a:effectLst/>
                <a:latin typeface="Arial" panose="020B0604020202020204" pitchFamily="34" charset="0"/>
                <a:ea typeface="Calibri" panose="020F0502020204030204" pitchFamily="34" charset="0"/>
                <a:cs typeface="Arial" panose="020B0604020202020204" pitchFamily="34" charset="0"/>
              </a:rPr>
              <a:t>پایان</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prs-AF" dirty="0"/>
              <a:t>این فورمی است که برای دریافت حساب کاربری و آدرس ایمیل باید خانه پری کنیم. ما آن را مرور می کنیم و گام به گام آن را خانه پری می کنیم.</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در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بعدی</a:t>
            </a:r>
            <a:r>
              <a:rPr lang="ar-SA" sz="1800" dirty="0">
                <a:effectLst/>
                <a:latin typeface="Calibri" panose="020F0502020204030204" pitchFamily="34" charset="0"/>
                <a:ea typeface="Calibri" panose="020F0502020204030204" pitchFamily="34" charset="0"/>
                <a:cs typeface="Arial" panose="020B0604020202020204" pitchFamily="34" charset="0"/>
              </a:rPr>
              <a:t> قصد </a:t>
            </a:r>
            <a:r>
              <a:rPr lang="ar-SA" sz="1800" dirty="0" err="1">
                <a:effectLst/>
                <a:latin typeface="Calibri" panose="020F0502020204030204" pitchFamily="34" charset="0"/>
                <a:ea typeface="Calibri" panose="020F0502020204030204" pitchFamily="34" charset="0"/>
                <a:cs typeface="Arial" panose="020B0604020202020204" pitchFamily="34" charset="0"/>
              </a:rPr>
              <a:t>داریم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ایجاد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چیزی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شما را از </a:t>
            </a:r>
            <a:r>
              <a:rPr lang="ar-SA" sz="1800" dirty="0" err="1">
                <a:effectLst/>
                <a:latin typeface="Calibri" panose="020F0502020204030204" pitchFamily="34" charset="0"/>
                <a:ea typeface="Calibri" panose="020F0502020204030204" pitchFamily="34" charset="0"/>
                <a:cs typeface="Arial" panose="020B0604020202020204" pitchFamily="34" charset="0"/>
              </a:rPr>
              <a:t>سایر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متمایز</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کند</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شما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تواند</a:t>
            </a:r>
            <a:r>
              <a:rPr lang="ar-SA" sz="1800" dirty="0">
                <a:effectLst/>
                <a:latin typeface="Calibri" panose="020F0502020204030204" pitchFamily="34" charset="0"/>
                <a:ea typeface="Calibri" panose="020F0502020204030204" pitchFamily="34" charset="0"/>
                <a:cs typeface="Arial" panose="020B0604020202020204" pitchFamily="34" charset="0"/>
              </a:rPr>
              <a:t> هر </a:t>
            </a:r>
            <a:r>
              <a:rPr lang="ar-SA" sz="1800" dirty="0" err="1">
                <a:effectLst/>
                <a:latin typeface="Calibri" panose="020F0502020204030204" pitchFamily="34" charset="0"/>
                <a:ea typeface="Calibri" panose="020F0502020204030204" pitchFamily="34" charset="0"/>
                <a:cs typeface="Arial" panose="020B0604020202020204" pitchFamily="34" charset="0"/>
              </a:rPr>
              <a:t>چیزی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اما </a:t>
            </a:r>
            <a:r>
              <a:rPr lang="ar-SA" sz="1800" dirty="0" err="1">
                <a:effectLst/>
                <a:latin typeface="Calibri" panose="020F0502020204030204" pitchFamily="34" charset="0"/>
                <a:ea typeface="Calibri" panose="020F0502020204030204" pitchFamily="34" charset="0"/>
                <a:cs typeface="Arial" panose="020B0604020202020204" pitchFamily="34" charset="0"/>
              </a:rPr>
              <a:t>فکر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خوبی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داشته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اندکی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شبیه</a:t>
            </a:r>
            <a:r>
              <a:rPr lang="ar-SA" sz="1800" dirty="0">
                <a:effectLst/>
                <a:latin typeface="Calibri" panose="020F0502020204030204" pitchFamily="34" charset="0"/>
                <a:ea typeface="Calibri" panose="020F0502020204030204" pitchFamily="34" charset="0"/>
                <a:cs typeface="Arial" panose="020B0604020202020204" pitchFamily="34" charset="0"/>
              </a:rPr>
              <a:t> به نام </a:t>
            </a:r>
            <a:r>
              <a:rPr lang="ar-SA" sz="1800" dirty="0" err="1">
                <a:effectLst/>
                <a:latin typeface="Calibri" panose="020F0502020204030204" pitchFamily="34" charset="0"/>
                <a:ea typeface="Calibri" panose="020F0502020204030204" pitchFamily="34" charset="0"/>
                <a:cs typeface="Arial" panose="020B0604020202020204" pitchFamily="34" charset="0"/>
              </a:rPr>
              <a:t>واقعی</a:t>
            </a:r>
            <a:r>
              <a:rPr lang="ar-SA" sz="1800" dirty="0">
                <a:effectLst/>
                <a:latin typeface="Calibri" panose="020F0502020204030204" pitchFamily="34" charset="0"/>
                <a:ea typeface="Calibri" panose="020F0502020204030204" pitchFamily="34" charset="0"/>
                <a:cs typeface="Arial" panose="020B0604020202020204" pitchFamily="34" charset="0"/>
              </a:rPr>
              <a:t> شما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کار</a:t>
            </a:r>
            <a:r>
              <a:rPr lang="ar-SA" sz="1800" dirty="0">
                <a:effectLst/>
                <a:latin typeface="Calibri" panose="020F0502020204030204" pitchFamily="34" charset="0"/>
                <a:ea typeface="Calibri" panose="020F0502020204030204" pitchFamily="34" charset="0"/>
                <a:cs typeface="Arial" panose="020B0604020202020204" pitchFamily="34" charset="0"/>
              </a:rPr>
              <a:t> باعث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شود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هم شما و هم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دیگران</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راحتی</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ایمیل</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به خاطر </a:t>
            </a:r>
            <a:r>
              <a:rPr lang="ar-SA" sz="1800" dirty="0" err="1">
                <a:effectLst/>
                <a:latin typeface="Calibri" panose="020F0502020204030204" pitchFamily="34" charset="0"/>
                <a:ea typeface="Calibri" panose="020F0502020204030204" pitchFamily="34" charset="0"/>
                <a:cs typeface="Arial" panose="020B0604020202020204" pitchFamily="34" charset="0"/>
              </a:rPr>
              <a:t>بسپارید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شما </a:t>
            </a:r>
            <a:r>
              <a:rPr lang="ar-SA" sz="1800" dirty="0" err="1">
                <a:effectLst/>
                <a:latin typeface="Calibri" panose="020F0502020204030204" pitchFamily="34" charset="0"/>
                <a:ea typeface="Calibri" panose="020F0502020204030204" pitchFamily="34" charset="0"/>
                <a:cs typeface="Arial" panose="020B0604020202020204" pitchFamily="34" charset="0"/>
              </a:rPr>
              <a:t>نمی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حاوی</a:t>
            </a:r>
            <a:r>
              <a:rPr lang="ar-SA" sz="1800" dirty="0">
                <a:effectLst/>
                <a:latin typeface="Calibri" panose="020F0502020204030204" pitchFamily="34" charset="0"/>
                <a:ea typeface="Calibri" panose="020F0502020204030204" pitchFamily="34" charset="0"/>
                <a:cs typeface="Arial" panose="020B0604020202020204" pitchFamily="34" charset="0"/>
              </a:rPr>
              <a:t> فاصله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حروف </a:t>
            </a:r>
            <a:r>
              <a:rPr lang="en-GB" sz="1800" dirty="0">
                <a:effectLst/>
                <a:latin typeface="Calibri" panose="020F0502020204030204" pitchFamily="34" charset="0"/>
                <a:ea typeface="Calibri" panose="020F0502020204030204" pitchFamily="34" charset="0"/>
                <a:cs typeface="Arial" panose="020B0604020202020204" pitchFamily="34" charset="0"/>
              </a:rPr>
              <a:t>"æ"</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"ø"</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en-GB" sz="1800" dirty="0">
                <a:effectLst/>
                <a:latin typeface="Calibri" panose="020F0502020204030204" pitchFamily="34" charset="0"/>
                <a:ea typeface="Calibri" panose="020F0502020204030204" pitchFamily="34" charset="0"/>
                <a:cs typeface="Arial" panose="020B0604020202020204" pitchFamily="34" charset="0"/>
              </a:rPr>
              <a:t>"å"</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نام </a:t>
            </a:r>
            <a:r>
              <a:rPr lang="ar-SA" sz="1800" dirty="0" err="1">
                <a:effectLst/>
                <a:latin typeface="Calibri" panose="020F0502020204030204" pitchFamily="34" charset="0"/>
                <a:ea typeface="Calibri" panose="020F0502020204030204" pitchFamily="34" charset="0"/>
                <a:cs typeface="Arial" panose="020B0604020202020204" pitchFamily="34" charset="0"/>
              </a:rPr>
              <a:t>کاربری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متشکل</a:t>
            </a:r>
            <a:r>
              <a:rPr lang="ar-SA" sz="1800" dirty="0">
                <a:effectLst/>
                <a:latin typeface="Calibri" panose="020F0502020204030204" pitchFamily="34" charset="0"/>
                <a:ea typeface="Calibri" panose="020F0502020204030204" pitchFamily="34" charset="0"/>
                <a:cs typeface="Arial" panose="020B0604020202020204" pitchFamily="34" charset="0"/>
              </a:rPr>
              <a:t> از نام و نام </a:t>
            </a:r>
            <a:r>
              <a:rPr lang="ar-SA" sz="1800" dirty="0" err="1">
                <a:effectLst/>
                <a:latin typeface="Calibri" panose="020F0502020204030204" pitchFamily="34" charset="0"/>
                <a:ea typeface="Calibri" panose="020F0502020204030204" pitchFamily="34" charset="0"/>
                <a:cs typeface="Arial" panose="020B0604020202020204" pitchFamily="34" charset="0"/>
              </a:rPr>
              <a:t>خانوادگی</a:t>
            </a:r>
            <a:r>
              <a:rPr lang="ar-SA" sz="1800" dirty="0">
                <a:effectLst/>
                <a:latin typeface="Calibri" panose="020F0502020204030204" pitchFamily="34" charset="0"/>
                <a:ea typeface="Calibri" panose="020F0502020204030204" pitchFamily="34" charset="0"/>
                <a:cs typeface="Arial" panose="020B0604020202020204" pitchFamily="34" charset="0"/>
              </a:rPr>
              <a:t> خود داشته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حروف را مثلًا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aa</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o</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تبدیل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جای</a:t>
            </a:r>
            <a:r>
              <a:rPr lang="ar-SA" sz="1800" dirty="0">
                <a:effectLst/>
                <a:latin typeface="Calibri" panose="020F0502020204030204" pitchFamily="34" charset="0"/>
                <a:ea typeface="Calibri" panose="020F0502020204030204" pitchFamily="34" charset="0"/>
                <a:cs typeface="Arial" panose="020B0604020202020204" pitchFamily="34" charset="0"/>
              </a:rPr>
              <a:t> فاصله </a:t>
            </a:r>
            <a:r>
              <a:rPr lang="ar-SA" sz="1800" dirty="0" err="1">
                <a:effectLst/>
                <a:latin typeface="Calibri" panose="020F0502020204030204" pitchFamily="34" charset="0"/>
                <a:ea typeface="Calibri" panose="020F0502020204030204" pitchFamily="34" charset="0"/>
                <a:cs typeface="Arial" panose="020B0604020202020204" pitchFamily="34" charset="0"/>
              </a:rPr>
              <a:t>بین</a:t>
            </a:r>
            <a:r>
              <a:rPr lang="ar-SA" sz="1800" dirty="0">
                <a:effectLst/>
                <a:latin typeface="Calibri" panose="020F0502020204030204" pitchFamily="34" charset="0"/>
                <a:ea typeface="Calibri" panose="020F0502020204030204" pitchFamily="34" charset="0"/>
                <a:cs typeface="Arial" panose="020B0604020202020204" pitchFamily="34" charset="0"/>
              </a:rPr>
              <a:t> نام و نام </a:t>
            </a:r>
            <a:r>
              <a:rPr lang="ar-SA" sz="1800" dirty="0" err="1">
                <a:effectLst/>
                <a:latin typeface="Calibri" panose="020F0502020204030204" pitchFamily="34" charset="0"/>
                <a:ea typeface="Calibri" panose="020F0502020204030204" pitchFamily="34" charset="0"/>
                <a:cs typeface="Arial" panose="020B0604020202020204" pitchFamily="34" charset="0"/>
              </a:rPr>
              <a:t>خانوادگی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از نقطه معمول است.</a:t>
            </a:r>
            <a:br>
              <a:rPr lang="en-GB" sz="1800" dirty="0">
                <a:effectLst/>
                <a:latin typeface="Calibri" panose="020F0502020204030204" pitchFamily="34" charset="0"/>
                <a:ea typeface="Calibri" panose="020F0502020204030204" pitchFamily="34" charset="0"/>
                <a:cs typeface="Arial" panose="020B0604020202020204" pitchFamily="34" charset="0"/>
              </a:rPr>
            </a:b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15.11.2023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E-POST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logge av og på en </a:t>
            </a:r>
            <a:r>
              <a:rPr lang="nb-NO" dirty="0" err="1"/>
              <a:t>e-postkonto</a:t>
            </a:r>
            <a:endParaRPr lang="nb-NO" dirty="0"/>
          </a:p>
          <a:p>
            <a:pPr>
              <a:buFontTx/>
              <a:buChar char="-"/>
            </a:pPr>
            <a:r>
              <a:rPr lang="nb-NO" dirty="0"/>
              <a:t>Å kunne sende, motta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464E351-E4BE-48A9-9212-5A33B4125947}"/>
              </a:ext>
            </a:extLst>
          </p:cNvPr>
          <p:cNvPicPr>
            <a:picLocks noChangeAspect="1"/>
          </p:cNvPicPr>
          <p:nvPr/>
        </p:nvPicPr>
        <p:blipFill>
          <a:blip r:embed="rId3"/>
          <a:stretch>
            <a:fillRect/>
          </a:stretch>
        </p:blipFill>
        <p:spPr>
          <a:xfrm>
            <a:off x="2638425" y="1033462"/>
            <a:ext cx="6915150" cy="4791075"/>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228776" y="2658518"/>
            <a:ext cx="116948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8448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38BBEFE3-60CB-402F-9C75-DF3E87A03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062037"/>
            <a:ext cx="6010275" cy="4733925"/>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123658"/>
          </a:xfrm>
          <a:prstGeom prst="rect">
            <a:avLst/>
          </a:prstGeom>
          <a:noFill/>
        </p:spPr>
        <p:txBody>
          <a:bodyPr wrap="square" rtlCol="0">
            <a:spAutoFit/>
          </a:bodyPr>
          <a:lstStyle/>
          <a:p>
            <a:r>
              <a:rPr lang="nb-NO" sz="3200">
                <a:solidFill>
                  <a:srgbClr val="000000"/>
                </a:solidFill>
              </a:rPr>
              <a:t>navn.i.etternavn</a:t>
            </a:r>
          </a:p>
          <a:p>
            <a:endParaRPr lang="nb-NO" sz="3200">
              <a:solidFill>
                <a:srgbClr val="000000"/>
              </a:solidFill>
            </a:endParaRPr>
          </a:p>
          <a:p>
            <a:r>
              <a:rPr lang="nb-NO" sz="3200">
                <a:solidFill>
                  <a:srgbClr val="000000"/>
                </a:solidFill>
              </a:rPr>
              <a:t>navn.etternavn123</a:t>
            </a:r>
          </a:p>
          <a:p>
            <a:pPr algn="ctr"/>
            <a:endParaRPr lang="nb-NO" sz="360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10;&#10;Automatisk generert beskrivelse">
            <a:extLst>
              <a:ext uri="{FF2B5EF4-FFF2-40B4-BE49-F238E27FC236}">
                <a16:creationId xmlns:a16="http://schemas.microsoft.com/office/drawing/2014/main" id="{E62A8A75-C639-40B1-BF7B-0D11EA283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098" y="1211855"/>
            <a:ext cx="6345715" cy="4946574"/>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
        <p:nvSpPr>
          <p:cNvPr id="9" name="Ellipse 8"/>
          <p:cNvSpPr/>
          <p:nvPr/>
        </p:nvSpPr>
        <p:spPr>
          <a:xfrm>
            <a:off x="3852645" y="2985571"/>
            <a:ext cx="1902755" cy="57154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E807A7A-7F5F-4CF7-B091-37482D31F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516913" y="3978657"/>
            <a:ext cx="2927954" cy="52814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621" y="4247834"/>
            <a:ext cx="429841" cy="640961"/>
          </a:xfrm>
          <a:prstGeom prst="rect">
            <a:avLst/>
          </a:prstGeom>
        </p:spPr>
      </p:pic>
    </p:spTree>
    <p:extLst>
      <p:ext uri="{BB962C8B-B14F-4D97-AF65-F5344CB8AC3E}">
        <p14:creationId xmlns:p14="http://schemas.microsoft.com/office/powerpoint/2010/main" val="414330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2E5D065-21FA-4A86-A36C-DFE6BD62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5785482" y="3966072"/>
            <a:ext cx="2014459" cy="50300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518" y="4469079"/>
            <a:ext cx="429841" cy="640961"/>
          </a:xfrm>
          <a:prstGeom prst="rect">
            <a:avLst/>
          </a:prstGeom>
        </p:spPr>
      </p:pic>
    </p:spTree>
    <p:extLst>
      <p:ext uri="{BB962C8B-B14F-4D97-AF65-F5344CB8AC3E}">
        <p14:creationId xmlns:p14="http://schemas.microsoft.com/office/powerpoint/2010/main" val="407108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4960D7D-3ECB-4B8C-AFA5-4ADEFA7B6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15" y="1183951"/>
            <a:ext cx="5972175" cy="5619750"/>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1" name="Ellipse 10"/>
          <p:cNvSpPr/>
          <p:nvPr/>
        </p:nvSpPr>
        <p:spPr>
          <a:xfrm>
            <a:off x="3910492" y="3429000"/>
            <a:ext cx="1862347" cy="933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a:cxnSpLocks/>
            <a:stCxn id="11" idx="4"/>
          </p:cNvCxnSpPr>
          <p:nvPr/>
        </p:nvCxnSpPr>
        <p:spPr>
          <a:xfrm>
            <a:off x="4841666" y="4362680"/>
            <a:ext cx="66149" cy="47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AE07D5D6-2413-4ECD-A1CB-755B05D9679C}"/>
              </a:ext>
            </a:extLst>
          </p:cNvPr>
          <p:cNvSpPr txBox="1"/>
          <p:nvPr/>
        </p:nvSpPr>
        <p:spPr>
          <a:xfrm>
            <a:off x="4027785" y="4656589"/>
            <a:ext cx="1153521" cy="369332"/>
          </a:xfrm>
          <a:prstGeom prst="rect">
            <a:avLst/>
          </a:prstGeom>
          <a:noFill/>
        </p:spPr>
        <p:txBody>
          <a:bodyPr wrap="none" rtlCol="0">
            <a:spAutoFit/>
          </a:bodyPr>
          <a:lstStyle/>
          <a:p>
            <a:r>
              <a:rPr lang="nb-NO" dirty="0"/>
              <a:t>mssppjsy6</a:t>
            </a:r>
          </a:p>
        </p:txBody>
      </p:sp>
    </p:spTree>
    <p:extLst>
      <p:ext uri="{BB962C8B-B14F-4D97-AF65-F5344CB8AC3E}">
        <p14:creationId xmlns:p14="http://schemas.microsoft.com/office/powerpoint/2010/main" val="36268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EC2DEA0-F16E-4CB1-ADA0-7BC78FAE0875}"/>
              </a:ext>
            </a:extLst>
          </p:cNvPr>
          <p:cNvPicPr>
            <a:picLocks noChangeAspect="1"/>
          </p:cNvPicPr>
          <p:nvPr/>
        </p:nvPicPr>
        <p:blipFill>
          <a:blip r:embed="rId3"/>
          <a:stretch>
            <a:fillRect/>
          </a:stretch>
        </p:blipFill>
        <p:spPr>
          <a:xfrm>
            <a:off x="1279237" y="1145754"/>
            <a:ext cx="9633525" cy="4777748"/>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4429106" y="2648153"/>
            <a:ext cx="5821731" cy="1077218"/>
          </a:xfrm>
          <a:prstGeom prst="rect">
            <a:avLst/>
          </a:prstGeom>
          <a:noFill/>
        </p:spPr>
        <p:txBody>
          <a:bodyPr wrap="square" rtlCol="0">
            <a:spAutoFit/>
          </a:bodyPr>
          <a:lstStyle/>
          <a:p>
            <a:pPr algn="ctr"/>
            <a:r>
              <a:rPr lang="nb-NO" sz="3200" dirty="0">
                <a:solidFill>
                  <a:srgbClr val="000000"/>
                </a:solidFill>
              </a:rPr>
              <a:t>Gratulerer med brukerkonto og </a:t>
            </a:r>
            <a:br>
              <a:rPr lang="nb-NO" sz="3200" dirty="0">
                <a:solidFill>
                  <a:srgbClr val="000000"/>
                </a:solidFill>
              </a:rPr>
            </a:br>
            <a:r>
              <a:rPr lang="nb-NO" sz="3200" dirty="0">
                <a:solidFill>
                  <a:srgbClr val="000000"/>
                </a:solidFill>
              </a:rPr>
              <a:t>e-postadresse!</a:t>
            </a:r>
          </a:p>
        </p:txBody>
      </p:sp>
    </p:spTree>
    <p:extLst>
      <p:ext uri="{BB962C8B-B14F-4D97-AF65-F5344CB8AC3E}">
        <p14:creationId xmlns:p14="http://schemas.microsoft.com/office/powerpoint/2010/main" val="158032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dirty="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pPr algn="r" rtl="1"/>
            <a:r>
              <a:rPr lang="en-US" sz="3200" b="1" dirty="0">
                <a:effectLst/>
                <a:latin typeface="Arial" panose="020B0604020202020204" pitchFamily="34" charset="0"/>
                <a:ea typeface="Calibri" panose="020F0502020204030204" pitchFamily="34" charset="0"/>
                <a:cs typeface="Arial" panose="020B0604020202020204" pitchFamily="34" charset="0"/>
              </a:rPr>
              <a:t>یک آدرس </a:t>
            </a:r>
            <a:r>
              <a:rPr lang="en-US" sz="32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3600" b="1" dirty="0">
              <a:solidFill>
                <a:srgbClr val="000000"/>
              </a:solidFill>
              <a:latin typeface="Arial" panose="020B0604020202020204" pitchFamily="34" charset="0"/>
              <a:cs typeface="Arial" panose="020B0604020202020204" pitchFamily="34" charset="0"/>
            </a:endParaRP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475575" cy="1200329"/>
          </a:xfrm>
          <a:prstGeom prst="rect">
            <a:avLst/>
          </a:prstGeom>
          <a:noFill/>
        </p:spPr>
        <p:txBody>
          <a:bodyPr wrap="square" rtlCol="0">
            <a:spAutoFit/>
          </a:bodyPr>
          <a:lstStyle/>
          <a:p>
            <a:pPr algn="ctr"/>
            <a:r>
              <a:rPr lang="nb-NO" sz="3600">
                <a:solidFill>
                  <a:srgbClr val="000000"/>
                </a:solidFill>
              </a:rPr>
              <a:t>brukernavn@live.com</a:t>
            </a:r>
          </a:p>
          <a:p>
            <a:pPr algn="ctr"/>
            <a:endParaRPr lang="nb-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pPr algn="r" rtl="1"/>
            <a:r>
              <a:rPr lang="fa-IR" sz="3200" b="1" dirty="0">
                <a:effectLst/>
                <a:latin typeface="Calibri" panose="020F0502020204030204" pitchFamily="34" charset="0"/>
                <a:ea typeface="Calibri" panose="020F0502020204030204" pitchFamily="34" charset="0"/>
                <a:cs typeface="Arial" panose="020B0604020202020204" pitchFamily="34" charset="0"/>
              </a:rPr>
              <a:t>وارد شدن و خارج شدن</a:t>
            </a:r>
            <a:endParaRPr lang="nb-NO" b="1" dirty="0">
              <a:solidFill>
                <a:srgbClr val="000000"/>
              </a:solidFill>
            </a:endParaRPr>
          </a:p>
        </p:txBody>
      </p:sp>
    </p:spTree>
    <p:extLst>
      <p:ext uri="{BB962C8B-B14F-4D97-AF65-F5344CB8AC3E}">
        <p14:creationId xmlns:p14="http://schemas.microsoft.com/office/powerpoint/2010/main" val="125163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544E81D-B09D-42AA-BD22-A9084017BF8A}"/>
              </a:ext>
            </a:extLst>
          </p:cNvPr>
          <p:cNvPicPr>
            <a:picLocks noChangeAspect="1"/>
          </p:cNvPicPr>
          <p:nvPr/>
        </p:nvPicPr>
        <p:blipFill>
          <a:blip r:embed="rId3"/>
          <a:stretch>
            <a:fillRect/>
          </a:stretch>
        </p:blipFill>
        <p:spPr>
          <a:xfrm>
            <a:off x="471889" y="913023"/>
            <a:ext cx="10890918" cy="5031954"/>
          </a:xfrm>
          <a:prstGeom prst="rect">
            <a:avLst/>
          </a:prstGeom>
        </p:spPr>
      </p:pic>
      <p:sp>
        <p:nvSpPr>
          <p:cNvPr id="2" name="Tittel 1"/>
          <p:cNvSpPr>
            <a:spLocks noGrp="1"/>
          </p:cNvSpPr>
          <p:nvPr>
            <p:ph type="title"/>
          </p:nvPr>
        </p:nvSpPr>
        <p:spPr/>
        <p:txBody>
          <a:bodyPr/>
          <a:lstStyle/>
          <a:p>
            <a:pPr algn="r" rtl="1"/>
            <a:r>
              <a:rPr lang="fa-IR" sz="2400" b="1" dirty="0">
                <a:effectLst/>
                <a:latin typeface="Calibri" panose="020F0502020204030204" pitchFamily="34" charset="0"/>
                <a:ea typeface="Calibri" panose="020F0502020204030204" pitchFamily="34" charset="0"/>
                <a:cs typeface="Arial" panose="020B0604020202020204" pitchFamily="34" charset="0"/>
              </a:rPr>
              <a:t>وارد شدن و خارج شدن</a:t>
            </a:r>
            <a:endParaRPr lang="nb-NO" sz="3600" b="1" dirty="0">
              <a:solidFill>
                <a:srgbClr val="000000"/>
              </a:solidFill>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9994945" y="109002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566" y="149287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skjermbilde&#10;&#10;Automatisk generert beskrivelse">
            <a:extLst>
              <a:ext uri="{FF2B5EF4-FFF2-40B4-BE49-F238E27FC236}">
                <a16:creationId xmlns:a16="http://schemas.microsoft.com/office/drawing/2014/main" id="{A652CD00-7149-416B-BFA9-E92A189BC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30" y="988645"/>
            <a:ext cx="11630139" cy="5215514"/>
          </a:xfrm>
          <a:prstGeom prst="rect">
            <a:avLst/>
          </a:prstGeom>
        </p:spPr>
      </p:pic>
      <p:sp>
        <p:nvSpPr>
          <p:cNvPr id="2" name="Tittel 1"/>
          <p:cNvSpPr>
            <a:spLocks noGrp="1"/>
          </p:cNvSpPr>
          <p:nvPr>
            <p:ph type="title"/>
          </p:nvPr>
        </p:nvSpPr>
        <p:spPr/>
        <p:txBody>
          <a:bodyPr/>
          <a:lstStyle/>
          <a:p>
            <a:pPr algn="r"/>
            <a:r>
              <a:rPr lang="fa-IR" sz="2400" b="1" dirty="0">
                <a:effectLst/>
                <a:latin typeface="Calibri" panose="020F0502020204030204" pitchFamily="34" charset="0"/>
                <a:ea typeface="Calibri" panose="020F0502020204030204" pitchFamily="34" charset="0"/>
                <a:cs typeface="Arial" panose="020B0604020202020204" pitchFamily="34" charset="0"/>
              </a:rPr>
              <a:t>وارد شدن و خارج شدن</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157417" y="2674657"/>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484" y="2982509"/>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fa-IR" sz="2400" b="1" dirty="0">
                <a:effectLst/>
                <a:latin typeface="Calibri" panose="020F0502020204030204" pitchFamily="34" charset="0"/>
                <a:ea typeface="Calibri" panose="020F0502020204030204" pitchFamily="34" charset="0"/>
                <a:cs typeface="Arial" panose="020B0604020202020204" pitchFamily="34" charset="0"/>
              </a:rPr>
              <a:t>وارد شدن و خارج شدن</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pic>
        <p:nvPicPr>
          <p:cNvPr id="8" name="Bilde 7"/>
          <p:cNvPicPr>
            <a:picLocks noChangeAspect="1"/>
          </p:cNvPicPr>
          <p:nvPr/>
        </p:nvPicPr>
        <p:blipFill>
          <a:blip r:embed="rId3"/>
          <a:stretch>
            <a:fillRect/>
          </a:stretch>
        </p:blipFill>
        <p:spPr>
          <a:xfrm>
            <a:off x="4592926" y="2730220"/>
            <a:ext cx="2953676" cy="961662"/>
          </a:xfrm>
          <a:prstGeom prst="rect">
            <a:avLst/>
          </a:prstGeom>
        </p:spPr>
      </p:pic>
    </p:spTree>
    <p:extLst>
      <p:ext uri="{BB962C8B-B14F-4D97-AF65-F5344CB8AC3E}">
        <p14:creationId xmlns:p14="http://schemas.microsoft.com/office/powerpoint/2010/main" val="320205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3B5BDA5-28B7-4C5A-B4FC-91CA5F5445F0}"/>
              </a:ext>
            </a:extLst>
          </p:cNvPr>
          <p:cNvSpPr>
            <a:spLocks noGrp="1"/>
          </p:cNvSpPr>
          <p:nvPr>
            <p:ph type="title"/>
          </p:nvPr>
        </p:nvSpPr>
        <p:spPr/>
        <p:txBody>
          <a:bodyPr/>
          <a:lstStyle/>
          <a:p>
            <a:endParaRPr lang="nb-NO"/>
          </a:p>
        </p:txBody>
      </p:sp>
      <p:sp>
        <p:nvSpPr>
          <p:cNvPr id="21" name="Tittel 1">
            <a:extLst>
              <a:ext uri="{FF2B5EF4-FFF2-40B4-BE49-F238E27FC236}">
                <a16:creationId xmlns:a16="http://schemas.microsoft.com/office/drawing/2014/main" id="{D858222A-532E-4ED4-9E29-85F34B650E7D}"/>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rtl="1"/>
            <a:r>
              <a:rPr lang="fa-IR" sz="2400" b="1" dirty="0">
                <a:effectLst/>
                <a:latin typeface="Calibri" panose="020F0502020204030204" pitchFamily="34" charset="0"/>
                <a:ea typeface="Calibri" panose="020F0502020204030204" pitchFamily="34" charset="0"/>
                <a:cs typeface="Arial" panose="020B0604020202020204" pitchFamily="34" charset="0"/>
              </a:rPr>
              <a:t>وارد شدن و خارج شدن</a:t>
            </a:r>
            <a:endParaRPr lang="nb-NO" sz="2400" dirty="0"/>
          </a:p>
        </p:txBody>
      </p:sp>
      <p:sp>
        <p:nvSpPr>
          <p:cNvPr id="22" name="Tittel 1">
            <a:extLst>
              <a:ext uri="{FF2B5EF4-FFF2-40B4-BE49-F238E27FC236}">
                <a16:creationId xmlns:a16="http://schemas.microsoft.com/office/drawing/2014/main" id="{5F5C5B02-1ADD-458C-AEAD-ABEE4FDCB16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23" name="Bilde 22" descr="Et bilde som inneholder skjermbilde&#10;&#10;Automatisk generert beskrivelse">
            <a:extLst>
              <a:ext uri="{FF2B5EF4-FFF2-40B4-BE49-F238E27FC236}">
                <a16:creationId xmlns:a16="http://schemas.microsoft.com/office/drawing/2014/main" id="{2771EE5F-CE70-479A-BD8F-50A48AA9A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1" y="645177"/>
            <a:ext cx="3395239" cy="2716191"/>
          </a:xfrm>
          <a:prstGeom prst="rect">
            <a:avLst/>
          </a:prstGeom>
        </p:spPr>
      </p:pic>
      <p:sp>
        <p:nvSpPr>
          <p:cNvPr id="24" name="TekstSylinder 23">
            <a:extLst>
              <a:ext uri="{FF2B5EF4-FFF2-40B4-BE49-F238E27FC236}">
                <a16:creationId xmlns:a16="http://schemas.microsoft.com/office/drawing/2014/main" id="{F4C2EF7F-356C-4D3F-AD94-E1E0724A18A8}"/>
              </a:ext>
            </a:extLst>
          </p:cNvPr>
          <p:cNvSpPr txBox="1"/>
          <p:nvPr/>
        </p:nvSpPr>
        <p:spPr>
          <a:xfrm>
            <a:off x="251276" y="1109721"/>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25" name="Rett pil 9">
            <a:extLst>
              <a:ext uri="{FF2B5EF4-FFF2-40B4-BE49-F238E27FC236}">
                <a16:creationId xmlns:a16="http://schemas.microsoft.com/office/drawing/2014/main" id="{28D0214A-07F6-4771-B8FA-ECE34E399968}"/>
              </a:ext>
            </a:extLst>
          </p:cNvPr>
          <p:cNvCxnSpPr/>
          <p:nvPr/>
        </p:nvCxnSpPr>
        <p:spPr>
          <a:xfrm flipV="1">
            <a:off x="368545" y="1693347"/>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6" name="Bilde 25">
            <a:extLst>
              <a:ext uri="{FF2B5EF4-FFF2-40B4-BE49-F238E27FC236}">
                <a16:creationId xmlns:a16="http://schemas.microsoft.com/office/drawing/2014/main" id="{C580C972-D428-4352-80F5-3CB08C363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244" y="2897436"/>
            <a:ext cx="3915273" cy="3266623"/>
          </a:xfrm>
          <a:prstGeom prst="rect">
            <a:avLst/>
          </a:prstGeom>
        </p:spPr>
      </p:pic>
      <p:sp>
        <p:nvSpPr>
          <p:cNvPr id="27" name="TekstSylinder 26">
            <a:extLst>
              <a:ext uri="{FF2B5EF4-FFF2-40B4-BE49-F238E27FC236}">
                <a16:creationId xmlns:a16="http://schemas.microsoft.com/office/drawing/2014/main" id="{FDBA5CDE-425A-4ED2-AD60-8A5FC6297959}"/>
              </a:ext>
            </a:extLst>
          </p:cNvPr>
          <p:cNvSpPr txBox="1"/>
          <p:nvPr/>
        </p:nvSpPr>
        <p:spPr>
          <a:xfrm>
            <a:off x="3484500" y="3779864"/>
            <a:ext cx="1405859" cy="369332"/>
          </a:xfrm>
          <a:prstGeom prst="rect">
            <a:avLst/>
          </a:prstGeom>
          <a:noFill/>
        </p:spPr>
        <p:txBody>
          <a:bodyPr wrap="square" rtlCol="0">
            <a:spAutoFit/>
          </a:bodyPr>
          <a:lstStyle/>
          <a:p>
            <a:r>
              <a:rPr lang="nb-NO" dirty="0">
                <a:solidFill>
                  <a:srgbClr val="000000"/>
                </a:solidFill>
              </a:rPr>
              <a:t>Passord</a:t>
            </a:r>
          </a:p>
        </p:txBody>
      </p:sp>
      <p:cxnSp>
        <p:nvCxnSpPr>
          <p:cNvPr id="28" name="Rett pil 11">
            <a:extLst>
              <a:ext uri="{FF2B5EF4-FFF2-40B4-BE49-F238E27FC236}">
                <a16:creationId xmlns:a16="http://schemas.microsoft.com/office/drawing/2014/main" id="{DA5DE24B-6D9B-411E-BA90-77B552D9AD05}"/>
              </a:ext>
            </a:extLst>
          </p:cNvPr>
          <p:cNvCxnSpPr/>
          <p:nvPr/>
        </p:nvCxnSpPr>
        <p:spPr>
          <a:xfrm flipV="1">
            <a:off x="3586140" y="4449273"/>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FE042C9-3D7E-4593-9D57-27084AA52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98" y="872635"/>
            <a:ext cx="6381750" cy="5324475"/>
          </a:xfrm>
          <a:prstGeom prst="rect">
            <a:avLst/>
          </a:prstGeom>
        </p:spPr>
      </p:pic>
      <p:sp>
        <p:nvSpPr>
          <p:cNvPr id="2" name="Tittel 1"/>
          <p:cNvSpPr>
            <a:spLocks noGrp="1"/>
          </p:cNvSpPr>
          <p:nvPr>
            <p:ph type="title"/>
          </p:nvPr>
        </p:nvSpPr>
        <p:spPr/>
        <p:txBody>
          <a:bodyPr/>
          <a:lstStyle/>
          <a:p>
            <a:pPr algn="r"/>
            <a:r>
              <a:rPr lang="fa-IR" sz="2400" b="1" dirty="0">
                <a:effectLst/>
                <a:latin typeface="Calibri" panose="020F0502020204030204" pitchFamily="34" charset="0"/>
                <a:ea typeface="Calibri" panose="020F0502020204030204" pitchFamily="34" charset="0"/>
                <a:cs typeface="Arial" panose="020B0604020202020204" pitchFamily="34" charset="0"/>
              </a:rPr>
              <a:t>وارد شدن و خارج شدن</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6952120" y="4177181"/>
            <a:ext cx="1307689" cy="6161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992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35910"/>
            <a:ext cx="7736949" cy="481694"/>
          </a:xfrm>
        </p:spPr>
        <p:txBody>
          <a:bodyPr/>
          <a:lstStyle/>
          <a:p>
            <a:pPr algn="r" rtl="1"/>
            <a:r>
              <a:rPr lang="en-US" sz="3200" b="1" dirty="0">
                <a:effectLst/>
                <a:latin typeface="Arial" panose="020B0604020202020204" pitchFamily="34" charset="0"/>
                <a:ea typeface="Calibri" panose="020F0502020204030204" pitchFamily="34" charset="0"/>
                <a:cs typeface="Arial" panose="020B0604020202020204" pitchFamily="34" charset="0"/>
              </a:rPr>
              <a:t>ارسال </a:t>
            </a:r>
            <a:r>
              <a:rPr lang="en-US" sz="32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dirty="0"/>
          </a:p>
        </p:txBody>
      </p:sp>
    </p:spTree>
    <p:extLst>
      <p:ext uri="{BB962C8B-B14F-4D97-AF65-F5344CB8AC3E}">
        <p14:creationId xmlns:p14="http://schemas.microsoft.com/office/powerpoint/2010/main" val="257924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6A8EECA-A852-434B-B21C-9B417547789A}"/>
              </a:ext>
            </a:extLst>
          </p:cNvPr>
          <p:cNvSpPr>
            <a:spLocks noGrp="1"/>
          </p:cNvSpPr>
          <p:nvPr>
            <p:ph type="title"/>
          </p:nvPr>
        </p:nvSpPr>
        <p:spPr/>
        <p:txBody>
          <a:bodyPr/>
          <a:lstStyle/>
          <a:p>
            <a:endParaRPr lang="nb-NO" dirty="0"/>
          </a:p>
        </p:txBody>
      </p:sp>
      <p:pic>
        <p:nvPicPr>
          <p:cNvPr id="9" name="Bilde 8">
            <a:extLst>
              <a:ext uri="{FF2B5EF4-FFF2-40B4-BE49-F238E27FC236}">
                <a16:creationId xmlns:a16="http://schemas.microsoft.com/office/drawing/2014/main" id="{33D96344-BF50-4DD6-A554-8AD2CB80853F}"/>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0" name="Tittel 1">
            <a:extLst>
              <a:ext uri="{FF2B5EF4-FFF2-40B4-BE49-F238E27FC236}">
                <a16:creationId xmlns:a16="http://schemas.microsoft.com/office/drawing/2014/main" id="{6E41EB2B-B478-4043-A1E3-89247E5C1ABF}"/>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1" name="Tittel 1">
            <a:extLst>
              <a:ext uri="{FF2B5EF4-FFF2-40B4-BE49-F238E27FC236}">
                <a16:creationId xmlns:a16="http://schemas.microsoft.com/office/drawing/2014/main" id="{08CC1C34-FBD7-4B2E-B942-D6502006FFE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A1E66F9D-2783-4749-8ED7-E74CA7554171}"/>
              </a:ext>
            </a:extLst>
          </p:cNvPr>
          <p:cNvSpPr/>
          <p:nvPr/>
        </p:nvSpPr>
        <p:spPr>
          <a:xfrm>
            <a:off x="860197" y="1021904"/>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3"/>
          <a:stretch>
            <a:fillRect/>
          </a:stretch>
        </p:blipFill>
        <p:spPr>
          <a:xfrm>
            <a:off x="4643222" y="2541598"/>
            <a:ext cx="2953676" cy="96166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1E71F72-0726-4243-83B3-EDDF1B496D94}"/>
              </a:ext>
            </a:extLst>
          </p:cNvPr>
          <p:cNvSpPr>
            <a:spLocks noGrp="1"/>
          </p:cNvSpPr>
          <p:nvPr>
            <p:ph type="title"/>
          </p:nvPr>
        </p:nvSpPr>
        <p:spPr/>
        <p:txBody>
          <a:bodyPr/>
          <a:lstStyle/>
          <a:p>
            <a:endParaRPr lang="nb-NO"/>
          </a:p>
        </p:txBody>
      </p:sp>
      <p:pic>
        <p:nvPicPr>
          <p:cNvPr id="11" name="Bilde 10">
            <a:extLst>
              <a:ext uri="{FF2B5EF4-FFF2-40B4-BE49-F238E27FC236}">
                <a16:creationId xmlns:a16="http://schemas.microsoft.com/office/drawing/2014/main" id="{19530A58-85A6-43EA-8659-A48BDBB90A7D}"/>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2" name="Tittel 1">
            <a:extLst>
              <a:ext uri="{FF2B5EF4-FFF2-40B4-BE49-F238E27FC236}">
                <a16:creationId xmlns:a16="http://schemas.microsoft.com/office/drawing/2014/main" id="{277ABCB4-7A82-4E1B-AB63-7F5E0773719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3" name="Tittel 1">
            <a:extLst>
              <a:ext uri="{FF2B5EF4-FFF2-40B4-BE49-F238E27FC236}">
                <a16:creationId xmlns:a16="http://schemas.microsoft.com/office/drawing/2014/main" id="{7D8825B1-C859-4D8C-B118-07A9E6B3E99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4" name="Ellipse 13">
            <a:extLst>
              <a:ext uri="{FF2B5EF4-FFF2-40B4-BE49-F238E27FC236}">
                <a16:creationId xmlns:a16="http://schemas.microsoft.com/office/drawing/2014/main" id="{6EE55047-599A-4B7A-A00E-376930A2C46E}"/>
              </a:ext>
            </a:extLst>
          </p:cNvPr>
          <p:cNvSpPr/>
          <p:nvPr/>
        </p:nvSpPr>
        <p:spPr>
          <a:xfrm>
            <a:off x="860197" y="1065971"/>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59CA34CE-9ECB-4FE9-B952-B3D0CB021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415" y="1447011"/>
            <a:ext cx="482545" cy="719551"/>
          </a:xfrm>
          <a:prstGeom prst="rect">
            <a:avLst/>
          </a:prstGeom>
        </p:spPr>
      </p:pic>
    </p:spTree>
    <p:extLst>
      <p:ext uri="{BB962C8B-B14F-4D97-AF65-F5344CB8AC3E}">
        <p14:creationId xmlns:p14="http://schemas.microsoft.com/office/powerpoint/2010/main" val="159177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D78B4815-248A-4907-8434-ADA95FE25FFA}"/>
              </a:ext>
            </a:extLst>
          </p:cNvPr>
          <p:cNvPicPr>
            <a:picLocks noChangeAspect="1"/>
          </p:cNvPicPr>
          <p:nvPr/>
        </p:nvPicPr>
        <p:blipFill>
          <a:blip r:embed="rId3"/>
          <a:stretch>
            <a:fillRect/>
          </a:stretch>
        </p:blipFill>
        <p:spPr>
          <a:xfrm>
            <a:off x="1393633" y="1116632"/>
            <a:ext cx="9404733" cy="4129754"/>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5F503EB9-FB19-4CEC-8B0C-929712CF6AB3}"/>
              </a:ext>
            </a:extLst>
          </p:cNvPr>
          <p:cNvPicPr>
            <a:picLocks noChangeAspect="1"/>
          </p:cNvPicPr>
          <p:nvPr/>
        </p:nvPicPr>
        <p:blipFill>
          <a:blip r:embed="rId3"/>
          <a:stretch>
            <a:fillRect/>
          </a:stretch>
        </p:blipFill>
        <p:spPr>
          <a:xfrm>
            <a:off x="1101686" y="1455287"/>
            <a:ext cx="9988627" cy="4386150"/>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0F2DB75-6987-467F-830B-4B3369B602F6}"/>
              </a:ext>
            </a:extLst>
          </p:cNvPr>
          <p:cNvSpPr>
            <a:spLocks noGrp="1"/>
          </p:cNvSpPr>
          <p:nvPr>
            <p:ph type="title"/>
          </p:nvPr>
        </p:nvSpPr>
        <p:spPr/>
        <p:txBody>
          <a:bodyPr/>
          <a:lstStyle/>
          <a:p>
            <a:endParaRPr lang="nb-NO"/>
          </a:p>
        </p:txBody>
      </p:sp>
      <p:sp>
        <p:nvSpPr>
          <p:cNvPr id="9" name="Tittel 1">
            <a:extLst>
              <a:ext uri="{FF2B5EF4-FFF2-40B4-BE49-F238E27FC236}">
                <a16:creationId xmlns:a16="http://schemas.microsoft.com/office/drawing/2014/main" id="{70CBC87D-9AA8-43B8-AF96-F27B4FE84A75}"/>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0" name="Tittel 1">
            <a:extLst>
              <a:ext uri="{FF2B5EF4-FFF2-40B4-BE49-F238E27FC236}">
                <a16:creationId xmlns:a16="http://schemas.microsoft.com/office/drawing/2014/main" id="{29DE5897-0AB5-452E-B848-43831B1B317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1" name="Bilde 10">
            <a:extLst>
              <a:ext uri="{FF2B5EF4-FFF2-40B4-BE49-F238E27FC236}">
                <a16:creationId xmlns:a16="http://schemas.microsoft.com/office/drawing/2014/main" id="{2472DE99-EF74-4397-899B-47E699EC7D0D}"/>
              </a:ext>
            </a:extLst>
          </p:cNvPr>
          <p:cNvPicPr>
            <a:picLocks noChangeAspect="1"/>
          </p:cNvPicPr>
          <p:nvPr/>
        </p:nvPicPr>
        <p:blipFill>
          <a:blip r:embed="rId3"/>
          <a:stretch>
            <a:fillRect/>
          </a:stretch>
        </p:blipFill>
        <p:spPr>
          <a:xfrm>
            <a:off x="1101686" y="1455287"/>
            <a:ext cx="9988627" cy="4386150"/>
          </a:xfrm>
          <a:prstGeom prst="rect">
            <a:avLst/>
          </a:prstGeom>
        </p:spPr>
      </p:pic>
      <p:sp>
        <p:nvSpPr>
          <p:cNvPr id="12" name="TekstSylinder 11">
            <a:extLst>
              <a:ext uri="{FF2B5EF4-FFF2-40B4-BE49-F238E27FC236}">
                <a16:creationId xmlns:a16="http://schemas.microsoft.com/office/drawing/2014/main" id="{23B0288D-A632-47D7-9C7B-9E0A6E3A439C}"/>
              </a:ext>
            </a:extLst>
          </p:cNvPr>
          <p:cNvSpPr txBox="1"/>
          <p:nvPr/>
        </p:nvSpPr>
        <p:spPr>
          <a:xfrm>
            <a:off x="1651849" y="812774"/>
            <a:ext cx="6252492" cy="369332"/>
          </a:xfrm>
          <a:prstGeom prst="rect">
            <a:avLst/>
          </a:prstGeom>
          <a:noFill/>
        </p:spPr>
        <p:txBody>
          <a:bodyPr wrap="square" rtlCol="0">
            <a:spAutoFit/>
          </a:bodyPr>
          <a:lstStyle/>
          <a:p>
            <a:r>
              <a:rPr lang="nb-NO" dirty="0"/>
              <a:t>Mottagers e-postadresse</a:t>
            </a:r>
          </a:p>
        </p:txBody>
      </p:sp>
      <p:cxnSp>
        <p:nvCxnSpPr>
          <p:cNvPr id="13" name="Rett pil 13">
            <a:extLst>
              <a:ext uri="{FF2B5EF4-FFF2-40B4-BE49-F238E27FC236}">
                <a16:creationId xmlns:a16="http://schemas.microsoft.com/office/drawing/2014/main" id="{25DEA8E4-6BB7-4A5F-8D7B-7DF42D8423A4}"/>
              </a:ext>
            </a:extLst>
          </p:cNvPr>
          <p:cNvCxnSpPr>
            <a:cxnSpLocks/>
          </p:cNvCxnSpPr>
          <p:nvPr/>
        </p:nvCxnSpPr>
        <p:spPr>
          <a:xfrm>
            <a:off x="2089980" y="1182106"/>
            <a:ext cx="0" cy="7454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6B6EB81-E4AA-42C0-8377-9DC84DE695D3}"/>
              </a:ext>
            </a:extLst>
          </p:cNvPr>
          <p:cNvSpPr>
            <a:spLocks noGrp="1"/>
          </p:cNvSpPr>
          <p:nvPr>
            <p:ph type="title"/>
          </p:nvPr>
        </p:nvSpPr>
        <p:spPr/>
        <p:txBody>
          <a:bodyPr/>
          <a:lstStyle/>
          <a:p>
            <a:endParaRPr lang="nb-NO"/>
          </a:p>
        </p:txBody>
      </p:sp>
      <p:sp>
        <p:nvSpPr>
          <p:cNvPr id="11" name="Tittel 1">
            <a:extLst>
              <a:ext uri="{FF2B5EF4-FFF2-40B4-BE49-F238E27FC236}">
                <a16:creationId xmlns:a16="http://schemas.microsoft.com/office/drawing/2014/main" id="{1D2B6232-FFC0-4A1F-8C85-BA0E1E81224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2" name="Tittel 1">
            <a:extLst>
              <a:ext uri="{FF2B5EF4-FFF2-40B4-BE49-F238E27FC236}">
                <a16:creationId xmlns:a16="http://schemas.microsoft.com/office/drawing/2014/main" id="{791C8432-C068-4FC4-8F7D-71A6C6A4E28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5" name="Bilde 14">
            <a:extLst>
              <a:ext uri="{FF2B5EF4-FFF2-40B4-BE49-F238E27FC236}">
                <a16:creationId xmlns:a16="http://schemas.microsoft.com/office/drawing/2014/main" id="{7E42AD15-F73D-4B11-AED2-410A4FD7AAE7}"/>
              </a:ext>
            </a:extLst>
          </p:cNvPr>
          <p:cNvPicPr>
            <a:picLocks noChangeAspect="1"/>
          </p:cNvPicPr>
          <p:nvPr/>
        </p:nvPicPr>
        <p:blipFill>
          <a:blip r:embed="rId3"/>
          <a:stretch>
            <a:fillRect/>
          </a:stretch>
        </p:blipFill>
        <p:spPr>
          <a:xfrm>
            <a:off x="1144025" y="1474376"/>
            <a:ext cx="9988627" cy="4386150"/>
          </a:xfrm>
          <a:prstGeom prst="rect">
            <a:avLst/>
          </a:prstGeom>
        </p:spPr>
      </p:pic>
      <p:sp>
        <p:nvSpPr>
          <p:cNvPr id="16" name="TekstSylinder 15">
            <a:extLst>
              <a:ext uri="{FF2B5EF4-FFF2-40B4-BE49-F238E27FC236}">
                <a16:creationId xmlns:a16="http://schemas.microsoft.com/office/drawing/2014/main" id="{0871EE56-C1F0-4D9C-806A-29A763A23BED}"/>
              </a:ext>
            </a:extLst>
          </p:cNvPr>
          <p:cNvSpPr txBox="1"/>
          <p:nvPr/>
        </p:nvSpPr>
        <p:spPr>
          <a:xfrm>
            <a:off x="1233208" y="846714"/>
            <a:ext cx="6252492" cy="369332"/>
          </a:xfrm>
          <a:prstGeom prst="rect">
            <a:avLst/>
          </a:prstGeom>
          <a:noFill/>
        </p:spPr>
        <p:txBody>
          <a:bodyPr wrap="square" rtlCol="0">
            <a:spAutoFit/>
          </a:bodyPr>
          <a:lstStyle/>
          <a:p>
            <a:r>
              <a:rPr lang="nb-NO" dirty="0">
                <a:solidFill>
                  <a:schemeClr val="bg1">
                    <a:lumMod val="50000"/>
                  </a:schemeClr>
                </a:solidFill>
              </a:rPr>
              <a:t>Mottagers e-postadresse</a:t>
            </a:r>
          </a:p>
        </p:txBody>
      </p:sp>
      <p:cxnSp>
        <p:nvCxnSpPr>
          <p:cNvPr id="17" name="Rett pil 13">
            <a:extLst>
              <a:ext uri="{FF2B5EF4-FFF2-40B4-BE49-F238E27FC236}">
                <a16:creationId xmlns:a16="http://schemas.microsoft.com/office/drawing/2014/main" id="{75D60EC1-572B-4404-ACA0-252D0B94C741}"/>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a:extLst>
              <a:ext uri="{FF2B5EF4-FFF2-40B4-BE49-F238E27FC236}">
                <a16:creationId xmlns:a16="http://schemas.microsoft.com/office/drawing/2014/main" id="{EFB88D27-560C-40E7-A68F-79992D2A189C}"/>
              </a:ext>
            </a:extLst>
          </p:cNvPr>
          <p:cNvSpPr txBox="1"/>
          <p:nvPr/>
        </p:nvSpPr>
        <p:spPr>
          <a:xfrm>
            <a:off x="5262081" y="840758"/>
            <a:ext cx="2642260" cy="369332"/>
          </a:xfrm>
          <a:prstGeom prst="rect">
            <a:avLst/>
          </a:prstGeom>
          <a:noFill/>
        </p:spPr>
        <p:txBody>
          <a:bodyPr wrap="square" rtlCol="0">
            <a:spAutoFit/>
          </a:bodyPr>
          <a:lstStyle/>
          <a:p>
            <a:r>
              <a:rPr lang="nb-NO" dirty="0"/>
              <a:t>Hva handler e-posten om</a:t>
            </a:r>
          </a:p>
        </p:txBody>
      </p:sp>
      <p:cxnSp>
        <p:nvCxnSpPr>
          <p:cNvPr id="19" name="Rett pil 8">
            <a:extLst>
              <a:ext uri="{FF2B5EF4-FFF2-40B4-BE49-F238E27FC236}">
                <a16:creationId xmlns:a16="http://schemas.microsoft.com/office/drawing/2014/main" id="{496C2644-10C6-4D5B-81E0-67AED2B97C51}"/>
              </a:ext>
            </a:extLst>
          </p:cNvPr>
          <p:cNvCxnSpPr/>
          <p:nvPr/>
        </p:nvCxnSpPr>
        <p:spPr>
          <a:xfrm flipH="1">
            <a:off x="6449136" y="1281201"/>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A9361FA-D349-40B3-9054-0582A144DAF9}"/>
              </a:ext>
            </a:extLst>
          </p:cNvPr>
          <p:cNvSpPr>
            <a:spLocks noGrp="1"/>
          </p:cNvSpPr>
          <p:nvPr>
            <p:ph type="title"/>
          </p:nvPr>
        </p:nvSpPr>
        <p:spPr/>
        <p:txBody>
          <a:bodyPr/>
          <a:lstStyle/>
          <a:p>
            <a:endParaRPr lang="nb-NO" dirty="0"/>
          </a:p>
        </p:txBody>
      </p:sp>
      <p:sp>
        <p:nvSpPr>
          <p:cNvPr id="13" name="Tittel 1">
            <a:extLst>
              <a:ext uri="{FF2B5EF4-FFF2-40B4-BE49-F238E27FC236}">
                <a16:creationId xmlns:a16="http://schemas.microsoft.com/office/drawing/2014/main" id="{BA88ABD4-010B-4A2E-A88C-AAFE96FF49DC}"/>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5" name="Tittel 1">
            <a:extLst>
              <a:ext uri="{FF2B5EF4-FFF2-40B4-BE49-F238E27FC236}">
                <a16:creationId xmlns:a16="http://schemas.microsoft.com/office/drawing/2014/main" id="{6E711C1F-612D-4B50-9DF4-84AA9105E6E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6" name="Bilde 15">
            <a:extLst>
              <a:ext uri="{FF2B5EF4-FFF2-40B4-BE49-F238E27FC236}">
                <a16:creationId xmlns:a16="http://schemas.microsoft.com/office/drawing/2014/main" id="{390C85EE-65B8-452F-A614-9FCAEF2F36F9}"/>
              </a:ext>
            </a:extLst>
          </p:cNvPr>
          <p:cNvPicPr>
            <a:picLocks noChangeAspect="1"/>
          </p:cNvPicPr>
          <p:nvPr/>
        </p:nvPicPr>
        <p:blipFill>
          <a:blip r:embed="rId3"/>
          <a:stretch>
            <a:fillRect/>
          </a:stretch>
        </p:blipFill>
        <p:spPr>
          <a:xfrm>
            <a:off x="1144025" y="1422154"/>
            <a:ext cx="9988627" cy="4386150"/>
          </a:xfrm>
          <a:prstGeom prst="rect">
            <a:avLst/>
          </a:prstGeom>
        </p:spPr>
      </p:pic>
      <p:sp>
        <p:nvSpPr>
          <p:cNvPr id="17" name="TekstSylinder 16">
            <a:extLst>
              <a:ext uri="{FF2B5EF4-FFF2-40B4-BE49-F238E27FC236}">
                <a16:creationId xmlns:a16="http://schemas.microsoft.com/office/drawing/2014/main" id="{9C1CC115-401C-46F8-BBF4-E528A53AA647}"/>
              </a:ext>
            </a:extLst>
          </p:cNvPr>
          <p:cNvSpPr txBox="1"/>
          <p:nvPr/>
        </p:nvSpPr>
        <p:spPr>
          <a:xfrm>
            <a:off x="1651849" y="812774"/>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8" name="Rett pil 13">
            <a:extLst>
              <a:ext uri="{FF2B5EF4-FFF2-40B4-BE49-F238E27FC236}">
                <a16:creationId xmlns:a16="http://schemas.microsoft.com/office/drawing/2014/main" id="{3A97060A-3799-4778-849B-182F58207CBB}"/>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823E7A4C-DD89-4B1F-8587-D78FACEA06A2}"/>
              </a:ext>
            </a:extLst>
          </p:cNvPr>
          <p:cNvSpPr txBox="1"/>
          <p:nvPr/>
        </p:nvSpPr>
        <p:spPr>
          <a:xfrm>
            <a:off x="5868009" y="815785"/>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0" name="Rett pil 8">
            <a:extLst>
              <a:ext uri="{FF2B5EF4-FFF2-40B4-BE49-F238E27FC236}">
                <a16:creationId xmlns:a16="http://schemas.microsoft.com/office/drawing/2014/main" id="{8BF17914-6CFC-48AF-9E6F-A598225BC619}"/>
              </a:ext>
            </a:extLst>
          </p:cNvPr>
          <p:cNvCxnSpPr/>
          <p:nvPr/>
        </p:nvCxnSpPr>
        <p:spPr>
          <a:xfrm flipH="1">
            <a:off x="6449136" y="1281201"/>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5D35549E-1C24-4938-9BFE-702288411DCE}"/>
              </a:ext>
            </a:extLst>
          </p:cNvPr>
          <p:cNvSpPr/>
          <p:nvPr/>
        </p:nvSpPr>
        <p:spPr>
          <a:xfrm>
            <a:off x="2489639" y="2250895"/>
            <a:ext cx="7104272" cy="23321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TekstSylinder 24">
            <a:extLst>
              <a:ext uri="{FF2B5EF4-FFF2-40B4-BE49-F238E27FC236}">
                <a16:creationId xmlns:a16="http://schemas.microsoft.com/office/drawing/2014/main" id="{90C6BC1D-D692-4AFC-9FEB-E858FC39DBF1}"/>
              </a:ext>
            </a:extLst>
          </p:cNvPr>
          <p:cNvSpPr txBox="1"/>
          <p:nvPr/>
        </p:nvSpPr>
        <p:spPr>
          <a:xfrm>
            <a:off x="3372260" y="3105834"/>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Tree>
    <p:extLst>
      <p:ext uri="{BB962C8B-B14F-4D97-AF65-F5344CB8AC3E}">
        <p14:creationId xmlns:p14="http://schemas.microsoft.com/office/powerpoint/2010/main" val="238224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D3AE75A-0DE0-4285-AE0F-D2390C1A091B}"/>
              </a:ext>
            </a:extLst>
          </p:cNvPr>
          <p:cNvSpPr>
            <a:spLocks noGrp="1"/>
          </p:cNvSpPr>
          <p:nvPr>
            <p:ph type="title"/>
          </p:nvPr>
        </p:nvSpPr>
        <p:spPr/>
        <p:txBody>
          <a:bodyPr/>
          <a:lstStyle/>
          <a:p>
            <a:endParaRPr lang="nb-NO"/>
          </a:p>
        </p:txBody>
      </p:sp>
      <p:sp>
        <p:nvSpPr>
          <p:cNvPr id="15" name="Tittel 1">
            <a:extLst>
              <a:ext uri="{FF2B5EF4-FFF2-40B4-BE49-F238E27FC236}">
                <a16:creationId xmlns:a16="http://schemas.microsoft.com/office/drawing/2014/main" id="{D2B3F64E-05A4-435E-AAB8-756ACE283A9B}"/>
              </a:ext>
            </a:extLst>
          </p:cNvPr>
          <p:cNvSpPr txBox="1">
            <a:spLocks/>
          </p:cNvSpPr>
          <p:nvPr/>
        </p:nvSpPr>
        <p:spPr>
          <a:xfrm>
            <a:off x="1008776" y="21302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6" name="Tittel 1">
            <a:extLst>
              <a:ext uri="{FF2B5EF4-FFF2-40B4-BE49-F238E27FC236}">
                <a16:creationId xmlns:a16="http://schemas.microsoft.com/office/drawing/2014/main" id="{137AE39F-BB19-458A-A1B0-48CA614FC451}"/>
              </a:ext>
            </a:extLst>
          </p:cNvPr>
          <p:cNvSpPr txBox="1">
            <a:spLocks/>
          </p:cNvSpPr>
          <p:nvPr/>
        </p:nvSpPr>
        <p:spPr>
          <a:xfrm>
            <a:off x="368545" y="12905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7" name="Bilde 16">
            <a:extLst>
              <a:ext uri="{FF2B5EF4-FFF2-40B4-BE49-F238E27FC236}">
                <a16:creationId xmlns:a16="http://schemas.microsoft.com/office/drawing/2014/main" id="{94178AEF-9C73-4B00-87D0-F58D67A84928}"/>
              </a:ext>
            </a:extLst>
          </p:cNvPr>
          <p:cNvPicPr>
            <a:picLocks noChangeAspect="1"/>
          </p:cNvPicPr>
          <p:nvPr/>
        </p:nvPicPr>
        <p:blipFill>
          <a:blip r:embed="rId3"/>
          <a:stretch>
            <a:fillRect/>
          </a:stretch>
        </p:blipFill>
        <p:spPr>
          <a:xfrm>
            <a:off x="1047461" y="1419436"/>
            <a:ext cx="9988627" cy="4386150"/>
          </a:xfrm>
          <a:prstGeom prst="rect">
            <a:avLst/>
          </a:prstGeom>
        </p:spPr>
      </p:pic>
      <p:sp>
        <p:nvSpPr>
          <p:cNvPr id="18" name="TekstSylinder 17">
            <a:extLst>
              <a:ext uri="{FF2B5EF4-FFF2-40B4-BE49-F238E27FC236}">
                <a16:creationId xmlns:a16="http://schemas.microsoft.com/office/drawing/2014/main" id="{B554749A-B723-49BD-9F61-D4291FD3F663}"/>
              </a:ext>
            </a:extLst>
          </p:cNvPr>
          <p:cNvSpPr txBox="1"/>
          <p:nvPr/>
        </p:nvSpPr>
        <p:spPr>
          <a:xfrm>
            <a:off x="1651849" y="813802"/>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9" name="Rett pil 13">
            <a:extLst>
              <a:ext uri="{FF2B5EF4-FFF2-40B4-BE49-F238E27FC236}">
                <a16:creationId xmlns:a16="http://schemas.microsoft.com/office/drawing/2014/main" id="{5DE97C2C-DA51-4216-BCA6-E91B42DDCFB8}"/>
              </a:ext>
            </a:extLst>
          </p:cNvPr>
          <p:cNvCxnSpPr/>
          <p:nvPr/>
        </p:nvCxnSpPr>
        <p:spPr>
          <a:xfrm>
            <a:off x="2089980" y="1350096"/>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kstSylinder 19">
            <a:extLst>
              <a:ext uri="{FF2B5EF4-FFF2-40B4-BE49-F238E27FC236}">
                <a16:creationId xmlns:a16="http://schemas.microsoft.com/office/drawing/2014/main" id="{DF844636-473C-4D07-9B0F-E9D8A966D263}"/>
              </a:ext>
            </a:extLst>
          </p:cNvPr>
          <p:cNvSpPr txBox="1"/>
          <p:nvPr/>
        </p:nvSpPr>
        <p:spPr>
          <a:xfrm>
            <a:off x="5868009" y="816813"/>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1" name="Rett pil 8">
            <a:extLst>
              <a:ext uri="{FF2B5EF4-FFF2-40B4-BE49-F238E27FC236}">
                <a16:creationId xmlns:a16="http://schemas.microsoft.com/office/drawing/2014/main" id="{7F13E53E-854E-4B0A-9E77-33FFE7640BAD}"/>
              </a:ext>
            </a:extLst>
          </p:cNvPr>
          <p:cNvCxnSpPr/>
          <p:nvPr/>
        </p:nvCxnSpPr>
        <p:spPr>
          <a:xfrm flipH="1">
            <a:off x="6449136" y="1282229"/>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Ellipse 21">
            <a:extLst>
              <a:ext uri="{FF2B5EF4-FFF2-40B4-BE49-F238E27FC236}">
                <a16:creationId xmlns:a16="http://schemas.microsoft.com/office/drawing/2014/main" id="{1135244A-A690-4E3F-9DC8-98441FD773A2}"/>
              </a:ext>
            </a:extLst>
          </p:cNvPr>
          <p:cNvSpPr/>
          <p:nvPr/>
        </p:nvSpPr>
        <p:spPr>
          <a:xfrm>
            <a:off x="2489639" y="2251923"/>
            <a:ext cx="7104272" cy="2332122"/>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ekstSylinder 22">
            <a:extLst>
              <a:ext uri="{FF2B5EF4-FFF2-40B4-BE49-F238E27FC236}">
                <a16:creationId xmlns:a16="http://schemas.microsoft.com/office/drawing/2014/main" id="{6CE0ECAD-17D1-4D46-B68A-C85E16A72C40}"/>
              </a:ext>
            </a:extLst>
          </p:cNvPr>
          <p:cNvSpPr txBox="1"/>
          <p:nvPr/>
        </p:nvSpPr>
        <p:spPr>
          <a:xfrm>
            <a:off x="3372260" y="3106862"/>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
        <p:nvSpPr>
          <p:cNvPr id="24" name="Ellipse 23">
            <a:extLst>
              <a:ext uri="{FF2B5EF4-FFF2-40B4-BE49-F238E27FC236}">
                <a16:creationId xmlns:a16="http://schemas.microsoft.com/office/drawing/2014/main" id="{DE1110D6-3280-45D8-8B0A-18035EBBB677}"/>
              </a:ext>
            </a:extLst>
          </p:cNvPr>
          <p:cNvSpPr/>
          <p:nvPr/>
        </p:nvSpPr>
        <p:spPr>
          <a:xfrm>
            <a:off x="937015" y="4976710"/>
            <a:ext cx="1429667" cy="449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1FFC5A0-D189-4914-A0C4-E08752FDE8AC}"/>
              </a:ext>
            </a:extLst>
          </p:cNvPr>
          <p:cNvPicPr>
            <a:picLocks noChangeAspect="1"/>
          </p:cNvPicPr>
          <p:nvPr/>
        </p:nvPicPr>
        <p:blipFill>
          <a:blip r:embed="rId3"/>
          <a:stretch>
            <a:fillRect/>
          </a:stretch>
        </p:blipFill>
        <p:spPr>
          <a:xfrm>
            <a:off x="0" y="838200"/>
            <a:ext cx="12192000" cy="5181600"/>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368545" y="117725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5BC19B2-A3D3-4C70-8EED-61A4E4C1696E}"/>
              </a:ext>
            </a:extLst>
          </p:cNvPr>
          <p:cNvSpPr>
            <a:spLocks noGrp="1"/>
          </p:cNvSpPr>
          <p:nvPr>
            <p:ph type="title"/>
          </p:nvPr>
        </p:nvSpPr>
        <p:spPr/>
        <p:txBody>
          <a:bodyPr/>
          <a:lstStyle/>
          <a:p>
            <a:endParaRPr lang="nb-NO"/>
          </a:p>
        </p:txBody>
      </p:sp>
      <p:pic>
        <p:nvPicPr>
          <p:cNvPr id="10" name="Bilde 9">
            <a:extLst>
              <a:ext uri="{FF2B5EF4-FFF2-40B4-BE49-F238E27FC236}">
                <a16:creationId xmlns:a16="http://schemas.microsoft.com/office/drawing/2014/main" id="{89541920-2AB8-4664-A191-AF2CAFEBDB6F}"/>
              </a:ext>
            </a:extLst>
          </p:cNvPr>
          <p:cNvPicPr>
            <a:picLocks noChangeAspect="1"/>
          </p:cNvPicPr>
          <p:nvPr/>
        </p:nvPicPr>
        <p:blipFill>
          <a:blip r:embed="rId3"/>
          <a:stretch>
            <a:fillRect/>
          </a:stretch>
        </p:blipFill>
        <p:spPr>
          <a:xfrm>
            <a:off x="0" y="922168"/>
            <a:ext cx="12192000" cy="5181600"/>
          </a:xfrm>
          <a:prstGeom prst="rect">
            <a:avLst/>
          </a:prstGeom>
        </p:spPr>
      </p:pic>
      <p:sp>
        <p:nvSpPr>
          <p:cNvPr id="11" name="Tittel 1">
            <a:extLst>
              <a:ext uri="{FF2B5EF4-FFF2-40B4-BE49-F238E27FC236}">
                <a16:creationId xmlns:a16="http://schemas.microsoft.com/office/drawing/2014/main" id="{E6C893EC-FEFF-49C6-99DD-CE39495E6E80}"/>
              </a:ext>
            </a:extLst>
          </p:cNvPr>
          <p:cNvSpPr txBox="1">
            <a:spLocks/>
          </p:cNvSpPr>
          <p:nvPr/>
        </p:nvSpPr>
        <p:spPr>
          <a:xfrm>
            <a:off x="1008776" y="29596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2" name="Tittel 1">
            <a:extLst>
              <a:ext uri="{FF2B5EF4-FFF2-40B4-BE49-F238E27FC236}">
                <a16:creationId xmlns:a16="http://schemas.microsoft.com/office/drawing/2014/main" id="{1587413B-4107-429C-96C3-6C29823A3893}"/>
              </a:ext>
            </a:extLst>
          </p:cNvPr>
          <p:cNvSpPr txBox="1">
            <a:spLocks/>
          </p:cNvSpPr>
          <p:nvPr/>
        </p:nvSpPr>
        <p:spPr>
          <a:xfrm>
            <a:off x="368545" y="21199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3" name="Ellipse 12">
            <a:extLst>
              <a:ext uri="{FF2B5EF4-FFF2-40B4-BE49-F238E27FC236}">
                <a16:creationId xmlns:a16="http://schemas.microsoft.com/office/drawing/2014/main" id="{8FDF84DD-5C24-49AF-A4F3-9334871E2D07}"/>
              </a:ext>
            </a:extLst>
          </p:cNvPr>
          <p:cNvSpPr/>
          <p:nvPr/>
        </p:nvSpPr>
        <p:spPr>
          <a:xfrm>
            <a:off x="247359" y="171291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9E602E2-724A-4FCA-87B0-1D6944C688A2}"/>
              </a:ext>
            </a:extLst>
          </p:cNvPr>
          <p:cNvSpPr>
            <a:spLocks noGrp="1"/>
          </p:cNvSpPr>
          <p:nvPr>
            <p:ph type="title"/>
          </p:nvPr>
        </p:nvSpPr>
        <p:spPr>
          <a:xfrm>
            <a:off x="1008776" y="211999"/>
            <a:ext cx="9889347" cy="364473"/>
          </a:xfrm>
        </p:spPr>
        <p:txBody>
          <a:bodyPr/>
          <a:lstStyle/>
          <a:p>
            <a:endParaRPr lang="nb-NO"/>
          </a:p>
        </p:txBody>
      </p:sp>
      <p:pic>
        <p:nvPicPr>
          <p:cNvPr id="9" name="Bilde 8">
            <a:extLst>
              <a:ext uri="{FF2B5EF4-FFF2-40B4-BE49-F238E27FC236}">
                <a16:creationId xmlns:a16="http://schemas.microsoft.com/office/drawing/2014/main" id="{AECD7B9F-9648-47DC-A094-3F747DED04FD}"/>
              </a:ext>
            </a:extLst>
          </p:cNvPr>
          <p:cNvPicPr>
            <a:picLocks noChangeAspect="1"/>
          </p:cNvPicPr>
          <p:nvPr/>
        </p:nvPicPr>
        <p:blipFill>
          <a:blip r:embed="rId3"/>
          <a:stretch>
            <a:fillRect/>
          </a:stretch>
        </p:blipFill>
        <p:spPr>
          <a:xfrm>
            <a:off x="0" y="1010303"/>
            <a:ext cx="11644829" cy="5181600"/>
          </a:xfrm>
          <a:prstGeom prst="rect">
            <a:avLst/>
          </a:prstGeom>
        </p:spPr>
      </p:pic>
      <p:sp>
        <p:nvSpPr>
          <p:cNvPr id="10" name="Tittel 1">
            <a:extLst>
              <a:ext uri="{FF2B5EF4-FFF2-40B4-BE49-F238E27FC236}">
                <a16:creationId xmlns:a16="http://schemas.microsoft.com/office/drawing/2014/main" id="{9C595E63-FA5E-4CBF-92B6-A1F7FF9F1040}"/>
              </a:ext>
            </a:extLst>
          </p:cNvPr>
          <p:cNvSpPr txBox="1">
            <a:spLocks/>
          </p:cNvSpPr>
          <p:nvPr/>
        </p:nvSpPr>
        <p:spPr>
          <a:xfrm>
            <a:off x="1008776" y="295967"/>
            <a:ext cx="9889347"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dirty="0"/>
          </a:p>
        </p:txBody>
      </p:sp>
      <p:sp>
        <p:nvSpPr>
          <p:cNvPr id="11" name="Tittel 1">
            <a:extLst>
              <a:ext uri="{FF2B5EF4-FFF2-40B4-BE49-F238E27FC236}">
                <a16:creationId xmlns:a16="http://schemas.microsoft.com/office/drawing/2014/main" id="{FEBAC1ED-057F-4D1C-B28C-A6A5AF3BE633}"/>
              </a:ext>
            </a:extLst>
          </p:cNvPr>
          <p:cNvSpPr txBox="1">
            <a:spLocks/>
          </p:cNvSpPr>
          <p:nvPr/>
        </p:nvSpPr>
        <p:spPr>
          <a:xfrm>
            <a:off x="368545" y="211999"/>
            <a:ext cx="74067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DF889BB6-D0B9-4D61-B8CD-102E1D891E45}"/>
              </a:ext>
            </a:extLst>
          </p:cNvPr>
          <p:cNvSpPr/>
          <p:nvPr/>
        </p:nvSpPr>
        <p:spPr>
          <a:xfrm>
            <a:off x="1833788" y="2544896"/>
            <a:ext cx="6729595" cy="2159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stretch>
            <a:fillRect/>
          </a:stretch>
        </p:blipFill>
        <p:spPr>
          <a:xfrm>
            <a:off x="4643222" y="2541598"/>
            <a:ext cx="2953676" cy="961662"/>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3364135" y="4401064"/>
            <a:ext cx="5463729" cy="584775"/>
          </a:xfrm>
          <a:prstGeom prst="rect">
            <a:avLst/>
          </a:prstGeom>
          <a:noFill/>
        </p:spPr>
        <p:txBody>
          <a:bodyPr wrap="square" rtlCol="0">
            <a:spAutoFit/>
          </a:bodyPr>
          <a:lstStyle/>
          <a:p>
            <a:pPr algn="ctr"/>
            <a:r>
              <a:rPr lang="nb-NO" sz="3200" dirty="0"/>
              <a:t>https://outlook.live.com</a:t>
            </a:r>
            <a:endParaRPr lang="nb-NO" sz="3200" dirty="0">
              <a:solidFill>
                <a:srgbClr val="000000"/>
              </a:solidFill>
            </a:endParaRPr>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46BFEF1-63B0-4438-8114-7EC38317D403}"/>
              </a:ext>
            </a:extLst>
          </p:cNvPr>
          <p:cNvPicPr>
            <a:picLocks noChangeAspect="1"/>
          </p:cNvPicPr>
          <p:nvPr/>
        </p:nvPicPr>
        <p:blipFill>
          <a:blip r:embed="rId3"/>
          <a:stretch>
            <a:fillRect/>
          </a:stretch>
        </p:blipFill>
        <p:spPr>
          <a:xfrm>
            <a:off x="0" y="1010303"/>
            <a:ext cx="12192000" cy="5181600"/>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ارسال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endParaRPr lang="nb-NO" sz="2400" b="1" dirty="0">
              <a:latin typeface="Arial" panose="020B0604020202020204" pitchFamily="34" charset="0"/>
              <a:cs typeface="Arial" panose="020B0604020202020204" pitchFamily="34" charset="0"/>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628494" y="100948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76" y="1331932"/>
            <a:ext cx="482545" cy="719551"/>
          </a:xfrm>
          <a:prstGeom prst="rect">
            <a:avLst/>
          </a:prstGeom>
        </p:spPr>
      </p:pic>
      <p:sp>
        <p:nvSpPr>
          <p:cNvPr id="10" name="Ellipse 9">
            <a:extLst>
              <a:ext uri="{FF2B5EF4-FFF2-40B4-BE49-F238E27FC236}">
                <a16:creationId xmlns:a16="http://schemas.microsoft.com/office/drawing/2014/main" id="{11D566F0-88BB-4EE7-92AF-5B6DE497CF41}"/>
              </a:ext>
            </a:extLst>
          </p:cNvPr>
          <p:cNvSpPr/>
          <p:nvPr/>
        </p:nvSpPr>
        <p:spPr>
          <a:xfrm>
            <a:off x="628493" y="532487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a:extLst>
              <a:ext uri="{FF2B5EF4-FFF2-40B4-BE49-F238E27FC236}">
                <a16:creationId xmlns:a16="http://schemas.microsoft.com/office/drawing/2014/main" id="{FDF8EFCA-323A-4D38-A98E-880887523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024" y="5726442"/>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p:txBody>
          <a:bodyPr/>
          <a:lstStyle/>
          <a:p>
            <a:pPr algn="r" rtl="1"/>
            <a:r>
              <a:rPr lang="prs-AF" b="1" dirty="0">
                <a:cs typeface="+mn-cs"/>
              </a:rPr>
              <a:t>باز کردن ایمیل ها</a:t>
            </a:r>
            <a:endParaRPr lang="nb-NO" b="1" dirty="0">
              <a:cs typeface="+mn-cs"/>
            </a:endParaRPr>
          </a:p>
        </p:txBody>
      </p:sp>
    </p:spTree>
    <p:extLst>
      <p:ext uri="{BB962C8B-B14F-4D97-AF65-F5344CB8AC3E}">
        <p14:creationId xmlns:p14="http://schemas.microsoft.com/office/powerpoint/2010/main" val="18849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CB498E1-AA62-461B-95CB-EF2134B77F7A}"/>
              </a:ext>
            </a:extLst>
          </p:cNvPr>
          <p:cNvPicPr>
            <a:picLocks noChangeAspect="1"/>
          </p:cNvPicPr>
          <p:nvPr/>
        </p:nvPicPr>
        <p:blipFill>
          <a:blip r:embed="rId3"/>
          <a:stretch>
            <a:fillRect/>
          </a:stretch>
        </p:blipFill>
        <p:spPr>
          <a:xfrm>
            <a:off x="860197" y="743790"/>
            <a:ext cx="10651187" cy="5913512"/>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b="1" dirty="0">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860197" y="1867976"/>
            <a:ext cx="1783851" cy="5887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A8388418-C05E-4DC1-906E-65DD2040AD28}"/>
              </a:ext>
            </a:extLst>
          </p:cNvPr>
          <p:cNvSpPr/>
          <p:nvPr/>
        </p:nvSpPr>
        <p:spPr>
          <a:xfrm>
            <a:off x="860197" y="3800819"/>
            <a:ext cx="1783851" cy="285648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16B9CEB-68D4-4FCF-AA0D-E439E645C7C9}"/>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292907" y="1806766"/>
            <a:ext cx="3334438" cy="19940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45407CE5-ED47-4200-88CF-033E46BC79A7}"/>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kumimoji="0" lang="prs-AF" sz="2400" b="1" i="0" u="none" strike="noStrike" kern="1200" cap="none" spc="0" normalizeH="0" baseline="0" noProof="0" dirty="0">
                <a:ln>
                  <a:noFill/>
                </a:ln>
                <a:solidFill>
                  <a:srgbClr val="000000"/>
                </a:solidFill>
                <a:effectLst/>
                <a:uLnTx/>
                <a:uFillTx/>
                <a:latin typeface="Calibri Light"/>
                <a:ea typeface="+mj-ea"/>
                <a:cs typeface="Arial" panose="020B0604020202020204" pitchFamily="34" charset="0"/>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543119" y="1823909"/>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455" y="2356946"/>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5" name="Bilde 4">
            <a:extLst>
              <a:ext uri="{FF2B5EF4-FFF2-40B4-BE49-F238E27FC236}">
                <a16:creationId xmlns:a16="http://schemas.microsoft.com/office/drawing/2014/main" id="{F8998022-D3CB-4787-B6EE-59E6B7B592B0}"/>
              </a:ext>
            </a:extLst>
          </p:cNvPr>
          <p:cNvPicPr>
            <a:picLocks noChangeAspect="1"/>
          </p:cNvPicPr>
          <p:nvPr/>
        </p:nvPicPr>
        <p:blipFill>
          <a:blip r:embed="rId3"/>
          <a:stretch>
            <a:fillRect/>
          </a:stretch>
        </p:blipFill>
        <p:spPr>
          <a:xfrm>
            <a:off x="285750" y="1047750"/>
            <a:ext cx="11620500" cy="47625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40CAD5DE-44AC-46EB-BEBB-DCAE28C72860}"/>
              </a:ext>
            </a:extLst>
          </p:cNvPr>
          <p:cNvPicPr>
            <a:picLocks noChangeAspect="1"/>
          </p:cNvPicPr>
          <p:nvPr/>
        </p:nvPicPr>
        <p:blipFill>
          <a:blip r:embed="rId3"/>
          <a:stretch>
            <a:fillRect/>
          </a:stretch>
        </p:blipFill>
        <p:spPr>
          <a:xfrm>
            <a:off x="848376" y="1110523"/>
            <a:ext cx="9793918" cy="4636954"/>
          </a:xfrm>
          <a:prstGeom prst="rect">
            <a:avLst/>
          </a:prstGeom>
        </p:spPr>
      </p:pic>
      <p:sp>
        <p:nvSpPr>
          <p:cNvPr id="2" name="Tittel 1"/>
          <p:cNvSpPr>
            <a:spLocks noGrp="1"/>
          </p:cNvSpPr>
          <p:nvPr>
            <p:ph type="title"/>
          </p:nvPr>
        </p:nvSpPr>
        <p:spPr>
          <a:xfrm>
            <a:off x="1008776" y="237149"/>
            <a:ext cx="10354031" cy="364473"/>
          </a:xfrm>
        </p:spPr>
        <p:txBody>
          <a:bodyPr/>
          <a:lstStyle/>
          <a:p>
            <a:pPr algn="r"/>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542774" y="1640403"/>
            <a:ext cx="2326177" cy="40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1258620" y="601622"/>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1527470" y="970954"/>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E7B1810-1D74-4642-8DD8-B1F6F16CCB38}"/>
              </a:ext>
            </a:extLst>
          </p:cNvPr>
          <p:cNvPicPr>
            <a:picLocks noChangeAspect="1"/>
          </p:cNvPicPr>
          <p:nvPr/>
        </p:nvPicPr>
        <p:blipFill>
          <a:blip r:embed="rId3"/>
          <a:stretch>
            <a:fillRect/>
          </a:stretch>
        </p:blipFill>
        <p:spPr>
          <a:xfrm>
            <a:off x="368545" y="1761934"/>
            <a:ext cx="9667821" cy="4762500"/>
          </a:xfrm>
          <a:prstGeom prst="rect">
            <a:avLst/>
          </a:prstGeom>
        </p:spPr>
      </p:pic>
      <p:sp>
        <p:nvSpPr>
          <p:cNvPr id="2" name="Tittel 1"/>
          <p:cNvSpPr>
            <a:spLocks noGrp="1"/>
          </p:cNvSpPr>
          <p:nvPr>
            <p:ph type="title"/>
          </p:nvPr>
        </p:nvSpPr>
        <p:spPr>
          <a:xfrm>
            <a:off x="1008776" y="237149"/>
            <a:ext cx="10354031" cy="364473"/>
          </a:xfrm>
        </p:spPr>
        <p:txBody>
          <a:bodyPr/>
          <a:lstStyle/>
          <a:p>
            <a:pPr algn="r"/>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8524" y="2788138"/>
            <a:ext cx="1735201" cy="472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756285" y="1105326"/>
            <a:ext cx="1397440" cy="369332"/>
          </a:xfrm>
          <a:prstGeom prst="rect">
            <a:avLst/>
          </a:prstGeom>
          <a:noFill/>
        </p:spPr>
        <p:txBody>
          <a:bodyPr wrap="square" rtlCol="0">
            <a:spAutoFit/>
          </a:bodyPr>
          <a:lstStyle/>
          <a:p>
            <a:r>
              <a:rPr lang="nb-NO" dirty="0"/>
              <a:t>Avsender</a:t>
            </a:r>
          </a:p>
        </p:txBody>
      </p:sp>
      <p:cxnSp>
        <p:nvCxnSpPr>
          <p:cNvPr id="8" name="Rett pil 7"/>
          <p:cNvCxnSpPr/>
          <p:nvPr/>
        </p:nvCxnSpPr>
        <p:spPr>
          <a:xfrm>
            <a:off x="1267884" y="1761934"/>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9BF259B8-DC13-447E-9E35-13B515BC9474}"/>
              </a:ext>
            </a:extLst>
          </p:cNvPr>
          <p:cNvPicPr>
            <a:picLocks noChangeAspect="1"/>
          </p:cNvPicPr>
          <p:nvPr/>
        </p:nvPicPr>
        <p:blipFill>
          <a:blip r:embed="rId3"/>
          <a:stretch>
            <a:fillRect/>
          </a:stretch>
        </p:blipFill>
        <p:spPr>
          <a:xfrm>
            <a:off x="2316259" y="1685028"/>
            <a:ext cx="8524338" cy="4030846"/>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9551" y="2779038"/>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2854283" y="1220772"/>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3960789" y="1685028"/>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5CD1ED8D-36F2-4D94-8845-398CE3F0280B}"/>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600386" y="2195118"/>
            <a:ext cx="1707209" cy="5440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4700" y="2739433"/>
            <a:ext cx="482545" cy="719551"/>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111F0C20-8A7B-4BAB-BFDF-8E20BC65E8DE}"/>
              </a:ext>
            </a:extLst>
          </p:cNvPr>
          <p:cNvPicPr>
            <a:picLocks noChangeAspect="1"/>
          </p:cNvPicPr>
          <p:nvPr/>
        </p:nvPicPr>
        <p:blipFill>
          <a:blip r:embed="rId3"/>
          <a:stretch>
            <a:fillRect/>
          </a:stretch>
        </p:blipFill>
        <p:spPr>
          <a:xfrm>
            <a:off x="2908452" y="1278169"/>
            <a:ext cx="6184259" cy="4301662"/>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1D20456-4707-4DA8-B134-10800A4A25F5}"/>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باز کردن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48662" y="2753421"/>
            <a:ext cx="2571627" cy="1021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5</a:t>
            </a:r>
          </a:p>
        </p:txBody>
      </p:sp>
      <p:sp>
        <p:nvSpPr>
          <p:cNvPr id="3" name="Plassholder for tekst 2"/>
          <p:cNvSpPr>
            <a:spLocks noGrp="1"/>
          </p:cNvSpPr>
          <p:nvPr>
            <p:ph type="body" idx="1"/>
          </p:nvPr>
        </p:nvSpPr>
        <p:spPr/>
        <p:txBody>
          <a:bodyPr/>
          <a:lstStyle/>
          <a:p>
            <a:pPr algn="r" rtl="1"/>
            <a:r>
              <a:rPr lang="prs-AF" b="1" dirty="0">
                <a:cs typeface="+mn-cs"/>
              </a:rPr>
              <a:t>پاسخ به ایمیل ها</a:t>
            </a:r>
          </a:p>
        </p:txBody>
      </p:sp>
    </p:spTree>
    <p:extLst>
      <p:ext uri="{BB962C8B-B14F-4D97-AF65-F5344CB8AC3E}">
        <p14:creationId xmlns:p14="http://schemas.microsoft.com/office/powerpoint/2010/main" val="3364243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5F3FEFA-C150-4732-A524-E540DAFBB1A0}"/>
              </a:ext>
            </a:extLst>
          </p:cNvPr>
          <p:cNvPicPr>
            <a:picLocks noChangeAspect="1"/>
          </p:cNvPicPr>
          <p:nvPr/>
        </p:nvPicPr>
        <p:blipFill>
          <a:blip r:embed="rId3"/>
          <a:stretch>
            <a:fillRect/>
          </a:stretch>
        </p:blipFill>
        <p:spPr>
          <a:xfrm>
            <a:off x="1144025" y="1112705"/>
            <a:ext cx="9619455" cy="4583016"/>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760" y="3677638"/>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A694579-78A3-4294-9DEF-353A69096122}"/>
              </a:ext>
            </a:extLst>
          </p:cNvPr>
          <p:cNvPicPr>
            <a:picLocks noChangeAspect="1"/>
          </p:cNvPicPr>
          <p:nvPr/>
        </p:nvPicPr>
        <p:blipFill>
          <a:blip r:embed="rId3"/>
          <a:stretch>
            <a:fillRect/>
          </a:stretch>
        </p:blipFill>
        <p:spPr>
          <a:xfrm>
            <a:off x="300037" y="1519237"/>
            <a:ext cx="11591925" cy="3819525"/>
          </a:xfrm>
          <a:prstGeom prst="rect">
            <a:avLst/>
          </a:prstGeom>
        </p:spPr>
      </p:pic>
      <p:sp>
        <p:nvSpPr>
          <p:cNvPr id="9" name="Ellipse 8"/>
          <p:cNvSpPr/>
          <p:nvPr/>
        </p:nvSpPr>
        <p:spPr>
          <a:xfrm>
            <a:off x="502495" y="1543564"/>
            <a:ext cx="786478" cy="4835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0" y="2051431"/>
            <a:ext cx="482545" cy="719551"/>
          </a:xfrm>
          <a:prstGeom prst="rect">
            <a:avLst/>
          </a:prstGeom>
        </p:spPr>
      </p:pic>
    </p:spTree>
    <p:extLst>
      <p:ext uri="{BB962C8B-B14F-4D97-AF65-F5344CB8AC3E}">
        <p14:creationId xmlns:p14="http://schemas.microsoft.com/office/powerpoint/2010/main" val="3109352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Et bilde som inneholder skjermbilde&#10;&#10;Automatisk generert beskrivelse">
            <a:extLst>
              <a:ext uri="{FF2B5EF4-FFF2-40B4-BE49-F238E27FC236}">
                <a16:creationId xmlns:a16="http://schemas.microsoft.com/office/drawing/2014/main" id="{A5CEC52D-508C-43DC-9869-8C4B00BFC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7353552" y="1422723"/>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4840005" y="1253446"/>
            <a:ext cx="2115383" cy="338554"/>
          </a:xfrm>
          <a:prstGeom prst="rect">
            <a:avLst/>
          </a:prstGeom>
          <a:noFill/>
        </p:spPr>
        <p:txBody>
          <a:bodyPr wrap="none" rtlCol="0">
            <a:spAutoFit/>
          </a:bodyPr>
          <a:lstStyle/>
          <a:p>
            <a:r>
              <a:rPr lang="nb-NO" sz="1600" dirty="0"/>
              <a:t>brukernavn@e.post.no</a:t>
            </a:r>
          </a:p>
        </p:txBody>
      </p:sp>
      <p:sp>
        <p:nvSpPr>
          <p:cNvPr id="12" name="TekstSylinder 11"/>
          <p:cNvSpPr txBox="1"/>
          <p:nvPr/>
        </p:nvSpPr>
        <p:spPr>
          <a:xfrm>
            <a:off x="1489617" y="1746121"/>
            <a:ext cx="963725" cy="338554"/>
          </a:xfrm>
          <a:prstGeom prst="rect">
            <a:avLst/>
          </a:prstGeom>
          <a:noFill/>
        </p:spPr>
        <p:txBody>
          <a:bodyPr wrap="none" rtlCol="0">
            <a:spAutoFit/>
          </a:bodyPr>
          <a:lstStyle/>
          <a:p>
            <a:r>
              <a:rPr lang="nb-NO" sz="1600" dirty="0"/>
              <a:t>Re: Tema</a:t>
            </a:r>
          </a:p>
        </p:txBody>
      </p:sp>
      <p:cxnSp>
        <p:nvCxnSpPr>
          <p:cNvPr id="17" name="Rett pil 16"/>
          <p:cNvCxnSpPr/>
          <p:nvPr/>
        </p:nvCxnSpPr>
        <p:spPr>
          <a:xfrm rot="10800000">
            <a:off x="2946266" y="1915398"/>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617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skjermbilde&#10;&#10;Automatisk generert beskrivelse">
            <a:extLst>
              <a:ext uri="{FF2B5EF4-FFF2-40B4-BE49-F238E27FC236}">
                <a16:creationId xmlns:a16="http://schemas.microsoft.com/office/drawing/2014/main" id="{9D16C3FD-1609-4CF8-9053-EDB616634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10170" y="3547431"/>
            <a:ext cx="3249976" cy="1843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2FA286CB-6723-4DC1-B6D5-50B17974B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323850" y="1846609"/>
            <a:ext cx="5004425" cy="1131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6" name="Bilde 5" descr="Et bilde som inneholder skjermbilde&#10;&#10;Automatisk generert beskrivelse">
            <a:extLst>
              <a:ext uri="{FF2B5EF4-FFF2-40B4-BE49-F238E27FC236}">
                <a16:creationId xmlns:a16="http://schemas.microsoft.com/office/drawing/2014/main" id="{8E377518-1C3F-4BD6-AB62-4288EF202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Tree>
    <p:extLst>
      <p:ext uri="{BB962C8B-B14F-4D97-AF65-F5344CB8AC3E}">
        <p14:creationId xmlns:p14="http://schemas.microsoft.com/office/powerpoint/2010/main" val="267444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BC273344-812D-4A0F-8959-583C8F43C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25" y="956888"/>
            <a:ext cx="10354031" cy="5663963"/>
          </a:xfrm>
          <a:prstGeom prst="rect">
            <a:avLst/>
          </a:prstGeom>
        </p:spPr>
      </p:pic>
      <p:sp>
        <p:nvSpPr>
          <p:cNvPr id="2" name="Tittel 1"/>
          <p:cNvSpPr>
            <a:spLocks noGrp="1"/>
          </p:cNvSpPr>
          <p:nvPr>
            <p:ph type="title"/>
          </p:nvPr>
        </p:nvSpPr>
        <p:spPr>
          <a:xfrm>
            <a:off x="1008776" y="237149"/>
            <a:ext cx="10354031" cy="364473"/>
          </a:xfrm>
        </p:spPr>
        <p:txBody>
          <a:bodyPr/>
          <a:lstStyle/>
          <a:p>
            <a:pPr algn="r"/>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5</a:t>
            </a:r>
          </a:p>
        </p:txBody>
      </p:sp>
      <p:sp>
        <p:nvSpPr>
          <p:cNvPr id="5" name="Ellipse 4"/>
          <p:cNvSpPr/>
          <p:nvPr/>
        </p:nvSpPr>
        <p:spPr>
          <a:xfrm>
            <a:off x="756285" y="4467582"/>
            <a:ext cx="2565082" cy="14335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D33F7300-BE9D-4640-A84C-CFE9BABC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
        <p:nvSpPr>
          <p:cNvPr id="2" name="Tittel 1"/>
          <p:cNvSpPr>
            <a:spLocks noGrp="1"/>
          </p:cNvSpPr>
          <p:nvPr>
            <p:ph type="title"/>
          </p:nvPr>
        </p:nvSpPr>
        <p:spPr>
          <a:xfrm>
            <a:off x="1008776" y="237149"/>
            <a:ext cx="10354031" cy="364473"/>
          </a:xfrm>
        </p:spPr>
        <p:txBody>
          <a:bodyPr/>
          <a:lstStyle/>
          <a:p>
            <a:pPr algn="r" rtl="1"/>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154238" y="2143233"/>
            <a:ext cx="3094250" cy="12444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7E7CB3C-C613-4D04-A71B-EFC6ED27E893}"/>
              </a:ext>
            </a:extLst>
          </p:cNvPr>
          <p:cNvPicPr>
            <a:picLocks noChangeAspect="1"/>
          </p:cNvPicPr>
          <p:nvPr/>
        </p:nvPicPr>
        <p:blipFill>
          <a:blip r:embed="rId3"/>
          <a:stretch>
            <a:fillRect/>
          </a:stretch>
        </p:blipFill>
        <p:spPr>
          <a:xfrm>
            <a:off x="2302525" y="1065559"/>
            <a:ext cx="6795571" cy="4726881"/>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Ellipse 4"/>
          <p:cNvSpPr/>
          <p:nvPr/>
        </p:nvSpPr>
        <p:spPr>
          <a:xfrm>
            <a:off x="7503994" y="943787"/>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25809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E5083CB6-9398-4EB9-9DCB-F211529BF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44" y="767068"/>
            <a:ext cx="9732312" cy="5323864"/>
          </a:xfrm>
          <a:prstGeom prst="rect">
            <a:avLst/>
          </a:prstGeom>
        </p:spPr>
      </p:pic>
      <p:sp>
        <p:nvSpPr>
          <p:cNvPr id="2" name="Tittel 1"/>
          <p:cNvSpPr>
            <a:spLocks noGrp="1"/>
          </p:cNvSpPr>
          <p:nvPr>
            <p:ph type="title"/>
          </p:nvPr>
        </p:nvSpPr>
        <p:spPr>
          <a:xfrm>
            <a:off x="1008776" y="237149"/>
            <a:ext cx="10354031" cy="364473"/>
          </a:xfrm>
        </p:spPr>
        <p:txBody>
          <a:bodyPr/>
          <a:lstStyle/>
          <a:p>
            <a:pPr algn="r"/>
            <a:r>
              <a:rPr lang="prs-AF" sz="2400" b="1" dirty="0">
                <a:cs typeface="+mn-cs"/>
              </a:rPr>
              <a:t>پاسخ به ایمیل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1144025" y="5348929"/>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764" y="6083150"/>
            <a:ext cx="482545" cy="719551"/>
          </a:xfrm>
          <a:prstGeom prst="rect">
            <a:avLst/>
          </a:prstGeom>
        </p:spPr>
      </p:pic>
    </p:spTree>
    <p:extLst>
      <p:ext uri="{BB962C8B-B14F-4D97-AF65-F5344CB8AC3E}">
        <p14:creationId xmlns:p14="http://schemas.microsoft.com/office/powerpoint/2010/main" val="3569080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58EE6C5A-5A51-41E4-8819-1DD99AF33349}"/>
              </a:ext>
            </a:extLst>
          </p:cNvPr>
          <p:cNvPicPr>
            <a:picLocks noChangeAspect="1"/>
          </p:cNvPicPr>
          <p:nvPr/>
        </p:nvPicPr>
        <p:blipFill>
          <a:blip r:embed="rId3"/>
          <a:stretch>
            <a:fillRect/>
          </a:stretch>
        </p:blipFill>
        <p:spPr>
          <a:xfrm>
            <a:off x="2738437" y="962025"/>
            <a:ext cx="6715125" cy="4933950"/>
          </a:xfrm>
          <a:prstGeom prst="rect">
            <a:avLst/>
          </a:prstGeom>
        </p:spPr>
      </p:pic>
      <p:sp>
        <p:nvSpPr>
          <p:cNvPr id="7" name="Ellipse 6">
            <a:extLst>
              <a:ext uri="{FF2B5EF4-FFF2-40B4-BE49-F238E27FC236}">
                <a16:creationId xmlns:a16="http://schemas.microsoft.com/office/drawing/2014/main" id="{23BA3193-5360-4911-A639-D685954D4ABA}"/>
              </a:ext>
            </a:extLst>
          </p:cNvPr>
          <p:cNvSpPr/>
          <p:nvPr/>
        </p:nvSpPr>
        <p:spPr>
          <a:xfrm>
            <a:off x="5168418" y="2950130"/>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393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41A103F-70E2-4D75-8BC1-C44DB1E97F78}"/>
              </a:ext>
            </a:extLst>
          </p:cNvPr>
          <p:cNvPicPr>
            <a:picLocks noChangeAspect="1"/>
          </p:cNvPicPr>
          <p:nvPr/>
        </p:nvPicPr>
        <p:blipFill>
          <a:blip r:embed="rId3"/>
          <a:stretch>
            <a:fillRect/>
          </a:stretch>
        </p:blipFill>
        <p:spPr>
          <a:xfrm>
            <a:off x="2891813" y="1033462"/>
            <a:ext cx="6915150" cy="4791075"/>
          </a:xfrm>
          <a:prstGeom prst="rect">
            <a:avLst/>
          </a:prstGeom>
        </p:spPr>
      </p:pic>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rtl="1"/>
            <a:r>
              <a:rPr lang="en-US" sz="2400" b="1" dirty="0">
                <a:effectLst/>
                <a:latin typeface="Arial" panose="020B0604020202020204" pitchFamily="34" charset="0"/>
                <a:ea typeface="Calibri" panose="020F0502020204030204" pitchFamily="34" charset="0"/>
                <a:cs typeface="Arial" panose="020B0604020202020204" pitchFamily="34" charset="0"/>
              </a:rPr>
              <a:t>یک آدرس </a:t>
            </a:r>
            <a:r>
              <a:rPr lang="en-US" sz="2400" b="1" dirty="0" err="1">
                <a:effectLst/>
                <a:latin typeface="Arial" panose="020B0604020202020204" pitchFamily="34" charset="0"/>
                <a:ea typeface="Calibri" panose="020F0502020204030204" pitchFamily="34" charset="0"/>
                <a:cs typeface="Arial" panose="020B0604020202020204" pitchFamily="34" charset="0"/>
              </a:rPr>
              <a:t>ایمیل</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ایجاد</a:t>
            </a:r>
            <a:r>
              <a:rPr lang="en-US" sz="2400" b="1" dirty="0">
                <a:effectLst/>
                <a:latin typeface="Arial" panose="020B0604020202020204" pitchFamily="34" charset="0"/>
                <a:ea typeface="Calibri" panose="020F0502020204030204" pitchFamily="34" charset="0"/>
                <a:cs typeface="Arial" panose="020B0604020202020204" pitchFamily="34" charset="0"/>
              </a:rPr>
              <a:t> </a:t>
            </a:r>
            <a:r>
              <a:rPr lang="en-US" sz="2400" b="1" dirty="0" err="1">
                <a:effectLst/>
                <a:latin typeface="Arial" panose="020B0604020202020204" pitchFamily="34" charset="0"/>
                <a:ea typeface="Calibri" panose="020F0502020204030204" pitchFamily="34" charset="0"/>
                <a:cs typeface="Arial" panose="020B0604020202020204" pitchFamily="34" charset="0"/>
              </a:rPr>
              <a:t>کنید</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navn.etternavn</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8" ma:contentTypeDescription="Opprett et nytt dokument." ma:contentTypeScope="" ma:versionID="99cd6b0308101fae19e75cbee4e268eb">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b4a65c0aea70e5ac53677c85b9a6663"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0162B9-C2C8-48D9-9A59-1F9837366D8E}">
  <ds:schemaRefs>
    <ds:schemaRef ds:uri="http://schemas.microsoft.com/sharepoint/v3/contenttype/forms"/>
  </ds:schemaRefs>
</ds:datastoreItem>
</file>

<file path=customXml/itemProps2.xml><?xml version="1.0" encoding="utf-8"?>
<ds:datastoreItem xmlns:ds="http://schemas.openxmlformats.org/officeDocument/2006/customXml" ds:itemID="{91A7CA09-C47E-4FC3-A167-2662EE2E9CE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DCDA56-72A6-483F-B72A-61FEAF9C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7390</TotalTime>
  <Words>3395</Words>
  <Application>Microsoft Office PowerPoint</Application>
  <PresentationFormat>Widescreen</PresentationFormat>
  <Paragraphs>396</Paragraphs>
  <Slides>61</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Wingdings</vt:lpstr>
      <vt:lpstr>Office-tema</vt:lpstr>
      <vt:lpstr>LÆR Å BRUKE E-POST</vt:lpstr>
      <vt:lpstr>Del 1</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یک آدرس ایمیل ایجاد کنید</vt:lpstr>
      <vt:lpstr>Del 2</vt:lpstr>
      <vt:lpstr>وارد شدن و خارج شدن</vt:lpstr>
      <vt:lpstr>وارد شدن و خارج شدن</vt:lpstr>
      <vt:lpstr>وارد شدن و خارج شدن</vt:lpstr>
      <vt:lpstr>PowerPoint Presentation</vt:lpstr>
      <vt:lpstr>وارد شدن و خارج شدن</vt:lpstr>
      <vt:lpstr>Del 3</vt:lpstr>
      <vt:lpstr>PowerPoint Presentation</vt:lpstr>
      <vt:lpstr>PowerPoint Presentation</vt:lpstr>
      <vt:lpstr>ارسال ایمیل</vt:lpstr>
      <vt:lpstr>ارسال ایمیل</vt:lpstr>
      <vt:lpstr>PowerPoint Presentation</vt:lpstr>
      <vt:lpstr>PowerPoint Presentation</vt:lpstr>
      <vt:lpstr>PowerPoint Presentation</vt:lpstr>
      <vt:lpstr>PowerPoint Presentation</vt:lpstr>
      <vt:lpstr>ارسال ایمیل</vt:lpstr>
      <vt:lpstr>PowerPoint Presentation</vt:lpstr>
      <vt:lpstr>PowerPoint Presentation</vt:lpstr>
      <vt:lpstr>ارسال ایمیل</vt:lpstr>
      <vt:lpstr>Del 4</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باز کردن ایمیل ها</vt:lpstr>
      <vt:lpstr>Del 5</vt:lpstr>
      <vt:lpstr>پاسخ به ایمیل ها</vt:lpstr>
      <vt:lpstr>پاسخ به ایمیل ها</vt:lpstr>
      <vt:lpstr>پاسخ به ایمیل ها</vt:lpstr>
      <vt:lpstr>پاسخ به ایمیل ها</vt:lpstr>
      <vt:lpstr>پاسخ به ایمیل ها</vt:lpstr>
      <vt:lpstr>پاسخ به ایمیل ها</vt:lpstr>
      <vt:lpstr>پاسخ به ایمیل ها</vt:lpstr>
      <vt:lpstr>پاسخ به ایمیل ها</vt:lpstr>
      <vt:lpstr>پاسخ به ایمیل ها</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NSS</cp:lastModifiedBy>
  <cp:revision>658</cp:revision>
  <dcterms:created xsi:type="dcterms:W3CDTF">2015-09-22T07:17:48Z</dcterms:created>
  <dcterms:modified xsi:type="dcterms:W3CDTF">2023-11-15T17:44:18Z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