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handoutMasterIdLst>
    <p:handoutMasterId r:id="rId79"/>
  </p:handoutMasterIdLst>
  <p:sldIdLst>
    <p:sldId id="276" r:id="rId5"/>
    <p:sldId id="287" r:id="rId6"/>
    <p:sldId id="290" r:id="rId7"/>
    <p:sldId id="307" r:id="rId8"/>
    <p:sldId id="308" r:id="rId9"/>
    <p:sldId id="311" r:id="rId10"/>
    <p:sldId id="312" r:id="rId11"/>
    <p:sldId id="313" r:id="rId12"/>
    <p:sldId id="314" r:id="rId13"/>
    <p:sldId id="316" r:id="rId14"/>
    <p:sldId id="317" r:id="rId15"/>
    <p:sldId id="318" r:id="rId16"/>
    <p:sldId id="319" r:id="rId17"/>
    <p:sldId id="320" r:id="rId18"/>
    <p:sldId id="321" r:id="rId19"/>
    <p:sldId id="322" r:id="rId20"/>
    <p:sldId id="323" r:id="rId21"/>
    <p:sldId id="325" r:id="rId22"/>
    <p:sldId id="326" r:id="rId23"/>
    <p:sldId id="327" r:id="rId24"/>
    <p:sldId id="324" r:id="rId25"/>
    <p:sldId id="329" r:id="rId26"/>
    <p:sldId id="330" r:id="rId27"/>
    <p:sldId id="381" r:id="rId28"/>
    <p:sldId id="382" r:id="rId29"/>
    <p:sldId id="336" r:id="rId30"/>
    <p:sldId id="337" r:id="rId31"/>
    <p:sldId id="346" r:id="rId32"/>
    <p:sldId id="338" r:id="rId33"/>
    <p:sldId id="339" r:id="rId34"/>
    <p:sldId id="293" r:id="rId35"/>
    <p:sldId id="295" r:id="rId36"/>
    <p:sldId id="340" r:id="rId37"/>
    <p:sldId id="341" r:id="rId38"/>
    <p:sldId id="342" r:id="rId39"/>
    <p:sldId id="343" r:id="rId40"/>
    <p:sldId id="344" r:id="rId41"/>
    <p:sldId id="296" r:id="rId42"/>
    <p:sldId id="301" r:id="rId43"/>
    <p:sldId id="347" r:id="rId44"/>
    <p:sldId id="349" r:id="rId45"/>
    <p:sldId id="350" r:id="rId46"/>
    <p:sldId id="351" r:id="rId47"/>
    <p:sldId id="353" r:id="rId48"/>
    <p:sldId id="354" r:id="rId49"/>
    <p:sldId id="355" r:id="rId50"/>
    <p:sldId id="356" r:id="rId51"/>
    <p:sldId id="357" r:id="rId52"/>
    <p:sldId id="358" r:id="rId53"/>
    <p:sldId id="359" r:id="rId54"/>
    <p:sldId id="360" r:id="rId55"/>
    <p:sldId id="361" r:id="rId56"/>
    <p:sldId id="302" r:id="rId57"/>
    <p:sldId id="303" r:id="rId58"/>
    <p:sldId id="362" r:id="rId59"/>
    <p:sldId id="363" r:id="rId60"/>
    <p:sldId id="364" r:id="rId61"/>
    <p:sldId id="365" r:id="rId62"/>
    <p:sldId id="368" r:id="rId63"/>
    <p:sldId id="366" r:id="rId64"/>
    <p:sldId id="367" r:id="rId65"/>
    <p:sldId id="369" r:id="rId66"/>
    <p:sldId id="370" r:id="rId67"/>
    <p:sldId id="371" r:id="rId68"/>
    <p:sldId id="372" r:id="rId69"/>
    <p:sldId id="373" r:id="rId70"/>
    <p:sldId id="374" r:id="rId71"/>
    <p:sldId id="376" r:id="rId72"/>
    <p:sldId id="377" r:id="rId73"/>
    <p:sldId id="378" r:id="rId74"/>
    <p:sldId id="379" r:id="rId75"/>
    <p:sldId id="380" r:id="rId76"/>
    <p:sldId id="305" r:id="rId7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67" d="100"/>
          <a:sy n="67" d="100"/>
        </p:scale>
        <p:origin x="64" y="1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15.11.2023</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15.11.2023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50000"/>
              </a:lnSpc>
              <a:spcBef>
                <a:spcPts val="0"/>
              </a:spcBef>
              <a:spcAft>
                <a:spcPts val="800"/>
              </a:spcAft>
              <a:buClrTx/>
              <a:buSzTx/>
              <a:buFontTx/>
              <a:buNone/>
              <a:tabLst/>
              <a:defRPr/>
            </a:pPr>
            <a:r>
              <a:rPr lang="ar-SA" sz="1800" b="1" dirty="0">
                <a:effectLst/>
                <a:latin typeface="Calibri" panose="020F0502020204030204" pitchFamily="34" charset="0"/>
                <a:ea typeface="Calibri" panose="020F0502020204030204" pitchFamily="34" charset="0"/>
                <a:cs typeface="Arial" panose="020B0604020202020204" pitchFamily="34" charset="0"/>
              </a:rPr>
              <a:t>در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این</a:t>
            </a:r>
            <a:r>
              <a:rPr lang="ar-SA" sz="1800" b="1" dirty="0">
                <a:effectLst/>
                <a:latin typeface="Calibri" panose="020F0502020204030204" pitchFamily="34" charset="0"/>
                <a:ea typeface="Calibri" panose="020F0502020204030204" pitchFamily="34" charset="0"/>
                <a:cs typeface="Arial" panose="020B0604020202020204" pitchFamily="34" charset="0"/>
              </a:rPr>
              <a:t> دوره </a:t>
            </a:r>
            <a:r>
              <a:rPr lang="ar-SA" sz="1800" b="1" dirty="0" err="1">
                <a:effectLst/>
                <a:latin typeface="Calibri" panose="020F0502020204030204" pitchFamily="34" charset="0"/>
                <a:ea typeface="Calibri" panose="020F0502020204030204" pitchFamily="34" charset="0"/>
                <a:cs typeface="Arial" panose="020B0604020202020204" pitchFamily="34" charset="0"/>
              </a:rPr>
              <a:t>اشتراک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کنندگان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با</a:t>
            </a:r>
            <a:r>
              <a:rPr lang="ar-SA" sz="1800" b="1" dirty="0">
                <a:effectLst/>
                <a:latin typeface="Calibri" panose="020F0502020204030204" pitchFamily="34" charset="0"/>
                <a:ea typeface="Calibri" panose="020F0502020204030204" pitchFamily="34" charset="0"/>
                <a:cs typeface="Arial" panose="020B0604020202020204" pitchFamily="34" charset="0"/>
              </a:rPr>
              <a:t> نحوه </a:t>
            </a:r>
            <a:r>
              <a:rPr lang="ar-SA" sz="1800" b="1"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b="1" dirty="0">
                <a:effectLst/>
                <a:latin typeface="Calibri" panose="020F0502020204030204" pitchFamily="34" charset="0"/>
                <a:ea typeface="Calibri" panose="020F0502020204030204" pitchFamily="34" charset="0"/>
                <a:cs typeface="Arial" panose="020B0604020202020204" pitchFamily="34" charset="0"/>
              </a:rPr>
              <a:t> از </a:t>
            </a:r>
            <a:r>
              <a:rPr lang="ar-SA" sz="1800" b="1" dirty="0" err="1">
                <a:effectLst/>
                <a:latin typeface="Calibri" panose="020F0502020204030204" pitchFamily="34" charset="0"/>
                <a:ea typeface="Calibri" panose="020F0502020204030204" pitchFamily="34" charset="0"/>
                <a:cs typeface="Arial" panose="020B0604020202020204" pitchFamily="34" charset="0"/>
              </a:rPr>
              <a:t>جی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میل</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آشنا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می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شوند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1800" b="1" dirty="0" err="1">
                <a:effectLst/>
                <a:latin typeface="Calibri" panose="020F0502020204030204" pitchFamily="34" charset="0"/>
                <a:ea typeface="Calibri" panose="020F0502020204030204" pitchFamily="34" charset="0"/>
                <a:cs typeface="Arial" panose="020B0604020202020204" pitchFamily="34" charset="0"/>
              </a:rPr>
              <a:t>بسیاری</a:t>
            </a:r>
            <a:r>
              <a:rPr lang="ar-SA" sz="1800" b="1" dirty="0">
                <a:effectLst/>
                <a:latin typeface="Calibri" panose="020F0502020204030204" pitchFamily="34" charset="0"/>
                <a:ea typeface="Calibri" panose="020F0502020204030204" pitchFamily="34" charset="0"/>
                <a:cs typeface="Arial" panose="020B0604020202020204" pitchFamily="34" charset="0"/>
              </a:rPr>
              <a:t> از </a:t>
            </a:r>
            <a:r>
              <a:rPr lang="ar-SA" sz="1800" b="1" dirty="0" err="1">
                <a:effectLst/>
                <a:latin typeface="Calibri" panose="020F0502020204030204" pitchFamily="34" charset="0"/>
                <a:ea typeface="Calibri" panose="020F0502020204030204" pitchFamily="34" charset="0"/>
                <a:cs typeface="Arial" panose="020B0604020202020204" pitchFamily="34" charset="0"/>
              </a:rPr>
              <a:t>سرویس</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های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b="1" dirty="0">
                <a:effectLst/>
                <a:latin typeface="Calibri" panose="020F0502020204030204" pitchFamily="34" charset="0"/>
                <a:ea typeface="Calibri" panose="020F0502020204030204" pitchFamily="34" charset="0"/>
                <a:cs typeface="Arial" panose="020B0604020202020204" pitchFamily="34" charset="0"/>
              </a:rPr>
              <a:t> خدمات خود را به صورت منظم ارتقا </a:t>
            </a:r>
            <a:r>
              <a:rPr lang="ar-SA" sz="1800" b="1" dirty="0" err="1">
                <a:effectLst/>
                <a:latin typeface="Calibri" panose="020F0502020204030204" pitchFamily="34" charset="0"/>
                <a:ea typeface="Calibri" panose="020F0502020204030204" pitchFamily="34" charset="0"/>
                <a:cs typeface="Arial" panose="020B0604020202020204" pitchFamily="34" charset="0"/>
              </a:rPr>
              <a:t>می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دهند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بنابراین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یک</a:t>
            </a:r>
            <a:r>
              <a:rPr lang="ar-SA" sz="1800" b="1" dirty="0">
                <a:effectLst/>
                <a:latin typeface="Calibri" panose="020F0502020204030204" pitchFamily="34" charset="0"/>
                <a:ea typeface="Calibri" panose="020F0502020204030204" pitchFamily="34" charset="0"/>
                <a:cs typeface="Arial" panose="020B0604020202020204" pitchFamily="34" charset="0"/>
              </a:rPr>
              <a:t> حساب </a:t>
            </a:r>
            <a:r>
              <a:rPr lang="ar-SA" sz="1800" b="1"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b="1" dirty="0">
                <a:effectLst/>
                <a:latin typeface="Calibri" panose="020F0502020204030204" pitchFamily="34" charset="0"/>
                <a:ea typeface="Calibri" panose="020F0502020204030204" pitchFamily="34" charset="0"/>
                <a:cs typeface="Arial" panose="020B0604020202020204" pitchFamily="34" charset="0"/>
              </a:rPr>
              <a:t>، ورود به </a:t>
            </a:r>
            <a:r>
              <a:rPr lang="ar-SA" sz="1800" b="1" dirty="0" err="1">
                <a:effectLst/>
                <a:latin typeface="Calibri" panose="020F0502020204030204" pitchFamily="34" charset="0"/>
                <a:ea typeface="Calibri" panose="020F0502020204030204" pitchFamily="34" charset="0"/>
                <a:cs typeface="Arial" panose="020B0604020202020204" pitchFamily="34" charset="0"/>
              </a:rPr>
              <a:t>سیستم</a:t>
            </a:r>
            <a:r>
              <a:rPr lang="ar-SA" sz="1800" b="1" dirty="0">
                <a:effectLst/>
                <a:latin typeface="Calibri" panose="020F0502020204030204" pitchFamily="34" charset="0"/>
                <a:ea typeface="Calibri" panose="020F0502020204030204" pitchFamily="34" charset="0"/>
                <a:cs typeface="Arial" panose="020B0604020202020204" pitchFamily="34" charset="0"/>
              </a:rPr>
              <a:t> و </a:t>
            </a:r>
            <a:r>
              <a:rPr lang="ar-SA" sz="1800" b="1" dirty="0" err="1">
                <a:effectLst/>
                <a:latin typeface="Calibri" panose="020F0502020204030204" pitchFamily="34" charset="0"/>
                <a:ea typeface="Calibri" panose="020F0502020204030204" pitchFamily="34" charset="0"/>
                <a:cs typeface="Arial" panose="020B0604020202020204" pitchFamily="34" charset="0"/>
              </a:rPr>
              <a:t>سایر</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ویژگی‌ها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دقیقاً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شبیه</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تصاویر</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پریزینتیشن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نباشد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بنابراین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b="1" dirty="0">
                <a:effectLst/>
                <a:latin typeface="Calibri" panose="020F0502020204030204" pitchFamily="34" charset="0"/>
                <a:ea typeface="Calibri" panose="020F0502020204030204" pitchFamily="34" charset="0"/>
                <a:cs typeface="Arial" panose="020B0604020202020204" pitchFamily="34" charset="0"/>
              </a:rPr>
              <a:t> تلاش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حتی</a:t>
            </a:r>
            <a:r>
              <a:rPr lang="ar-SA" sz="1800" b="1" dirty="0">
                <a:effectLst/>
                <a:latin typeface="Calibri" panose="020F0502020204030204" pitchFamily="34" charset="0"/>
                <a:ea typeface="Calibri" panose="020F0502020204030204" pitchFamily="34" charset="0"/>
                <a:cs typeface="Arial" panose="020B0604020202020204" pitchFamily="34" charset="0"/>
              </a:rPr>
              <a:t> قبل از </a:t>
            </a:r>
            <a:r>
              <a:rPr lang="ar-SA" sz="1800" b="1" dirty="0" err="1">
                <a:effectLst/>
                <a:latin typeface="Calibri" panose="020F0502020204030204" pitchFamily="34" charset="0"/>
                <a:ea typeface="Calibri" panose="020F0502020204030204" pitchFamily="34" charset="0"/>
                <a:cs typeface="Arial" panose="020B0604020202020204" pitchFamily="34" charset="0"/>
              </a:rPr>
              <a:t>تدریس</a:t>
            </a:r>
            <a:r>
              <a:rPr lang="ar-SA" sz="1800" b="1" dirty="0">
                <a:effectLst/>
                <a:latin typeface="Calibri" panose="020F0502020204030204" pitchFamily="34" charset="0"/>
                <a:ea typeface="Calibri" panose="020F0502020204030204" pitchFamily="34" charset="0"/>
                <a:cs typeface="Arial" panose="020B0604020202020204" pitchFamily="34" charset="0"/>
              </a:rPr>
              <a:t> دوره، </a:t>
            </a:r>
            <a:r>
              <a:rPr lang="ar-SA" sz="1800" b="1" dirty="0" err="1">
                <a:effectLst/>
                <a:latin typeface="Calibri" panose="020F0502020204030204" pitchFamily="34" charset="0"/>
                <a:ea typeface="Calibri" panose="020F0502020204030204" pitchFamily="34" charset="0"/>
                <a:cs typeface="Arial" panose="020B0604020202020204" pitchFamily="34" charset="0"/>
              </a:rPr>
              <a:t>یک</a:t>
            </a:r>
            <a:r>
              <a:rPr lang="ar-SA" sz="1800" b="1" dirty="0">
                <a:effectLst/>
                <a:latin typeface="Calibri" panose="020F0502020204030204" pitchFamily="34" charset="0"/>
                <a:ea typeface="Calibri" panose="020F0502020204030204" pitchFamily="34" charset="0"/>
                <a:cs typeface="Arial" panose="020B0604020202020204" pitchFamily="34" charset="0"/>
              </a:rPr>
              <a:t> حساب </a:t>
            </a:r>
            <a:r>
              <a:rPr lang="ar-SA" sz="1800" b="1"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و </a:t>
            </a:r>
            <a:r>
              <a:rPr lang="ar-SA" sz="1800" b="1" dirty="0" err="1">
                <a:effectLst/>
                <a:latin typeface="Calibri" panose="020F0502020204030204" pitchFamily="34" charset="0"/>
                <a:ea typeface="Calibri" panose="020F0502020204030204" pitchFamily="34" charset="0"/>
                <a:cs typeface="Arial" panose="020B0604020202020204" pitchFamily="34" charset="0"/>
              </a:rPr>
              <a:t>با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جی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میل</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b="1" dirty="0">
                <a:effectLst/>
                <a:latin typeface="Calibri" panose="020F0502020204030204" pitchFamily="34" charset="0"/>
                <a:ea typeface="Calibri" panose="020F0502020204030204" pitchFamily="34" charset="0"/>
                <a:cs typeface="Arial" panose="020B0604020202020204" pitchFamily="34" charset="0"/>
              </a:rPr>
              <a:t> ارسال و </a:t>
            </a:r>
            <a:r>
              <a:rPr lang="ar-SA" sz="1800" b="1"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اگر</a:t>
            </a:r>
            <a:r>
              <a:rPr lang="ar-SA" sz="1800" b="1" dirty="0">
                <a:effectLst/>
                <a:latin typeface="Calibri" panose="020F0502020204030204" pitchFamily="34" charset="0"/>
                <a:ea typeface="Calibri" panose="020F0502020204030204" pitchFamily="34" charset="0"/>
                <a:cs typeface="Arial" panose="020B0604020202020204" pitchFamily="34" charset="0"/>
              </a:rPr>
              <a:t> متوجه </a:t>
            </a:r>
            <a:r>
              <a:rPr lang="ar-SA" sz="1800" b="1" dirty="0" err="1">
                <a:effectLst/>
                <a:latin typeface="Calibri" panose="020F0502020204030204" pitchFamily="34" charset="0"/>
                <a:ea typeface="Calibri" panose="020F0502020204030204" pitchFamily="34" charset="0"/>
                <a:cs typeface="Arial" panose="020B0604020202020204" pitchFamily="34" charset="0"/>
              </a:rPr>
              <a:t>تغییر</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چیزی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شدید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پریزینتیشن</a:t>
            </a:r>
            <a:r>
              <a:rPr lang="ar-SA" sz="1800" b="1" dirty="0">
                <a:effectLst/>
                <a:latin typeface="Calibri" panose="020F0502020204030204" pitchFamily="34" charset="0"/>
                <a:ea typeface="Calibri" panose="020F0502020204030204" pitchFamily="34" charset="0"/>
                <a:cs typeface="Arial" panose="020B0604020202020204" pitchFamily="34" charset="0"/>
              </a:rPr>
              <a:t>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به‌روزرسانی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تا </a:t>
            </a:r>
            <a:r>
              <a:rPr lang="ar-SA" sz="1800" b="1" dirty="0" err="1">
                <a:effectLst/>
                <a:latin typeface="Calibri" panose="020F0502020204030204" pitchFamily="34" charset="0"/>
                <a:ea typeface="Calibri" panose="020F0502020204030204" pitchFamily="34" charset="0"/>
                <a:cs typeface="Arial" panose="020B0604020202020204" pitchFamily="34" charset="0"/>
              </a:rPr>
              <a:t>پیگیری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اشتراک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کنندگان</a:t>
            </a:r>
            <a:r>
              <a:rPr lang="ar-SA" sz="1800" b="1" dirty="0">
                <a:effectLst/>
                <a:latin typeface="Calibri" panose="020F0502020204030204" pitchFamily="34" charset="0"/>
                <a:ea typeface="Calibri" panose="020F0502020204030204" pitchFamily="34" charset="0"/>
                <a:cs typeface="Arial" panose="020B0604020202020204" pitchFamily="34" charset="0"/>
              </a:rPr>
              <a:t> دوره </a:t>
            </a:r>
            <a:r>
              <a:rPr lang="ar-SA" sz="1800" b="1" dirty="0" err="1">
                <a:effectLst/>
                <a:latin typeface="Calibri" panose="020F0502020204030204" pitchFamily="34" charset="0"/>
                <a:ea typeface="Calibri" panose="020F0502020204030204" pitchFamily="34" charset="0"/>
                <a:cs typeface="Arial" panose="020B0604020202020204" pitchFamily="34" charset="0"/>
              </a:rPr>
              <a:t>آسان‌تر</a:t>
            </a:r>
            <a:r>
              <a:rPr lang="ar-SA" sz="1800" b="1" dirty="0">
                <a:effectLst/>
                <a:latin typeface="Calibri" panose="020F0502020204030204" pitchFamily="34" charset="0"/>
                <a:ea typeface="Calibri" panose="020F0502020204030204" pitchFamily="34" charset="0"/>
                <a:cs typeface="Arial" panose="020B0604020202020204" pitchFamily="34" charset="0"/>
              </a:rPr>
              <a:t> شود.</a:t>
            </a:r>
            <a:r>
              <a:rPr lang="nb-NO" sz="1800" b="1" dirty="0">
                <a:effectLst/>
                <a:latin typeface="Calibri" panose="020F0502020204030204" pitchFamily="34" charset="0"/>
                <a:ea typeface="Calibri" panose="020F0502020204030204" pitchFamily="34" charset="0"/>
                <a:cs typeface="Arial" panose="020B0604020202020204" pitchFamily="34" charset="0"/>
              </a:rPr>
              <a:t> </a:t>
            </a:r>
          </a:p>
          <a:p>
            <a:pPr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قبل از شروع </a:t>
            </a:r>
            <a:r>
              <a:rPr lang="ar-SA" sz="1800" b="1" dirty="0" err="1">
                <a:effectLst/>
                <a:latin typeface="Calibri" panose="020F0502020204030204" pitchFamily="34" charset="0"/>
                <a:ea typeface="Calibri" panose="020F0502020204030204" pitchFamily="34" charset="0"/>
                <a:cs typeface="Arial" panose="020B0604020202020204" pitchFamily="34" charset="0"/>
              </a:rPr>
              <a:t>آموزش</a:t>
            </a:r>
            <a:r>
              <a:rPr lang="ar-SA" sz="1800" b="1" dirty="0">
                <a:effectLst/>
                <a:latin typeface="Calibri" panose="020F0502020204030204" pitchFamily="34" charset="0"/>
                <a:ea typeface="Calibri" panose="020F0502020204030204" pitchFamily="34" charset="0"/>
                <a:cs typeface="Arial" panose="020B0604020202020204" pitchFamily="34" charset="0"/>
              </a:rPr>
              <a:t>، اهداف </a:t>
            </a:r>
            <a:r>
              <a:rPr lang="ar-SA" sz="1800" b="1" dirty="0" err="1">
                <a:effectLst/>
                <a:latin typeface="Calibri" panose="020F0502020204030204" pitchFamily="34" charset="0"/>
                <a:ea typeface="Calibri" panose="020F0502020204030204" pitchFamily="34" charset="0"/>
                <a:cs typeface="Arial" panose="020B0604020202020204" pitchFamily="34" charset="0"/>
              </a:rPr>
              <a:t>آموزشی</a:t>
            </a:r>
            <a:r>
              <a:rPr lang="ar-SA" sz="1800" b="1" dirty="0">
                <a:effectLst/>
                <a:latin typeface="Calibri" panose="020F0502020204030204" pitchFamily="34" charset="0"/>
                <a:ea typeface="Calibri" panose="020F0502020204030204" pitchFamily="34" charset="0"/>
                <a:cs typeface="Arial" panose="020B0604020202020204" pitchFamily="34" charset="0"/>
              </a:rPr>
              <a:t>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با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اشتراک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کنندگان</a:t>
            </a:r>
            <a:r>
              <a:rPr lang="ar-SA" sz="1800" b="1" dirty="0">
                <a:effectLst/>
                <a:latin typeface="Calibri" panose="020F0502020204030204" pitchFamily="34" charset="0"/>
                <a:ea typeface="Calibri" panose="020F0502020204030204" pitchFamily="34" charset="0"/>
                <a:cs typeface="Arial" panose="020B0604020202020204" pitchFamily="34" charset="0"/>
              </a:rPr>
              <a:t> دوره مرور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کار</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یادگیری</a:t>
            </a:r>
            <a:r>
              <a:rPr lang="ar-SA" sz="1800" b="1" dirty="0">
                <a:effectLst/>
                <a:latin typeface="Calibri" panose="020F0502020204030204" pitchFamily="34" charset="0"/>
                <a:ea typeface="Calibri" panose="020F0502020204030204" pitchFamily="34" charset="0"/>
                <a:cs typeface="Arial" panose="020B0604020202020204" pitchFamily="34" charset="0"/>
              </a:rPr>
              <a:t> و به خاطر </a:t>
            </a:r>
            <a:r>
              <a:rPr lang="ar-SA" sz="1800" b="1" dirty="0" err="1">
                <a:effectLst/>
                <a:latin typeface="Calibri" panose="020F0502020204030204" pitchFamily="34" charset="0"/>
                <a:ea typeface="Calibri" panose="020F0502020204030204" pitchFamily="34" charset="0"/>
                <a:cs typeface="Arial" panose="020B0604020202020204" pitchFamily="34" charset="0"/>
              </a:rPr>
              <a:t>سپردن</a:t>
            </a:r>
            <a:r>
              <a:rPr lang="ar-SA" sz="1800" b="1" dirty="0">
                <a:effectLst/>
                <a:latin typeface="Calibri" panose="020F0502020204030204" pitchFamily="34" charset="0"/>
                <a:ea typeface="Calibri" panose="020F0502020204030204" pitchFamily="34" charset="0"/>
                <a:cs typeface="Arial" panose="020B0604020202020204" pitchFamily="34" charset="0"/>
              </a:rPr>
              <a:t> مهم </a:t>
            </a:r>
            <a:r>
              <a:rPr lang="ar-SA" sz="1800" b="1" dirty="0" err="1">
                <a:effectLst/>
                <a:latin typeface="Calibri" panose="020F0502020204030204" pitchFamily="34" charset="0"/>
                <a:ea typeface="Calibri" panose="020F0502020204030204" pitchFamily="34" charset="0"/>
                <a:cs typeface="Arial" panose="020B0604020202020204" pitchFamily="34" charset="0"/>
              </a:rPr>
              <a:t>ترین</a:t>
            </a:r>
            <a:r>
              <a:rPr lang="ar-SA" sz="1800" b="1" dirty="0">
                <a:effectLst/>
                <a:latin typeface="Calibri" panose="020F0502020204030204" pitchFamily="34" charset="0"/>
                <a:ea typeface="Calibri" panose="020F0502020204030204" pitchFamily="34" charset="0"/>
                <a:cs typeface="Arial" panose="020B0604020202020204" pitchFamily="34" charset="0"/>
              </a:rPr>
              <a:t> معلومات را برای آنها آسان تر </a:t>
            </a:r>
            <a:r>
              <a:rPr lang="ar-SA" sz="1800" b="1" dirty="0" err="1">
                <a:effectLst/>
                <a:latin typeface="Calibri" panose="020F0502020204030204" pitchFamily="34" charset="0"/>
                <a:ea typeface="Calibri" panose="020F0502020204030204" pitchFamily="34" charset="0"/>
                <a:cs typeface="Arial" panose="020B0604020202020204" pitchFamily="34" charset="0"/>
              </a:rPr>
              <a:t>می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شخصی</a:t>
            </a:r>
            <a:r>
              <a:rPr lang="ar-SA" sz="1800" dirty="0">
                <a:effectLst/>
                <a:latin typeface="Calibri" panose="020F0502020204030204" pitchFamily="34" charset="0"/>
                <a:ea typeface="Calibri" panose="020F0502020204030204" pitchFamily="34" charset="0"/>
                <a:cs typeface="Arial" panose="020B0604020202020204" pitchFamily="34" charset="0"/>
              </a:rPr>
              <a:t> قبلاً از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شما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پیام</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رنگ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سرخ</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زیر</a:t>
            </a:r>
            <a:r>
              <a:rPr lang="ar-SA" sz="1800" dirty="0">
                <a:effectLst/>
                <a:latin typeface="Calibri" panose="020F0502020204030204" pitchFamily="34" charset="0"/>
                <a:ea typeface="Calibri" panose="020F0502020204030204" pitchFamily="34" charset="0"/>
                <a:cs typeface="Arial" panose="020B0604020202020204" pitchFamily="34" charset="0"/>
              </a:rPr>
              <a:t> بخش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شخصی</a:t>
            </a:r>
            <a:r>
              <a:rPr lang="ar-SA" sz="1800" dirty="0">
                <a:effectLst/>
                <a:latin typeface="Calibri" panose="020F0502020204030204" pitchFamily="34" charset="0"/>
                <a:ea typeface="Calibri" panose="020F0502020204030204" pitchFamily="34" charset="0"/>
                <a:cs typeface="Arial" panose="020B0604020202020204" pitchFamily="34" charset="0"/>
              </a:rPr>
              <a:t> در حال حاضر از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نام به عنوان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خود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آن را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تغییر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بسیاری</a:t>
            </a:r>
            <a:r>
              <a:rPr lang="ar-SA" sz="1800" dirty="0">
                <a:effectLst/>
                <a:latin typeface="Calibri" panose="020F0502020204030204" pitchFamily="34" charset="0"/>
                <a:ea typeface="Calibri" panose="020F0502020204030204" pitchFamily="34" charset="0"/>
                <a:cs typeface="Arial" panose="020B0604020202020204" pitchFamily="34" charset="0"/>
              </a:rPr>
              <a:t> از افراد </a:t>
            </a:r>
            <a:r>
              <a:rPr lang="ar-SA" sz="1800" dirty="0" err="1">
                <a:effectLst/>
                <a:latin typeface="Calibri" panose="020F0502020204030204" pitchFamily="34" charset="0"/>
                <a:ea typeface="Calibri" panose="020F0502020204030204" pitchFamily="34" charset="0"/>
                <a:cs typeface="Arial" panose="020B0604020202020204" pitchFamily="34" charset="0"/>
              </a:rPr>
              <a:t>دوست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dirty="0">
                <a:effectLst/>
                <a:latin typeface="Calibri" panose="020F0502020204030204" pitchFamily="34" charset="0"/>
                <a:ea typeface="Calibri" panose="020F0502020204030204" pitchFamily="34" charset="0"/>
                <a:cs typeface="Arial" panose="020B0604020202020204" pitchFamily="34" charset="0"/>
              </a:rPr>
              <a:t> تا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عدد </a:t>
            </a:r>
            <a:r>
              <a:rPr lang="ar-SA" sz="1800" dirty="0" err="1">
                <a:effectLst/>
                <a:latin typeface="Calibri" panose="020F0502020204030204" pitchFamily="34" charset="0"/>
                <a:ea typeface="Calibri" panose="020F0502020204030204" pitchFamily="34" charset="0"/>
                <a:cs typeface="Arial" panose="020B0604020202020204" pitchFamily="34" charset="0"/>
              </a:rPr>
              <a:t>اولیه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شماره را در </a:t>
            </a:r>
            <a:r>
              <a:rPr lang="ar-SA" sz="1800" dirty="0" err="1">
                <a:effectLst/>
                <a:latin typeface="Calibri" panose="020F0502020204030204" pitchFamily="34" charset="0"/>
                <a:ea typeface="Calibri" panose="020F0502020204030204" pitchFamily="34" charset="0"/>
                <a:cs typeface="Arial" panose="020B0604020202020204" pitchFamily="34" charset="0"/>
              </a:rPr>
              <a:t>انتهای</a:t>
            </a:r>
            <a:r>
              <a:rPr lang="ar-SA" sz="1800" dirty="0">
                <a:effectLst/>
                <a:latin typeface="Calibri" panose="020F0502020204030204" pitchFamily="34" charset="0"/>
                <a:ea typeface="Calibri" panose="020F0502020204030204" pitchFamily="34" charset="0"/>
                <a:cs typeface="Arial" panose="020B0604020202020204" pitchFamily="34" charset="0"/>
              </a:rPr>
              <a:t> نام اضافه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 به تلاش خود ادامه </a:t>
            </a:r>
            <a:r>
              <a:rPr lang="ar-SA" sz="1800" dirty="0" err="1">
                <a:effectLst/>
                <a:latin typeface="Calibri" panose="020F0502020204030204" pitchFamily="34" charset="0"/>
                <a:ea typeface="Calibri" panose="020F0502020204030204" pitchFamily="34" charset="0"/>
                <a:cs typeface="Arial" panose="020B0604020202020204" pitchFamily="34" charset="0"/>
              </a:rPr>
              <a:t>دهید</a:t>
            </a:r>
            <a:r>
              <a:rPr lang="ar-SA" sz="1800" dirty="0">
                <a:effectLst/>
                <a:latin typeface="Calibri" panose="020F0502020204030204" pitchFamily="34" charset="0"/>
                <a:ea typeface="Calibri" panose="020F0502020204030204" pitchFamily="34" charset="0"/>
                <a:cs typeface="Arial" panose="020B0604020202020204" pitchFamily="34" charset="0"/>
              </a:rPr>
              <a:t> تا </a:t>
            </a:r>
            <a:r>
              <a:rPr lang="ar-SA" sz="1800" dirty="0" err="1">
                <a:effectLst/>
                <a:latin typeface="Calibri" panose="020F0502020204030204" pitchFamily="34" charset="0"/>
                <a:ea typeface="Calibri" panose="020F0502020204030204" pitchFamily="34" charset="0"/>
                <a:cs typeface="Arial" panose="020B0604020202020204" pitchFamily="34" charset="0"/>
              </a:rPr>
              <a:t>زمانی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نامی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بیابید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هیچ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دیگری</a:t>
            </a:r>
            <a:r>
              <a:rPr lang="ar-SA" sz="1800" dirty="0">
                <a:effectLst/>
                <a:latin typeface="Calibri" panose="020F0502020204030204" pitchFamily="34" charset="0"/>
                <a:ea typeface="Calibri" panose="020F0502020204030204" pitchFamily="34" charset="0"/>
                <a:cs typeface="Arial" panose="020B0604020202020204" pitchFamily="34" charset="0"/>
              </a:rPr>
              <a:t> از آن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منتظر </a:t>
            </a:r>
            <a:r>
              <a:rPr lang="ar-SA" sz="1800" b="1" dirty="0" err="1">
                <a:effectLst/>
                <a:latin typeface="Calibri" panose="020F0502020204030204" pitchFamily="34" charset="0"/>
                <a:ea typeface="Calibri" panose="020F0502020204030204" pitchFamily="34" charset="0"/>
                <a:cs typeface="Arial" panose="020B0604020202020204" pitchFamily="34" charset="0"/>
              </a:rPr>
              <a:t>بمانید</a:t>
            </a:r>
            <a:r>
              <a:rPr lang="ar-SA" sz="1800" b="1" dirty="0">
                <a:effectLst/>
                <a:latin typeface="Calibri" panose="020F0502020204030204" pitchFamily="34" charset="0"/>
                <a:ea typeface="Calibri" panose="020F0502020204030204" pitchFamily="34" charset="0"/>
                <a:cs typeface="Arial" panose="020B0604020202020204" pitchFamily="34" charset="0"/>
              </a:rPr>
              <a:t> تا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یک</a:t>
            </a:r>
            <a:r>
              <a:rPr lang="ar-SA" sz="1800" b="1" dirty="0">
                <a:effectLst/>
                <a:latin typeface="Calibri" panose="020F0502020204030204" pitchFamily="34" charset="0"/>
                <a:ea typeface="Calibri" panose="020F0502020204030204" pitchFamily="34" charset="0"/>
                <a:cs typeface="Arial" panose="020B0604020202020204" pitchFamily="34" charset="0"/>
              </a:rPr>
              <a:t> نام </a:t>
            </a:r>
            <a:r>
              <a:rPr lang="ar-SA" sz="1800" b="1"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b="1" dirty="0">
                <a:effectLst/>
                <a:latin typeface="Calibri" panose="020F0502020204030204" pitchFamily="34" charset="0"/>
                <a:ea typeface="Calibri" panose="020F0502020204030204" pitchFamily="34" charset="0"/>
                <a:cs typeface="Arial" panose="020B0604020202020204" pitchFamily="34" charset="0"/>
              </a:rPr>
              <a:t> قابل </a:t>
            </a:r>
            <a:r>
              <a:rPr lang="ar-SA" sz="1800" b="1" dirty="0" err="1">
                <a:effectLst/>
                <a:latin typeface="Calibri" panose="020F0502020204030204" pitchFamily="34" charset="0"/>
                <a:ea typeface="Calibri" panose="020F0502020204030204" pitchFamily="34" charset="0"/>
                <a:cs typeface="Arial" panose="020B0604020202020204" pitchFamily="34" charset="0"/>
              </a:rPr>
              <a:t>دسترس</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پیدا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 برای </a:t>
            </a:r>
            <a:r>
              <a:rPr lang="ar-SA" sz="1800" b="1" dirty="0" err="1">
                <a:effectLst/>
                <a:latin typeface="Calibri" panose="020F0502020204030204" pitchFamily="34" charset="0"/>
                <a:ea typeface="Calibri" panose="020F0502020204030204" pitchFamily="34" charset="0"/>
                <a:cs typeface="Arial" panose="020B0604020202020204" pitchFamily="34" charset="0"/>
              </a:rPr>
              <a:t>کمک</a:t>
            </a:r>
            <a:r>
              <a:rPr lang="ar-SA" sz="1800" b="1" dirty="0">
                <a:effectLst/>
                <a:latin typeface="Calibri" panose="020F0502020204030204" pitchFamily="34" charset="0"/>
                <a:ea typeface="Calibri" panose="020F0502020204030204" pitchFamily="34" charset="0"/>
                <a:cs typeface="Arial" panose="020B0604020202020204" pitchFamily="34" charset="0"/>
              </a:rPr>
              <a:t> به </a:t>
            </a:r>
            <a:r>
              <a:rPr lang="ar-SA" sz="1800" b="1" dirty="0" err="1">
                <a:effectLst/>
                <a:latin typeface="Calibri" panose="020F0502020204030204" pitchFamily="34" charset="0"/>
                <a:ea typeface="Calibri" panose="020F0502020204030204" pitchFamily="34" charset="0"/>
                <a:cs typeface="Arial" panose="020B0604020202020204" pitchFamily="34" charset="0"/>
              </a:rPr>
              <a:t>یافتن</a:t>
            </a:r>
            <a:r>
              <a:rPr lang="ar-SA" sz="1800" b="1" dirty="0">
                <a:effectLst/>
                <a:latin typeface="Calibri" panose="020F0502020204030204" pitchFamily="34" charset="0"/>
                <a:ea typeface="Calibri" panose="020F0502020204030204" pitchFamily="34" charset="0"/>
                <a:cs typeface="Arial" panose="020B0604020202020204" pitchFamily="34" charset="0"/>
              </a:rPr>
              <a:t> نام </a:t>
            </a:r>
            <a:r>
              <a:rPr lang="ar-SA" sz="1800" b="1" dirty="0" err="1">
                <a:effectLst/>
                <a:latin typeface="Calibri" panose="020F0502020204030204" pitchFamily="34" charset="0"/>
                <a:ea typeface="Calibri" panose="020F0502020204030204" pitchFamily="34" charset="0"/>
                <a:cs typeface="Arial" panose="020B0604020202020204" pitchFamily="34" charset="0"/>
              </a:rPr>
              <a:t>های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b="1" dirty="0">
                <a:effectLst/>
                <a:latin typeface="Calibri" panose="020F0502020204030204" pitchFamily="34" charset="0"/>
                <a:ea typeface="Calibri" panose="020F0502020204030204" pitchFamily="34" charset="0"/>
                <a:cs typeface="Arial" panose="020B0604020202020204" pitchFamily="34" charset="0"/>
              </a:rPr>
              <a:t> خوب برای </a:t>
            </a:r>
            <a:r>
              <a:rPr lang="ar-SA" sz="1800" b="1" dirty="0" err="1">
                <a:effectLst/>
                <a:latin typeface="Calibri" panose="020F0502020204030204" pitchFamily="34" charset="0"/>
                <a:ea typeface="Calibri" panose="020F0502020204030204" pitchFamily="34" charset="0"/>
                <a:cs typeface="Arial" panose="020B0604020202020204" pitchFamily="34" charset="0"/>
              </a:rPr>
              <a:t>کسانی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که</a:t>
            </a:r>
            <a:r>
              <a:rPr lang="ar-SA" sz="1800" b="1" dirty="0">
                <a:effectLst/>
                <a:latin typeface="Calibri" panose="020F0502020204030204" pitchFamily="34" charset="0"/>
                <a:ea typeface="Calibri" panose="020F0502020204030204" pitchFamily="34" charset="0"/>
                <a:cs typeface="Arial" panose="020B0604020202020204" pitchFamily="34" charset="0"/>
              </a:rPr>
              <a:t> به آنها </a:t>
            </a:r>
            <a:r>
              <a:rPr lang="ar-SA" sz="1800" b="1" dirty="0" err="1">
                <a:effectLst/>
                <a:latin typeface="Calibri" panose="020F0502020204030204" pitchFamily="34" charset="0"/>
                <a:ea typeface="Calibri" panose="020F0502020204030204" pitchFamily="34" charset="0"/>
                <a:cs typeface="Arial" panose="020B0604020202020204" pitchFamily="34" charset="0"/>
              </a:rPr>
              <a:t>نیاز</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b="1" dirty="0">
                <a:effectLst/>
                <a:latin typeface="Calibri" panose="020F0502020204030204" pitchFamily="34" charset="0"/>
                <a:ea typeface="Calibri" panose="020F0502020204030204" pitchFamily="34" charset="0"/>
                <a:cs typeface="Arial" panose="020B0604020202020204" pitchFamily="34" charset="0"/>
              </a:rPr>
              <a:t>، وقت </a:t>
            </a:r>
            <a:r>
              <a:rPr lang="ar-SA" sz="1800" b="1" dirty="0" err="1">
                <a:effectLst/>
                <a:latin typeface="Calibri" panose="020F0502020204030204" pitchFamily="34" charset="0"/>
                <a:ea typeface="Calibri" panose="020F0502020204030204" pitchFamily="34" charset="0"/>
                <a:cs typeface="Arial" panose="020B0604020202020204" pitchFamily="34" charset="0"/>
              </a:rPr>
              <a:t>بگذارید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حالا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همه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dirty="0">
                <a:effectLst/>
                <a:latin typeface="Calibri" panose="020F0502020204030204" pitchFamily="34" charset="0"/>
                <a:ea typeface="Calibri" panose="020F0502020204030204" pitchFamily="34" charset="0"/>
                <a:cs typeface="Arial" panose="020B0604020202020204" pitchFamily="34" charset="0"/>
              </a:rPr>
              <a:t>، بهتر است آن را </a:t>
            </a:r>
            <a:r>
              <a:rPr lang="ar-SA" sz="1800" dirty="0" err="1">
                <a:effectLst/>
                <a:latin typeface="Calibri" panose="020F0502020204030204" pitchFamily="34" charset="0"/>
                <a:ea typeface="Calibri" panose="020F0502020204030204" pitchFamily="34" charset="0"/>
                <a:cs typeface="Arial" panose="020B0604020202020204" pitchFamily="34" charset="0"/>
              </a:rPr>
              <a:t>یادداشت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 تا آنها را </a:t>
            </a:r>
            <a:r>
              <a:rPr lang="ar-SA" sz="1800" dirty="0" err="1">
                <a:effectLst/>
                <a:latin typeface="Calibri" panose="020F0502020204030204" pitchFamily="34" charset="0"/>
                <a:ea typeface="Calibri" panose="020F0502020204030204" pitchFamily="34" charset="0"/>
                <a:cs typeface="Arial" panose="020B0604020202020204" pitchFamily="34" charset="0"/>
              </a:rPr>
              <a:t>فراموش</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نکنیم</a:t>
            </a:r>
            <a:r>
              <a:rPr lang="ar-SA" sz="1800" dirty="0">
                <a:effectLst/>
                <a:latin typeface="Calibri" panose="020F0502020204030204" pitchFamily="34" charset="0"/>
                <a:ea typeface="Calibri" panose="020F0502020204030204" pitchFamily="34" charset="0"/>
                <a:cs typeface="Arial" panose="020B0604020202020204" pitchFamily="34" charset="0"/>
              </a:rPr>
              <a:t>.</a:t>
            </a:r>
            <a:r>
              <a:rPr lang="ar-SA" sz="1800" dirty="0">
                <a:effectLst/>
                <a:ea typeface="Calibri" panose="020F0502020204030204" pitchFamily="34" charset="0"/>
                <a:cs typeface="Calibri" panose="020F0502020204030204" pitchFamily="34" charset="0"/>
              </a:rPr>
              <a:t> </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رمز عبور،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50000"/>
              </a:lnSpc>
              <a:spcBef>
                <a:spcPts val="0"/>
              </a:spcBef>
              <a:spcAft>
                <a:spcPts val="800"/>
              </a:spcAft>
              <a:buClrTx/>
              <a:buSzTx/>
              <a:buFontTx/>
              <a:buNone/>
              <a:tabLst/>
              <a:defRPr/>
            </a:pPr>
            <a:r>
              <a:rPr lang="fa-IR" sz="1800" dirty="0">
                <a:effectLst/>
                <a:latin typeface="Calibri" panose="020F0502020204030204" pitchFamily="34" charset="0"/>
                <a:ea typeface="Calibri" panose="020F0502020204030204" pitchFamily="34" charset="0"/>
                <a:cs typeface="Arial" panose="020B0604020202020204" pitchFamily="34" charset="0"/>
              </a:rPr>
              <a:t>رمز عبور باید حداقل 8 حرف باشد. یک رمز عبور همچنین باید حداقل از دو نوع حرف مختلف تشکیل شده باشد. به خاطر سپردن آن برای شما باید آسان و حدس زدن آن برای دیگران مشکل باشد.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رمز عبور را </a:t>
            </a:r>
            <a:r>
              <a:rPr lang="fa-IR" sz="1800" dirty="0" err="1">
                <a:effectLst/>
                <a:latin typeface="Calibri" panose="020F0502020204030204" pitchFamily="34" charset="0"/>
                <a:ea typeface="Calibri" panose="020F0502020204030204" pitchFamily="34" charset="0"/>
                <a:cs typeface="Arial" panose="020B0604020202020204" pitchFamily="34" charset="0"/>
              </a:rPr>
              <a:t>می‌توان</a:t>
            </a:r>
            <a:r>
              <a:rPr lang="fa-IR" sz="1800" dirty="0">
                <a:effectLst/>
                <a:latin typeface="Calibri" panose="020F0502020204030204" pitchFamily="34" charset="0"/>
                <a:ea typeface="Calibri" panose="020F0502020204030204" pitchFamily="34" charset="0"/>
                <a:cs typeface="Arial" panose="020B0604020202020204" pitchFamily="34" charset="0"/>
              </a:rPr>
              <a:t> بعداً تغییر داد و در صورت فراموشی ثبت رمز ورود جدید ممکن است، اما داشتن رمز عبوری که </a:t>
            </a:r>
            <a:r>
              <a:rPr lang="fa-IR" sz="1800" dirty="0" err="1">
                <a:effectLst/>
                <a:latin typeface="Calibri" panose="020F0502020204030204" pitchFamily="34" charset="0"/>
                <a:ea typeface="Calibri" panose="020F0502020204030204" pitchFamily="34" charset="0"/>
                <a:cs typeface="Arial" panose="020B0604020202020204" pitchFamily="34" charset="0"/>
              </a:rPr>
              <a:t>مطمئناً</a:t>
            </a:r>
            <a:r>
              <a:rPr lang="fa-IR" sz="1800" dirty="0">
                <a:effectLst/>
                <a:latin typeface="Calibri" panose="020F0502020204030204" pitchFamily="34" charset="0"/>
                <a:ea typeface="Calibri" panose="020F0502020204030204" pitchFamily="34" charset="0"/>
                <a:cs typeface="Arial" panose="020B0604020202020204" pitchFamily="34" charset="0"/>
              </a:rPr>
              <a:t> آن را به خاطر </a:t>
            </a:r>
            <a:r>
              <a:rPr lang="fa-IR" sz="1800" dirty="0" err="1">
                <a:effectLst/>
                <a:latin typeface="Calibri" panose="020F0502020204030204" pitchFamily="34" charset="0"/>
                <a:ea typeface="Calibri" panose="020F0502020204030204" pitchFamily="34" charset="0"/>
                <a:cs typeface="Arial" panose="020B0604020202020204" pitchFamily="34" charset="0"/>
              </a:rPr>
              <a:t>می‌آورید</a:t>
            </a:r>
            <a:r>
              <a:rPr lang="fa-IR"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err="1">
                <a:effectLst/>
                <a:latin typeface="Calibri" panose="020F0502020204030204" pitchFamily="34" charset="0"/>
                <a:ea typeface="Calibri" panose="020F0502020204030204" pitchFamily="34" charset="0"/>
                <a:cs typeface="Arial" panose="020B0604020202020204" pitchFamily="34" charset="0"/>
              </a:rPr>
              <a:t>آسان‌تر</a:t>
            </a:r>
            <a:r>
              <a:rPr lang="fa-IR" sz="1800" dirty="0">
                <a:effectLst/>
                <a:latin typeface="Calibri" panose="020F0502020204030204" pitchFamily="34" charset="0"/>
                <a:ea typeface="Calibri" panose="020F0502020204030204" pitchFamily="34" charset="0"/>
                <a:cs typeface="Arial" panose="020B0604020202020204" pitchFamily="34" charset="0"/>
              </a:rPr>
              <a:t> و </a:t>
            </a:r>
            <a:r>
              <a:rPr lang="fa-IR" sz="1800" dirty="0" err="1">
                <a:effectLst/>
                <a:latin typeface="Calibri" panose="020F0502020204030204" pitchFamily="34" charset="0"/>
                <a:ea typeface="Calibri" panose="020F0502020204030204" pitchFamily="34" charset="0"/>
                <a:cs typeface="Arial" panose="020B0604020202020204" pitchFamily="34" charset="0"/>
              </a:rPr>
              <a:t>سریع‌تر</a:t>
            </a:r>
            <a:r>
              <a:rPr lang="fa-IR" sz="1800" dirty="0">
                <a:effectLst/>
                <a:latin typeface="Calibri" panose="020F0502020204030204" pitchFamily="34" charset="0"/>
                <a:ea typeface="Calibri" panose="020F0502020204030204" pitchFamily="34" charset="0"/>
                <a:cs typeface="Arial" panose="020B0604020202020204" pitchFamily="34" charset="0"/>
              </a:rPr>
              <a:t> می باشد.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رمز عبور شما مانند پین کد بانکی شما خصوصی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رمز عبوری را که می خواهید استفاده کنید وارد کنید. هنگامی که تایپ می کنید، حروف روی صفحه ظاهر </a:t>
            </a:r>
            <a:r>
              <a:rPr lang="fa-IR" sz="1800" dirty="0" err="1">
                <a:effectLst/>
                <a:latin typeface="Calibri" panose="020F0502020204030204" pitchFamily="34" charset="0"/>
                <a:ea typeface="Calibri" panose="020F0502020204030204" pitchFamily="34" charset="0"/>
                <a:cs typeface="Arial" panose="020B0604020202020204" pitchFamily="34" charset="0"/>
              </a:rPr>
              <a:t>نمی</a:t>
            </a:r>
            <a:r>
              <a:rPr lang="fa-IR" sz="1800" dirty="0">
                <a:effectLst/>
                <a:latin typeface="Calibri" panose="020F0502020204030204" pitchFamily="34" charset="0"/>
                <a:ea typeface="Calibri" panose="020F0502020204030204" pitchFamily="34" charset="0"/>
                <a:cs typeface="Arial" panose="020B0604020202020204" pitchFamily="34" charset="0"/>
              </a:rPr>
              <a:t> شوند. در عوض، یک نقطه سیاه برای هر حرف در بخش رمز عبور خواهید دید. این به این دلیل است که هیچ کس دیگری نباید رمز عبور شما را ببیند.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هنگامیکه کارتان تمام شد، "</a:t>
            </a:r>
            <a:r>
              <a:rPr lang="en-GB" sz="1800" dirty="0">
                <a:effectLst/>
                <a:latin typeface="Calibri" panose="020F0502020204030204" pitchFamily="34" charset="0"/>
                <a:ea typeface="Calibri" panose="020F0502020204030204" pitchFamily="34" charset="0"/>
                <a:cs typeface="Arial" panose="020B0604020202020204" pitchFamily="34" charset="0"/>
              </a:rPr>
              <a:t>Enter</a:t>
            </a:r>
            <a:r>
              <a:rPr lang="fa-IR" sz="1800" dirty="0">
                <a:effectLst/>
                <a:latin typeface="Calibri" panose="020F0502020204030204" pitchFamily="34" charset="0"/>
                <a:ea typeface="Calibri" panose="020F0502020204030204" pitchFamily="34" charset="0"/>
                <a:cs typeface="Arial" panose="020B0604020202020204" pitchFamily="34" charset="0"/>
              </a:rPr>
              <a:t>" یا "</a:t>
            </a:r>
            <a:r>
              <a:rPr lang="en-GB" sz="1800" dirty="0">
                <a:effectLst/>
                <a:latin typeface="Calibri" panose="020F0502020204030204" pitchFamily="34" charset="0"/>
                <a:ea typeface="Calibri" panose="020F0502020204030204" pitchFamily="34" charset="0"/>
                <a:cs typeface="Arial" panose="020B0604020202020204" pitchFamily="34" charset="0"/>
              </a:rPr>
              <a:t>Next</a:t>
            </a:r>
            <a:r>
              <a:rPr lang="fa-IR" sz="1800" dirty="0">
                <a:effectLst/>
                <a:latin typeface="Calibri" panose="020F0502020204030204" pitchFamily="34" charset="0"/>
                <a:ea typeface="Calibri" panose="020F0502020204030204" pitchFamily="34" charset="0"/>
                <a:cs typeface="Arial" panose="020B0604020202020204" pitchFamily="34" charset="0"/>
              </a:rPr>
              <a:t>" را روی صفحه کلید خود فشار دهید.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رمز عبور شما به </a:t>
            </a:r>
            <a:r>
              <a:rPr lang="ar-SA" sz="1800" dirty="0" err="1">
                <a:effectLst/>
                <a:latin typeface="Calibri" panose="020F0502020204030204" pitchFamily="34" charset="0"/>
                <a:ea typeface="Calibri" panose="020F0502020204030204" pitchFamily="34" charset="0"/>
                <a:cs typeface="Arial" panose="020B0604020202020204" pitchFamily="34" charset="0"/>
              </a:rPr>
              <a:t>اندازه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کافی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طولانی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اندازه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کافی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دارای</a:t>
            </a:r>
            <a:r>
              <a:rPr lang="ar-SA" sz="1800" dirty="0">
                <a:effectLst/>
                <a:latin typeface="Calibri" panose="020F0502020204030204" pitchFamily="34" charset="0"/>
                <a:ea typeface="Calibri" panose="020F0502020204030204" pitchFamily="34" charset="0"/>
                <a:cs typeface="Arial" panose="020B0604020202020204" pitchFamily="34" charset="0"/>
              </a:rPr>
              <a:t> حروف مختلف </a:t>
            </a:r>
            <a:r>
              <a:rPr lang="ar-SA" sz="1800" dirty="0" err="1">
                <a:effectLst/>
                <a:latin typeface="Calibri" panose="020F0502020204030204" pitchFamily="34" charset="0"/>
                <a:ea typeface="Calibri" panose="020F0502020204030204" pitchFamily="34" charset="0"/>
                <a:cs typeface="Arial" panose="020B0604020202020204" pitchFamily="34" charset="0"/>
              </a:rPr>
              <a:t>نباشد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پیام</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دوباره</a:t>
            </a:r>
            <a:r>
              <a:rPr lang="ar-SA" sz="1800" dirty="0">
                <a:effectLst/>
                <a:latin typeface="Calibri" panose="020F0502020204030204" pitchFamily="34" charset="0"/>
                <a:ea typeface="Calibri" panose="020F0502020204030204" pitchFamily="34" charset="0"/>
                <a:cs typeface="Arial" panose="020B0604020202020204" pitchFamily="34" charset="0"/>
              </a:rPr>
              <a:t> تلاش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متوجه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قوانین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پای</a:t>
            </a:r>
            <a:r>
              <a:rPr lang="ar-SA" sz="1800" dirty="0">
                <a:effectLst/>
                <a:latin typeface="Calibri" panose="020F0502020204030204" pitchFamily="34" charset="0"/>
                <a:ea typeface="Calibri" panose="020F0502020204030204" pitchFamily="34" charset="0"/>
                <a:cs typeface="Arial" panose="020B0604020202020204" pitchFamily="34" charset="0"/>
              </a:rPr>
              <a:t> بند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a:t>
            </a:r>
            <a:br>
              <a:rPr lang="en-GB" sz="1800" dirty="0">
                <a:effectLst/>
                <a:latin typeface="Calibri" panose="020F0502020204030204" pitchFamily="34" charset="0"/>
                <a:ea typeface="Calibri" panose="020F0502020204030204" pitchFamily="34" charset="0"/>
                <a:cs typeface="Arial" panose="020B0604020202020204" pitchFamily="34" charset="0"/>
              </a:rPr>
            </a:br>
            <a:br>
              <a:rPr lang="en-GB" sz="1800" dirty="0">
                <a:effectLst/>
                <a:latin typeface="Calibri" panose="020F0502020204030204" pitchFamily="34" charset="0"/>
                <a:ea typeface="Calibri" panose="020F0502020204030204" pitchFamily="34" charset="0"/>
                <a:cs typeface="Arial" panose="020B0604020202020204" pitchFamily="34" charset="0"/>
              </a:rPr>
            </a:br>
            <a:r>
              <a:rPr lang="ar-SA" sz="1800" b="1" dirty="0">
                <a:effectLst/>
                <a:latin typeface="Calibri" panose="020F0502020204030204" pitchFamily="34" charset="0"/>
                <a:ea typeface="Calibri" panose="020F0502020204030204" pitchFamily="34" charset="0"/>
                <a:cs typeface="Arial" panose="020B0604020202020204" pitchFamily="34" charset="0"/>
              </a:rPr>
              <a:t>منتظر </a:t>
            </a:r>
            <a:r>
              <a:rPr lang="ar-SA" sz="1800" b="1" dirty="0" err="1">
                <a:effectLst/>
                <a:latin typeface="Calibri" panose="020F0502020204030204" pitchFamily="34" charset="0"/>
                <a:ea typeface="Calibri" panose="020F0502020204030204" pitchFamily="34" charset="0"/>
                <a:cs typeface="Arial" panose="020B0604020202020204" pitchFamily="34" charset="0"/>
              </a:rPr>
              <a:t>بمانید</a:t>
            </a:r>
            <a:r>
              <a:rPr lang="ar-SA" sz="1800" b="1" dirty="0">
                <a:effectLst/>
                <a:latin typeface="Calibri" panose="020F0502020204030204" pitchFamily="34" charset="0"/>
                <a:ea typeface="Calibri" panose="020F0502020204030204" pitchFamily="34" charset="0"/>
                <a:cs typeface="Arial" panose="020B0604020202020204" pitchFamily="34" charset="0"/>
              </a:rPr>
              <a:t> تا همه رمز عبور </a:t>
            </a:r>
            <a:r>
              <a:rPr lang="ar-SA" sz="1800" b="1" dirty="0" err="1">
                <a:effectLst/>
                <a:latin typeface="Calibri" panose="020F0502020204030204" pitchFamily="34" charset="0"/>
                <a:ea typeface="Calibri" panose="020F0502020204030204" pitchFamily="34" charset="0"/>
                <a:cs typeface="Arial" panose="020B0604020202020204" pitchFamily="34" charset="0"/>
              </a:rPr>
              <a:t>تایید</a:t>
            </a:r>
            <a:r>
              <a:rPr lang="ar-SA" sz="1800" b="1" dirty="0">
                <a:effectLst/>
                <a:latin typeface="Calibri" panose="020F0502020204030204" pitchFamily="34" charset="0"/>
                <a:ea typeface="Calibri" panose="020F0502020204030204" pitchFamily="34" charset="0"/>
                <a:cs typeface="Arial" panose="020B0604020202020204" pitchFamily="34" charset="0"/>
              </a:rPr>
              <a:t> شده را وارد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در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رمز عبور خود را مجددا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ترتیب</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سرویس</a:t>
            </a:r>
            <a:r>
              <a:rPr lang="ar-SA" sz="1800" dirty="0">
                <a:effectLst/>
                <a:latin typeface="Calibri" panose="020F0502020204030204" pitchFamily="34" charset="0"/>
                <a:ea typeface="Calibri" panose="020F0502020204030204" pitchFamily="34" charset="0"/>
                <a:cs typeface="Arial" panose="020B0604020202020204" pitchFamily="34" charset="0"/>
              </a:rPr>
              <a:t> مطمئن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رمز عبور را اشتباه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نکرده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رمز عبور شما به </a:t>
            </a:r>
            <a:r>
              <a:rPr lang="ar-SA" sz="1800" dirty="0" err="1">
                <a:effectLst/>
                <a:latin typeface="Calibri" panose="020F0502020204030204" pitchFamily="34" charset="0"/>
                <a:ea typeface="Calibri" panose="020F0502020204030204" pitchFamily="34" charset="0"/>
                <a:cs typeface="Arial" panose="020B0604020202020204" pitchFamily="34" charset="0"/>
              </a:rPr>
              <a:t>اندازه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کافی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طولانی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اندازه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کافی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دارای</a:t>
            </a:r>
            <a:r>
              <a:rPr lang="ar-SA" sz="1800" dirty="0">
                <a:effectLst/>
                <a:latin typeface="Calibri" panose="020F0502020204030204" pitchFamily="34" charset="0"/>
                <a:ea typeface="Calibri" panose="020F0502020204030204" pitchFamily="34" charset="0"/>
                <a:cs typeface="Arial" panose="020B0604020202020204" pitchFamily="34" charset="0"/>
              </a:rPr>
              <a:t> حروف مختلف </a:t>
            </a:r>
            <a:r>
              <a:rPr lang="ar-SA" sz="1800" dirty="0" err="1">
                <a:effectLst/>
                <a:latin typeface="Calibri" panose="020F0502020204030204" pitchFamily="34" charset="0"/>
                <a:ea typeface="Calibri" panose="020F0502020204030204" pitchFamily="34" charset="0"/>
                <a:cs typeface="Arial" panose="020B0604020202020204" pitchFamily="34" charset="0"/>
              </a:rPr>
              <a:t>نباشد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پیام</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دوباره</a:t>
            </a:r>
            <a:r>
              <a:rPr lang="ar-SA" sz="1800" dirty="0">
                <a:effectLst/>
                <a:latin typeface="Calibri" panose="020F0502020204030204" pitchFamily="34" charset="0"/>
                <a:ea typeface="Calibri" panose="020F0502020204030204" pitchFamily="34" charset="0"/>
                <a:cs typeface="Arial" panose="020B0604020202020204" pitchFamily="34" charset="0"/>
              </a:rPr>
              <a:t> تلاش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br>
              <a:rPr lang="en-GB" sz="1800" dirty="0">
                <a:effectLst/>
                <a:latin typeface="Calibri" panose="020F0502020204030204" pitchFamily="34" charset="0"/>
                <a:ea typeface="Calibri" panose="020F0502020204030204" pitchFamily="34" charset="0"/>
                <a:cs typeface="Arial" panose="020B0604020202020204" pitchFamily="34" charset="0"/>
              </a:rPr>
            </a:br>
            <a:r>
              <a:rPr lang="fa-IR" sz="1800" dirty="0">
                <a:effectLst/>
                <a:latin typeface="Calibri" panose="020F0502020204030204" pitchFamily="34" charset="0"/>
                <a:ea typeface="Calibri" panose="020F0502020204030204" pitchFamily="34" charset="0"/>
                <a:cs typeface="Arial" panose="020B0604020202020204" pitchFamily="34" charset="0"/>
              </a:rPr>
              <a:t>اگر همچنان این پیام را که </a:t>
            </a:r>
            <a:r>
              <a:rPr lang="fa-IR" sz="1800" dirty="0" err="1">
                <a:effectLst/>
                <a:latin typeface="Calibri" panose="020F0502020204030204" pitchFamily="34" charset="0"/>
                <a:ea typeface="Calibri" panose="020F0502020204030204" pitchFamily="34" charset="0"/>
                <a:cs typeface="Arial" panose="020B0604020202020204" pitchFamily="34" charset="0"/>
              </a:rPr>
              <a:t>رمزهای</a:t>
            </a:r>
            <a:r>
              <a:rPr lang="fa-IR" sz="1800" dirty="0">
                <a:effectLst/>
                <a:latin typeface="Calibri" panose="020F0502020204030204" pitchFamily="34" charset="0"/>
                <a:ea typeface="Calibri" panose="020F0502020204030204" pitchFamily="34" charset="0"/>
                <a:cs typeface="Arial" panose="020B0604020202020204" pitchFamily="34" charset="0"/>
              </a:rPr>
              <a:t> عبور شما مطابقت ندارند، دریافت می کنید، احتمالاً در بخش اول رمز عبور اشتباه کرده </a:t>
            </a:r>
            <a:r>
              <a:rPr lang="fa-IR" sz="1800" dirty="0" err="1">
                <a:effectLst/>
                <a:latin typeface="Calibri" panose="020F0502020204030204" pitchFamily="34" charset="0"/>
                <a:ea typeface="Calibri" panose="020F0502020204030204" pitchFamily="34" charset="0"/>
                <a:cs typeface="Arial" panose="020B0604020202020204" pitchFamily="34" charset="0"/>
              </a:rPr>
              <a:t>اید</a:t>
            </a:r>
            <a:r>
              <a:rPr lang="fa-IR" sz="1800" dirty="0">
                <a:effectLst/>
                <a:latin typeface="Calibri" panose="020F0502020204030204" pitchFamily="34" charset="0"/>
                <a:ea typeface="Calibri" panose="020F0502020204030204" pitchFamily="34" charset="0"/>
                <a:cs typeface="Arial" panose="020B0604020202020204" pitchFamily="34" charset="0"/>
              </a:rPr>
              <a:t>. در این صورت، قبل از تلاش مجدد، باید به عقب </a:t>
            </a:r>
            <a:r>
              <a:rPr lang="fa-IR" sz="1800" dirty="0" err="1">
                <a:effectLst/>
                <a:latin typeface="Calibri" panose="020F0502020204030204" pitchFamily="34" charset="0"/>
                <a:ea typeface="Calibri" panose="020F0502020204030204" pitchFamily="34" charset="0"/>
                <a:cs typeface="Arial" panose="020B0604020202020204" pitchFamily="34" charset="0"/>
              </a:rPr>
              <a:t>برگردید</a:t>
            </a:r>
            <a:r>
              <a:rPr lang="fa-IR" sz="1800" dirty="0">
                <a:effectLst/>
                <a:latin typeface="Calibri" panose="020F0502020204030204" pitchFamily="34" charset="0"/>
                <a:ea typeface="Calibri" panose="020F0502020204030204" pitchFamily="34" charset="0"/>
                <a:cs typeface="Arial" panose="020B0604020202020204" pitchFamily="34" charset="0"/>
              </a:rPr>
              <a:t> و رمز عبور را یک بار دیگر تایپ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br>
              <a:rPr lang="en-GB" sz="1800" b="1" dirty="0">
                <a:effectLst/>
                <a:latin typeface="Calibri" panose="020F0502020204030204" pitchFamily="34" charset="0"/>
                <a:ea typeface="Calibri" panose="020F0502020204030204" pitchFamily="34" charset="0"/>
                <a:cs typeface="Arial" panose="020B0604020202020204" pitchFamily="34" charset="0"/>
              </a:rPr>
            </a:br>
            <a:r>
              <a:rPr lang="ar-SA" sz="1800" b="1" dirty="0">
                <a:effectLst/>
                <a:latin typeface="Calibri" panose="020F0502020204030204" pitchFamily="34" charset="0"/>
                <a:ea typeface="Calibri" panose="020F0502020204030204" pitchFamily="34" charset="0"/>
                <a:cs typeface="Arial" panose="020B0604020202020204" pitchFamily="34" charset="0"/>
              </a:rPr>
              <a:t>قبل از ادامه دوره، به </a:t>
            </a:r>
            <a:r>
              <a:rPr lang="ar-SA" sz="1800" b="1" dirty="0" err="1">
                <a:effectLst/>
                <a:latin typeface="Calibri" panose="020F0502020204030204" pitchFamily="34" charset="0"/>
                <a:ea typeface="Calibri" panose="020F0502020204030204" pitchFamily="34" charset="0"/>
                <a:cs typeface="Arial" panose="020B0604020202020204" pitchFamily="34" charset="0"/>
              </a:rPr>
              <a:t>اشتراک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کنندگانی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که</a:t>
            </a:r>
            <a:r>
              <a:rPr lang="ar-SA" sz="1800" b="1" dirty="0">
                <a:effectLst/>
                <a:latin typeface="Calibri" panose="020F0502020204030204" pitchFamily="34" charset="0"/>
                <a:ea typeface="Calibri" panose="020F0502020204030204" pitchFamily="34" charset="0"/>
                <a:cs typeface="Arial" panose="020B0604020202020204" pitchFamily="34" charset="0"/>
              </a:rPr>
              <a:t> در </a:t>
            </a:r>
            <a:r>
              <a:rPr lang="ar-SA" sz="1800" b="1"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یا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تأیید</a:t>
            </a:r>
            <a:r>
              <a:rPr lang="ar-SA" sz="1800" b="1" dirty="0">
                <a:effectLst/>
                <a:latin typeface="Calibri" panose="020F0502020204030204" pitchFamily="34" charset="0"/>
                <a:ea typeface="Calibri" panose="020F0502020204030204" pitchFamily="34" charset="0"/>
                <a:cs typeface="Arial" panose="020B0604020202020204" pitchFamily="34" charset="0"/>
              </a:rPr>
              <a:t> رمز عبور خود </a:t>
            </a:r>
            <a:r>
              <a:rPr lang="ar-SA" sz="1800" b="1" dirty="0" err="1">
                <a:effectLst/>
                <a:latin typeface="Calibri" panose="020F0502020204030204" pitchFamily="34" charset="0"/>
                <a:ea typeface="Calibri" panose="020F0502020204030204" pitchFamily="34" charset="0"/>
                <a:cs typeface="Arial" panose="020B0604020202020204" pitchFamily="34" charset="0"/>
              </a:rPr>
              <a:t>مشکل</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کمک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در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ماه تولد خود را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لیست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کش</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شونده</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a:t>
            </a:r>
            <a:r>
              <a:rPr lang="ar-SA" sz="1800" dirty="0">
                <a:effectLst/>
                <a:ea typeface="Calibri" panose="020F0502020204030204" pitchFamily="34" charset="0"/>
                <a:cs typeface="Calibri" panose="020F0502020204030204" pitchFamily="34" charset="0"/>
              </a:rPr>
              <a: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در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روز ماه تولد خود را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حالا بخش سال تولد خود را انتخاب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کاربران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بخش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و سال </a:t>
            </a:r>
            <a:r>
              <a:rPr lang="ar-SA" sz="1800" dirty="0" err="1">
                <a:effectLst/>
                <a:latin typeface="Calibri" panose="020F0502020204030204" pitchFamily="34" charset="0"/>
                <a:ea typeface="Calibri" panose="020F0502020204030204" pitchFamily="34" charset="0"/>
                <a:cs typeface="Arial" panose="020B0604020202020204" pitchFamily="34" charset="0"/>
              </a:rPr>
              <a:t>کامل</a:t>
            </a:r>
            <a:r>
              <a:rPr lang="ar-SA" sz="1800" dirty="0">
                <a:effectLst/>
                <a:latin typeface="Calibri" panose="020F0502020204030204" pitchFamily="34" charset="0"/>
                <a:ea typeface="Calibri" panose="020F0502020204030204" pitchFamily="34" charset="0"/>
                <a:cs typeface="Arial" panose="020B0604020202020204" pitchFamily="34" charset="0"/>
              </a:rPr>
              <a:t> را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در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جنسیت</a:t>
            </a:r>
            <a:r>
              <a:rPr lang="ar-SA" sz="1800" dirty="0">
                <a:effectLst/>
                <a:latin typeface="Calibri" panose="020F0502020204030204" pitchFamily="34" charset="0"/>
                <a:ea typeface="Calibri" panose="020F0502020204030204" pitchFamily="34" charset="0"/>
                <a:cs typeface="Arial" panose="020B0604020202020204" pitchFamily="34" charset="0"/>
              </a:rPr>
              <a:t> خود را اضافه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برای انجام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تیر</a:t>
            </a:r>
            <a:r>
              <a:rPr lang="ar-SA" sz="1800" dirty="0">
                <a:effectLst/>
                <a:latin typeface="Calibri" panose="020F0502020204030204" pitchFamily="34" charset="0"/>
                <a:ea typeface="Calibri" panose="020F0502020204030204" pitchFamily="34" charset="0"/>
                <a:cs typeface="Arial" panose="020B0604020202020204" pitchFamily="34" charset="0"/>
              </a:rPr>
              <a:t> سمت راست </a:t>
            </a:r>
            <a:r>
              <a:rPr lang="ar-SA" sz="1800" dirty="0" err="1">
                <a:effectLst/>
                <a:latin typeface="Calibri" panose="020F0502020204030204" pitchFamily="34" charset="0"/>
                <a:ea typeface="Calibri" panose="020F0502020204030204" pitchFamily="34" charset="0"/>
                <a:cs typeface="Arial" panose="020B0604020202020204" pitchFamily="34" charset="0"/>
              </a:rPr>
              <a:t>دورتر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لیست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کش</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شونده</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 برای انتخاب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گزینه</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بخشی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پیدا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آن "شماره </a:t>
            </a:r>
            <a:r>
              <a:rPr lang="ar-SA" sz="1800" dirty="0" err="1">
                <a:effectLst/>
                <a:latin typeface="Calibri" panose="020F0502020204030204" pitchFamily="34" charset="0"/>
                <a:ea typeface="Calibri" panose="020F0502020204030204" pitchFamily="34" charset="0"/>
                <a:cs typeface="Arial" panose="020B0604020202020204" pitchFamily="34" charset="0"/>
              </a:rPr>
              <a:t>موبایل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نوشته</a:t>
            </a:r>
            <a:r>
              <a:rPr lang="ar-SA" sz="1800" dirty="0">
                <a:effectLst/>
                <a:latin typeface="Calibri" panose="020F0502020204030204" pitchFamily="34" charset="0"/>
                <a:ea typeface="Calibri" panose="020F0502020204030204" pitchFamily="34" charset="0"/>
                <a:cs typeface="Arial" panose="020B0604020202020204" pitchFamily="34" charset="0"/>
              </a:rPr>
              <a:t> شده است. در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بخش از قبل </a:t>
            </a:r>
            <a:r>
              <a:rPr lang="ar-SA" sz="1800" dirty="0" err="1">
                <a:effectLst/>
                <a:latin typeface="Calibri" panose="020F0502020204030204" pitchFamily="34" charset="0"/>
                <a:ea typeface="Calibri" panose="020F0502020204030204" pitchFamily="34" charset="0"/>
                <a:cs typeface="Arial" panose="020B0604020202020204" pitchFamily="34" charset="0"/>
              </a:rPr>
              <a:t>کد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کشور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prs-AF" sz="1800" dirty="0">
                <a:effectLst/>
                <a:latin typeface="Calibri" panose="020F0502020204030204" pitchFamily="34" charset="0"/>
                <a:ea typeface="Calibri" panose="020F0502020204030204" pitchFamily="34" charset="0"/>
                <a:cs typeface="Arial" panose="020B0604020202020204" pitchFamily="34" charset="0"/>
              </a:rPr>
              <a:t>ناروی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nb-NO" sz="1800" dirty="0">
                <a:effectLst/>
                <a:latin typeface="Calibri" panose="020F0502020204030204" pitchFamily="34" charset="0"/>
                <a:ea typeface="Calibri" panose="020F0502020204030204" pitchFamily="34" charset="0"/>
                <a:cs typeface="Arial" panose="020B0604020202020204" pitchFamily="34" charset="0"/>
              </a:rPr>
              <a:t>+47</a:t>
            </a:r>
            <a:r>
              <a:rPr lang="ar-SA" sz="1800" dirty="0">
                <a:effectLst/>
                <a:latin typeface="Calibri" panose="020F0502020204030204" pitchFamily="34" charset="0"/>
                <a:ea typeface="Calibri" panose="020F0502020204030204" pitchFamily="34" charset="0"/>
                <a:cs typeface="Arial" panose="020B0604020202020204" pitchFamily="34" charset="0"/>
              </a:rPr>
              <a:t>) خانه </a:t>
            </a:r>
            <a:r>
              <a:rPr lang="fa-IR" sz="1800" dirty="0">
                <a:effectLst/>
                <a:latin typeface="Calibri" panose="020F0502020204030204" pitchFamily="34" charset="0"/>
                <a:ea typeface="Calibri" panose="020F0502020204030204" pitchFamily="34" charset="0"/>
                <a:cs typeface="Arial" panose="020B0604020202020204" pitchFamily="34" charset="0"/>
              </a:rPr>
              <a:t>پری </a:t>
            </a:r>
            <a:r>
              <a:rPr lang="ar-SA" sz="1800" dirty="0">
                <a:effectLst/>
                <a:latin typeface="Calibri" panose="020F0502020204030204" pitchFamily="34" charset="0"/>
                <a:ea typeface="Calibri" panose="020F0502020204030204" pitchFamily="34" charset="0"/>
                <a:cs typeface="Arial" panose="020B0604020202020204" pitchFamily="34" charset="0"/>
              </a:rPr>
              <a:t>شده است. شماره </a:t>
            </a:r>
            <a:r>
              <a:rPr lang="ar-SA" sz="1800" dirty="0" err="1">
                <a:effectLst/>
                <a:latin typeface="Calibri" panose="020F0502020204030204" pitchFamily="34" charset="0"/>
                <a:ea typeface="Calibri" panose="020F0502020204030204" pitchFamily="34" charset="0"/>
                <a:cs typeface="Arial" panose="020B0604020202020204" pitchFamily="34" charset="0"/>
              </a:rPr>
              <a:t>تلیفون</a:t>
            </a:r>
            <a:r>
              <a:rPr lang="ar-SA" sz="1800" dirty="0">
                <a:effectLst/>
                <a:latin typeface="Calibri" panose="020F0502020204030204" pitchFamily="34" charset="0"/>
                <a:ea typeface="Calibri" panose="020F0502020204030204" pitchFamily="34" charset="0"/>
                <a:cs typeface="Arial" panose="020B0604020202020204" pitchFamily="34" charset="0"/>
              </a:rPr>
              <a:t> خود را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شماره </a:t>
            </a:r>
            <a:r>
              <a:rPr lang="ar-SA" sz="1800" dirty="0" err="1">
                <a:effectLst/>
                <a:latin typeface="Calibri" panose="020F0502020204030204" pitchFamily="34" charset="0"/>
                <a:ea typeface="Calibri" panose="020F0502020204030204" pitchFamily="34" charset="0"/>
                <a:cs typeface="Arial" panose="020B0604020202020204" pitchFamily="34" charset="0"/>
              </a:rPr>
              <a:t>موبایل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کسانی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قبلا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اضافی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توانند</a:t>
            </a:r>
            <a:r>
              <a:rPr lang="ar-SA" sz="1800" dirty="0">
                <a:effectLst/>
                <a:latin typeface="Calibri" panose="020F0502020204030204" pitchFamily="34" charset="0"/>
                <a:ea typeface="Calibri" panose="020F0502020204030204" pitchFamily="34" charset="0"/>
                <a:cs typeface="Arial" panose="020B0604020202020204" pitchFamily="34" charset="0"/>
              </a:rPr>
              <a:t> در قسمت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را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حساب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لازم </a:t>
            </a:r>
            <a:r>
              <a:rPr lang="ar-SA" sz="1800" dirty="0" err="1">
                <a:effectLst/>
                <a:latin typeface="Calibri" panose="020F0502020204030204" pitchFamily="34" charset="0"/>
                <a:ea typeface="Calibri" panose="020F0502020204030204" pitchFamily="34" charset="0"/>
                <a:cs typeface="Arial" panose="020B0604020202020204" pitchFamily="34" charset="0"/>
              </a:rPr>
              <a:t>نیست</a:t>
            </a:r>
            <a:r>
              <a:rPr lang="ar-SA" sz="1800" dirty="0">
                <a:effectLst/>
                <a:latin typeface="Calibri" panose="020F0502020204030204" pitchFamily="34" charset="0"/>
                <a:ea typeface="Calibri" panose="020F0502020204030204" pitchFamily="34" charset="0"/>
                <a:cs typeface="Arial" panose="020B0604020202020204" pitchFamily="34" charset="0"/>
              </a:rPr>
              <a:t>، اما برای مثال </a:t>
            </a: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رمز عبور خود را </a:t>
            </a:r>
            <a:r>
              <a:rPr lang="ar-SA" sz="1800" dirty="0" err="1">
                <a:effectLst/>
                <a:latin typeface="Calibri" panose="020F0502020204030204" pitchFamily="34" charset="0"/>
                <a:ea typeface="Calibri" panose="020F0502020204030204" pitchFamily="34" charset="0"/>
                <a:cs typeface="Arial" panose="020B0604020202020204" pitchFamily="34" charset="0"/>
              </a:rPr>
              <a:t>فراموش</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فکر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خوبی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رمز عبور </a:t>
            </a:r>
            <a:r>
              <a:rPr lang="ar-SA" sz="1800" dirty="0" err="1">
                <a:effectLst/>
                <a:latin typeface="Calibri" panose="020F0502020204030204" pitchFamily="34" charset="0"/>
                <a:ea typeface="Calibri" panose="020F0502020204030204" pitchFamily="34" charset="0"/>
                <a:cs typeface="Arial" panose="020B0604020202020204" pitchFamily="34" charset="0"/>
              </a:rPr>
              <a:t>جدید</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a:t>
            </a:r>
            <a:r>
              <a:rPr lang="ar-SA" sz="1800" dirty="0">
                <a:effectLst/>
                <a:latin typeface="Calibri" panose="020F0502020204030204" pitchFamily="34" charset="0"/>
                <a:ea typeface="Calibri" panose="020F0502020204030204" pitchFamily="34" charset="0"/>
                <a:cs typeface="Arial" panose="020B0604020202020204" pitchFamily="34" charset="0"/>
              </a:rPr>
              <a:t> برای شما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شرایط</a:t>
            </a:r>
            <a:r>
              <a:rPr lang="ar-SA" sz="1800" dirty="0">
                <a:effectLst/>
                <a:latin typeface="Calibri" panose="020F0502020204030204" pitchFamily="34" charset="0"/>
                <a:ea typeface="Calibri" panose="020F0502020204030204" pitchFamily="34" charset="0"/>
                <a:cs typeface="Arial" panose="020B0604020202020204" pitchFamily="34" charset="0"/>
              </a:rPr>
              <a:t> خدمات </a:t>
            </a:r>
            <a:r>
              <a:rPr lang="ar-SA" sz="1800" dirty="0" err="1">
                <a:effectLst/>
                <a:latin typeface="Calibri" panose="020F0502020204030204" pitchFamily="34" charset="0"/>
                <a:ea typeface="Calibri" panose="020F0502020204030204" pitchFamily="34" charset="0"/>
                <a:cs typeface="Arial" panose="020B0604020202020204" pitchFamily="34" charset="0"/>
              </a:rPr>
              <a:t>گوگل</a:t>
            </a:r>
            <a:r>
              <a:rPr lang="ar-SA" sz="1800" dirty="0">
                <a:effectLst/>
                <a:latin typeface="Calibri" panose="020F0502020204030204" pitchFamily="34" charset="0"/>
                <a:ea typeface="Calibri" panose="020F0502020204030204" pitchFamily="34" charset="0"/>
                <a:cs typeface="Arial" panose="020B0604020202020204" pitchFamily="34" charset="0"/>
              </a:rPr>
              <a:t> باز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 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موافقت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موارد، به </a:t>
            </a:r>
            <a:r>
              <a:rPr lang="ar-SA" sz="1800" dirty="0" err="1">
                <a:effectLst/>
                <a:latin typeface="Calibri" panose="020F0502020204030204" pitchFamily="34" charset="0"/>
                <a:ea typeface="Calibri" panose="020F0502020204030204" pitchFamily="34" charset="0"/>
                <a:cs typeface="Arial" panose="020B0604020202020204" pitchFamily="34" charset="0"/>
              </a:rPr>
              <a:t>پایین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بروید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موافقم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آبی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پیام</a:t>
            </a:r>
            <a:r>
              <a:rPr lang="ar-SA" sz="1800" dirty="0">
                <a:effectLst/>
                <a:latin typeface="Calibri" panose="020F0502020204030204" pitchFamily="34" charset="0"/>
                <a:ea typeface="Calibri" panose="020F0502020204030204" pitchFamily="34" charset="0"/>
                <a:cs typeface="Arial" panose="020B0604020202020204" pitchFamily="34" charset="0"/>
              </a:rPr>
              <a:t> خوش </a:t>
            </a:r>
            <a:r>
              <a:rPr lang="ar-SA" sz="1800" dirty="0" err="1">
                <a:effectLst/>
                <a:latin typeface="Calibri" panose="020F0502020204030204" pitchFamily="34" charset="0"/>
                <a:ea typeface="Calibri" panose="020F0502020204030204" pitchFamily="34" charset="0"/>
                <a:cs typeface="Arial" panose="020B0604020202020204" pitchFamily="34" charset="0"/>
              </a:rPr>
              <a:t>آمدگویی</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آبی</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تبریک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همه شما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حساب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شما به شرح </a:t>
            </a:r>
            <a:r>
              <a:rPr lang="ar-SA" sz="1800" dirty="0" err="1">
                <a:effectLst/>
                <a:latin typeface="Calibri" panose="020F0502020204030204" pitchFamily="34" charset="0"/>
                <a:ea typeface="Calibri" panose="020F0502020204030204" pitchFamily="34" charset="0"/>
                <a:cs typeface="Arial" panose="020B0604020202020204" pitchFamily="34" charset="0"/>
              </a:rPr>
              <a:t>زیر</a:t>
            </a:r>
            <a:r>
              <a:rPr lang="ar-SA" sz="1800" dirty="0">
                <a:effectLst/>
                <a:latin typeface="Calibri" panose="020F0502020204030204" pitchFamily="34" charset="0"/>
                <a:ea typeface="Calibri" panose="020F0502020204030204" pitchFamily="34" charset="0"/>
                <a:cs typeface="Arial" panose="020B0604020202020204" pitchFamily="34" charset="0"/>
              </a:rPr>
              <a:t>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بخش اول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شماست</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بعد از نام کاربری علامت "</a:t>
            </a:r>
            <a:r>
              <a:rPr lang="en-GB" sz="1800" dirty="0">
                <a:effectLst/>
                <a:latin typeface="Calibri" panose="020F0502020204030204" pitchFamily="34" charset="0"/>
                <a:ea typeface="Calibri" panose="020F0502020204030204" pitchFamily="34" charset="0"/>
                <a:cs typeface="Arial" panose="020B0604020202020204" pitchFamily="34" charset="0"/>
              </a:rPr>
              <a:t>at</a:t>
            </a:r>
            <a:r>
              <a:rPr lang="fa-IR" sz="1800" dirty="0">
                <a:effectLst/>
                <a:latin typeface="Calibri" panose="020F0502020204030204" pitchFamily="34" charset="0"/>
                <a:ea typeface="Calibri" panose="020F0502020204030204" pitchFamily="34" charset="0"/>
                <a:cs typeface="Arial" panose="020B0604020202020204" pitchFamily="34" charset="0"/>
              </a:rPr>
              <a:t>": @ می آید. هر آدرس ایمیل حاوی علامت @ است. این همان چیزی است که به ما  می دهد تفاوت بین آدرس ایمیل و آدرس </a:t>
            </a:r>
            <a:r>
              <a:rPr lang="fa-IR" sz="1800" dirty="0" err="1">
                <a:effectLst/>
                <a:latin typeface="Calibri" panose="020F0502020204030204" pitchFamily="34" charset="0"/>
                <a:ea typeface="Calibri" panose="020F0502020204030204" pitchFamily="34" charset="0"/>
                <a:cs typeface="Arial" panose="020B0604020202020204" pitchFamily="34" charset="0"/>
              </a:rPr>
              <a:t>وب</a:t>
            </a:r>
            <a:r>
              <a:rPr lang="fa-IR" sz="1800" dirty="0">
                <a:effectLst/>
                <a:latin typeface="Calibri" panose="020F0502020204030204" pitchFamily="34" charset="0"/>
                <a:ea typeface="Calibri" panose="020F0502020204030204" pitchFamily="34" charset="0"/>
                <a:cs typeface="Arial" panose="020B0604020202020204" pitchFamily="34" charset="0"/>
              </a:rPr>
              <a:t> سایت را تشخیص دهیم.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50000"/>
              </a:lnSpc>
              <a:spcBef>
                <a:spcPts val="0"/>
              </a:spcBef>
              <a:spcAft>
                <a:spcPts val="80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برای ارسال و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داشته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آن،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حساب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را در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سرویس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روند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مشکل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اما </a:t>
            </a:r>
            <a:r>
              <a:rPr lang="ar-SA" sz="1800" dirty="0" err="1">
                <a:effectLst/>
                <a:latin typeface="Calibri" panose="020F0502020204030204" pitchFamily="34" charset="0"/>
                <a:ea typeface="Calibri" panose="020F0502020204030204" pitchFamily="34" charset="0"/>
                <a:cs typeface="Arial" panose="020B0604020202020204" pitchFamily="34" charset="0"/>
              </a:rPr>
              <a:t>خوشبختانه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کاری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فقط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بار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انجام </a:t>
            </a:r>
            <a:r>
              <a:rPr lang="ar-SA" sz="1800" dirty="0" err="1">
                <a:effectLst/>
                <a:latin typeface="Calibri" panose="020F0502020204030204" pitchFamily="34" charset="0"/>
                <a:ea typeface="Calibri" panose="020F0502020204030204" pitchFamily="34" charset="0"/>
                <a:cs typeface="Arial" panose="020B0604020202020204" pitchFamily="34" charset="0"/>
              </a:rPr>
              <a:t>دهید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نگران</a:t>
            </a:r>
            <a:r>
              <a:rPr lang="ar-SA" sz="1800" dirty="0">
                <a:effectLst/>
                <a:latin typeface="Calibri" panose="020F0502020204030204" pitchFamily="34" charset="0"/>
                <a:ea typeface="Calibri" panose="020F0502020204030204" pitchFamily="34" charset="0"/>
                <a:cs typeface="Arial" panose="020B0604020202020204" pitchFamily="34" charset="0"/>
              </a:rPr>
              <a:t> به خاطر </a:t>
            </a:r>
            <a:r>
              <a:rPr lang="ar-SA" sz="1800" dirty="0" err="1">
                <a:effectLst/>
                <a:latin typeface="Calibri" panose="020F0502020204030204" pitchFamily="34" charset="0"/>
                <a:ea typeface="Calibri" panose="020F0502020204030204" pitchFamily="34" charset="0"/>
                <a:cs typeface="Arial" panose="020B0604020202020204" pitchFamily="34" charset="0"/>
              </a:rPr>
              <a:t>سپردن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بخش از دوره </a:t>
            </a:r>
            <a:r>
              <a:rPr lang="ar-SA" sz="1800" dirty="0" err="1">
                <a:effectLst/>
                <a:latin typeface="Calibri" panose="020F0502020204030204" pitchFamily="34" charset="0"/>
                <a:ea typeface="Calibri" panose="020F0502020204030204" pitchFamily="34" charset="0"/>
                <a:cs typeface="Arial" panose="020B0604020202020204" pitchFamily="34" charset="0"/>
              </a:rPr>
              <a:t>نباشید</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سرویس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بسیاری</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دسترس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هستند</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امکان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داشتن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چندین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چندین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سرویس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مختلف وجود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در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دوره </a:t>
            </a:r>
            <a:r>
              <a:rPr lang="ar-SA" sz="1800" dirty="0" err="1">
                <a:effectLst/>
                <a:latin typeface="Calibri" panose="020F0502020204030204" pitchFamily="34" charset="0"/>
                <a:ea typeface="Calibri" panose="020F0502020204030204" pitchFamily="34" charset="0"/>
                <a:cs typeface="Arial" panose="020B0604020202020204" pitchFamily="34" charset="0"/>
              </a:rPr>
              <a:t>آموزشی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آشنا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شویم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میل</a:t>
            </a:r>
            <a:r>
              <a:rPr lang="ar-SA" sz="1800" dirty="0">
                <a:effectLst/>
                <a:latin typeface="Calibri" panose="020F0502020204030204" pitchFamily="34" charset="0"/>
                <a:ea typeface="Calibri" panose="020F0502020204030204" pitchFamily="34" charset="0"/>
                <a:cs typeface="Arial" panose="020B0604020202020204" pitchFamily="34" charset="0"/>
              </a:rPr>
              <a:t> متعلق به </a:t>
            </a:r>
            <a:r>
              <a:rPr lang="ar-SA" sz="1800" dirty="0" err="1">
                <a:effectLst/>
                <a:latin typeface="Calibri" panose="020F0502020204030204" pitchFamily="34" charset="0"/>
                <a:ea typeface="Calibri" panose="020F0502020204030204" pitchFamily="34" charset="0"/>
                <a:cs typeface="Arial" panose="020B0604020202020204" pitchFamily="34" charset="0"/>
              </a:rPr>
              <a:t>گوگل</a:t>
            </a:r>
            <a:r>
              <a:rPr lang="ar-SA" sz="1800" dirty="0">
                <a:effectLst/>
                <a:latin typeface="Calibri" panose="020F0502020204030204" pitchFamily="34" charset="0"/>
                <a:ea typeface="Calibri" panose="020F0502020204030204" pitchFamily="34" charset="0"/>
                <a:cs typeface="Arial" panose="020B0604020202020204" pitchFamily="34" charset="0"/>
              </a:rPr>
              <a:t> است و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سرویس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محبوب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ارسال و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ابتدا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مرورگر</a:t>
            </a:r>
            <a:r>
              <a:rPr lang="ar-SA" sz="1800" dirty="0">
                <a:effectLst/>
                <a:latin typeface="Calibri" panose="020F0502020204030204" pitchFamily="34" charset="0"/>
                <a:ea typeface="Calibri" panose="020F0502020204030204" pitchFamily="34" charset="0"/>
                <a:cs typeface="Arial" panose="020B0604020202020204" pitchFamily="34" charset="0"/>
              </a:rPr>
              <a:t> خود را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en-GB" sz="1800" dirty="0">
                <a:effectLst/>
                <a:latin typeface="Calibri" panose="020F0502020204030204" pitchFamily="34" charset="0"/>
                <a:ea typeface="Calibri" panose="020F0502020204030204" pitchFamily="34" charset="0"/>
                <a:cs typeface="Arial" panose="020B0604020202020204" pitchFamily="34" charset="0"/>
              </a:rPr>
              <a:t>URL</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سرویس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خود را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بعد از علامت @ نام سرویس </a:t>
            </a:r>
            <a:r>
              <a:rPr lang="fa-IR" sz="1800"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dirty="0">
                <a:effectLst/>
                <a:latin typeface="Calibri" panose="020F0502020204030204" pitchFamily="34" charset="0"/>
                <a:ea typeface="Calibri" panose="020F0502020204030204" pitchFamily="34" charset="0"/>
                <a:cs typeface="Arial" panose="020B0604020202020204" pitchFamily="34" charset="0"/>
              </a:rPr>
              <a:t> که استفاده می کنید (در موضوع ما جی میل) است و در انتها یک نقطه و حروف </a:t>
            </a:r>
            <a:r>
              <a:rPr lang="en-GB" sz="1800" dirty="0">
                <a:effectLst/>
                <a:latin typeface="Calibri" panose="020F0502020204030204" pitchFamily="34" charset="0"/>
                <a:ea typeface="Calibri" panose="020F0502020204030204" pitchFamily="34" charset="0"/>
                <a:cs typeface="Arial" panose="020B0604020202020204" pitchFamily="34" charset="0"/>
              </a:rPr>
              <a:t>c-o-m</a:t>
            </a:r>
            <a:r>
              <a:rPr lang="fa-IR" sz="1800" dirty="0">
                <a:effectLst/>
                <a:latin typeface="Calibri" panose="020F0502020204030204" pitchFamily="34" charset="0"/>
                <a:ea typeface="Calibri" panose="020F0502020204030204" pitchFamily="34" charset="0"/>
                <a:cs typeface="Arial" panose="020B0604020202020204" pitchFamily="34" charset="0"/>
              </a:rPr>
              <a:t> وجود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50000"/>
              </a:lnSpc>
              <a:spcBef>
                <a:spcPts val="0"/>
              </a:spcBef>
              <a:spcAft>
                <a:spcPts val="80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آنچه </a:t>
            </a: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بینید</a:t>
            </a:r>
            <a:r>
              <a:rPr lang="ar-SA" sz="1800" dirty="0">
                <a:effectLst/>
                <a:latin typeface="Calibri" panose="020F0502020204030204" pitchFamily="34" charset="0"/>
                <a:ea typeface="Calibri" panose="020F0502020204030204" pitchFamily="34" charset="0"/>
                <a:cs typeface="Arial" panose="020B0604020202020204" pitchFamily="34" charset="0"/>
              </a:rPr>
              <a:t> صندوق وارده شما است. </a:t>
            </a:r>
            <a:r>
              <a:rPr lang="ar-SA" sz="1800" dirty="0" err="1">
                <a:effectLst/>
                <a:latin typeface="Calibri" panose="020F0502020204030204" pitchFamily="34" charset="0"/>
                <a:ea typeface="Calibri" panose="020F0502020204030204" pitchFamily="34" charset="0"/>
                <a:cs typeface="Arial" panose="020B0604020202020204" pitchFamily="34" charset="0"/>
              </a:rPr>
              <a:t>سرورهای</a:t>
            </a:r>
            <a:r>
              <a:rPr lang="ar-SA" sz="1800" dirty="0">
                <a:effectLst/>
                <a:latin typeface="Calibri" panose="020F0502020204030204" pitchFamily="34" charset="0"/>
                <a:ea typeface="Calibri" panose="020F0502020204030204" pitchFamily="34" charset="0"/>
                <a:cs typeface="Arial" panose="020B0604020202020204" pitchFamily="34" charset="0"/>
              </a:rPr>
              <a:t> مختلف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ظاهر شان متفاوت است، اما عناصر </a:t>
            </a:r>
            <a:r>
              <a:rPr lang="ar-SA" sz="1800" dirty="0" err="1">
                <a:effectLst/>
                <a:latin typeface="Calibri" panose="020F0502020204030204" pitchFamily="34" charset="0"/>
                <a:ea typeface="Calibri" panose="020F0502020204030204" pitchFamily="34" charset="0"/>
                <a:cs typeface="Arial" panose="020B0604020202020204" pitchFamily="34" charset="0"/>
              </a:rPr>
              <a:t>اصلی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شبیه</a:t>
            </a:r>
            <a:r>
              <a:rPr lang="ar-SA" sz="1800" dirty="0">
                <a:effectLst/>
                <a:latin typeface="Calibri" panose="020F0502020204030204" pitchFamily="34" charset="0"/>
                <a:ea typeface="Calibri" panose="020F0502020204030204" pitchFamily="34" charset="0"/>
                <a:cs typeface="Arial" panose="020B0604020202020204" pitchFamily="34" charset="0"/>
              </a:rPr>
              <a:t> اند. من از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نسخه ساده شده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کنم</a:t>
            </a:r>
            <a:r>
              <a:rPr lang="ar-SA" sz="1800" dirty="0">
                <a:effectLst/>
                <a:latin typeface="Calibri" panose="020F0502020204030204" pitchFamily="34" charset="0"/>
                <a:ea typeface="Calibri" panose="020F0502020204030204" pitchFamily="34" charset="0"/>
                <a:cs typeface="Arial" panose="020B0604020202020204" pitchFamily="34" charset="0"/>
              </a:rPr>
              <a:t> تا راحت تر </a:t>
            </a:r>
            <a:r>
              <a:rPr lang="ar-SA" sz="1800" dirty="0" err="1">
                <a:effectLst/>
                <a:latin typeface="Calibri" panose="020F0502020204030204" pitchFamily="34" charset="0"/>
                <a:ea typeface="Calibri" panose="020F0502020204030204" pitchFamily="34" charset="0"/>
                <a:cs typeface="Arial" panose="020B0604020202020204" pitchFamily="34" charset="0"/>
              </a:rPr>
              <a:t>ببینم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چه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انجام شود.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صندوق وارده شما </a:t>
            </a:r>
            <a:r>
              <a:rPr lang="ar-SA" sz="1800" dirty="0" err="1">
                <a:effectLst/>
                <a:latin typeface="Calibri" panose="020F0502020204030204" pitchFamily="34" charset="0"/>
                <a:ea typeface="Calibri" panose="020F0502020204030204" pitchFamily="34" charset="0"/>
                <a:cs typeface="Arial" panose="020B0604020202020204" pitchFamily="34" charset="0"/>
              </a:rPr>
              <a:t>جایی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ارسال شده به شما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رسد</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اینجا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همچنین</a:t>
            </a:r>
            <a:r>
              <a:rPr lang="ar-SA" sz="1800" dirty="0">
                <a:effectLst/>
                <a:latin typeface="Calibri" panose="020F0502020204030204" pitchFamily="34" charset="0"/>
                <a:ea typeface="Calibri" panose="020F0502020204030204" pitchFamily="34" charset="0"/>
                <a:cs typeface="Arial" panose="020B0604020202020204" pitchFamily="34" charset="0"/>
              </a:rPr>
              <a:t> آنچه را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برای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نیاز</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بعدتر</a:t>
            </a:r>
            <a:r>
              <a:rPr lang="ar-SA" sz="1800" dirty="0">
                <a:effectLst/>
                <a:latin typeface="Calibri" panose="020F0502020204030204" pitchFamily="34" charset="0"/>
                <a:ea typeface="Calibri" panose="020F0502020204030204" pitchFamily="34" charset="0"/>
                <a:cs typeface="Arial" panose="020B0604020202020204" pitchFamily="34" charset="0"/>
              </a:rPr>
              <a:t> به آن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پرداخت</a:t>
            </a:r>
            <a:r>
              <a:rPr lang="ar-SA" sz="1800" dirty="0">
                <a:effectLst/>
                <a:latin typeface="Calibri" panose="020F0502020204030204" pitchFamily="34" charset="0"/>
                <a:ea typeface="Calibri" panose="020F0502020204030204" pitchFamily="34" charset="0"/>
                <a:cs typeface="Arial" panose="020B0604020202020204" pitchFamily="34" charset="0"/>
              </a:rPr>
              <a:t>. حالا ما از </a:t>
            </a:r>
            <a:r>
              <a:rPr lang="ar-SA" sz="1800" dirty="0" err="1">
                <a:effectLst/>
                <a:latin typeface="Calibri" panose="020F0502020204030204" pitchFamily="34" charset="0"/>
                <a:ea typeface="Calibri" panose="020F0502020204030204" pitchFamily="34" charset="0"/>
                <a:cs typeface="Arial" panose="020B0604020202020204" pitchFamily="34" charset="0"/>
              </a:rPr>
              <a:t>سیستم</a:t>
            </a:r>
            <a:r>
              <a:rPr lang="ar-SA" sz="1800" dirty="0">
                <a:effectLst/>
                <a:latin typeface="Calibri" panose="020F0502020204030204" pitchFamily="34" charset="0"/>
                <a:ea typeface="Calibri" panose="020F0502020204030204" pitchFamily="34" charset="0"/>
                <a:cs typeface="Arial" panose="020B0604020202020204" pitchFamily="34" charset="0"/>
              </a:rPr>
              <a:t> خارج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شویم</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گوشه</a:t>
            </a:r>
            <a:r>
              <a:rPr lang="ar-SA" sz="1800" dirty="0">
                <a:effectLst/>
                <a:latin typeface="Calibri" panose="020F0502020204030204" pitchFamily="34" charset="0"/>
                <a:ea typeface="Calibri" panose="020F0502020204030204" pitchFamily="34" charset="0"/>
                <a:cs typeface="Arial" panose="020B0604020202020204" pitchFamily="34" charset="0"/>
              </a:rPr>
              <a:t> سمت راست </a:t>
            </a:r>
            <a:r>
              <a:rPr lang="ar-SA" sz="1800" dirty="0" err="1">
                <a:effectLst/>
                <a:latin typeface="Calibri" panose="020F0502020204030204" pitchFamily="34" charset="0"/>
                <a:ea typeface="Calibri" panose="020F0502020204030204" pitchFamily="34" charset="0"/>
                <a:cs typeface="Arial" panose="020B0604020202020204" pitchFamily="34" charset="0"/>
              </a:rPr>
              <a:t>بالای</a:t>
            </a:r>
            <a:r>
              <a:rPr lang="ar-SA" sz="1800" dirty="0">
                <a:effectLst/>
                <a:latin typeface="Calibri" panose="020F0502020204030204" pitchFamily="34" charset="0"/>
                <a:ea typeface="Calibri" panose="020F0502020204030204" pitchFamily="34" charset="0"/>
                <a:cs typeface="Arial" panose="020B0604020202020204" pitchFamily="34" charset="0"/>
              </a:rPr>
              <a:t> صندوق وارده تان، </a:t>
            </a:r>
            <a:r>
              <a:rPr lang="ar-SA" sz="1800" dirty="0" err="1">
                <a:effectLst/>
                <a:latin typeface="Calibri" panose="020F0502020204030204" pitchFamily="34" charset="0"/>
                <a:ea typeface="Calibri" panose="020F0502020204030204" pitchFamily="34" charset="0"/>
                <a:cs typeface="Arial" panose="020B0604020202020204" pitchFamily="34" charset="0"/>
              </a:rPr>
              <a:t>مانند</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شما به نظر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رسد</a:t>
            </a:r>
            <a:r>
              <a:rPr lang="ar-SA" sz="1800" dirty="0">
                <a:effectLst/>
                <a:latin typeface="Calibri" panose="020F0502020204030204" pitchFamily="34" charset="0"/>
                <a:ea typeface="Calibri" panose="020F0502020204030204" pitchFamily="34" charset="0"/>
                <a:cs typeface="Arial" panose="020B0604020202020204" pitchFamily="34" charset="0"/>
              </a:rPr>
              <a:t>.</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بار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آن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یک منو ظاهر می شود. در این منو، بخشی بنام "خروج از سیستم" یا "خارج شدن از سیستم" پیدا خواهید کرد. برای خروج از سیستم روی </a:t>
            </a:r>
            <a:r>
              <a:rPr lang="fa-IR" sz="1800" dirty="0" err="1">
                <a:effectLst/>
                <a:latin typeface="Calibri" panose="020F0502020204030204" pitchFamily="34" charset="0"/>
                <a:ea typeface="Calibri" panose="020F0502020204030204" pitchFamily="34" charset="0"/>
                <a:cs typeface="Arial" panose="020B0604020202020204" pitchFamily="34" charset="0"/>
              </a:rPr>
              <a:t>آیتم</a:t>
            </a:r>
            <a:r>
              <a:rPr lang="fa-IR" sz="1800" dirty="0">
                <a:effectLst/>
                <a:latin typeface="Calibri" panose="020F0502020204030204" pitchFamily="34" charset="0"/>
                <a:ea typeface="Calibri" panose="020F0502020204030204" pitchFamily="34" charset="0"/>
                <a:cs typeface="Arial" panose="020B0604020202020204" pitchFamily="34" charset="0"/>
              </a:rPr>
              <a:t> منو کلیک کنید یا ضربه بزنید.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تصویری که اکنون ظاهر می شود باید مشابه تصویری باشد که قبل از ایجاد حساب ایمیل دیده بودیم. ما </a:t>
            </a:r>
            <a:r>
              <a:rPr lang="fa-IR" sz="1800" dirty="0" err="1">
                <a:effectLst/>
                <a:latin typeface="Calibri" panose="020F0502020204030204" pitchFamily="34" charset="0"/>
                <a:ea typeface="Calibri" panose="020F0502020204030204" pitchFamily="34" charset="0"/>
                <a:cs typeface="Arial" panose="020B0604020202020204" pitchFamily="34" charset="0"/>
              </a:rPr>
              <a:t>می‌خواهیم</a:t>
            </a:r>
            <a:r>
              <a:rPr lang="fa-IR" sz="1800" dirty="0">
                <a:effectLst/>
                <a:latin typeface="Calibri" panose="020F0502020204030204" pitchFamily="34" charset="0"/>
                <a:ea typeface="Calibri" panose="020F0502020204030204" pitchFamily="34" charset="0"/>
                <a:cs typeface="Arial" panose="020B0604020202020204" pitchFamily="34" charset="0"/>
              </a:rPr>
              <a:t> از این صفحه برای ورود مجدد به حساب ایمیل استفاده کنیم، اما ابتدا در مورد </a:t>
            </a:r>
            <a:r>
              <a:rPr lang="fa-IR" sz="1800" dirty="0" err="1">
                <a:effectLst/>
                <a:latin typeface="Calibri" panose="020F0502020204030204" pitchFamily="34" charset="0"/>
                <a:ea typeface="Calibri" panose="020F0502020204030204" pitchFamily="34" charset="0"/>
                <a:cs typeface="Arial" panose="020B0604020202020204" pitchFamily="34" charset="0"/>
              </a:rPr>
              <a:t>راه‌های</a:t>
            </a:r>
            <a:r>
              <a:rPr lang="fa-IR" sz="1800" dirty="0">
                <a:effectLst/>
                <a:latin typeface="Calibri" panose="020F0502020204030204" pitchFamily="34" charset="0"/>
                <a:ea typeface="Calibri" panose="020F0502020204030204" pitchFamily="34" charset="0"/>
                <a:cs typeface="Arial" panose="020B0604020202020204" pitchFamily="34" charset="0"/>
              </a:rPr>
              <a:t> مختلف ورود به حساب کاربری خود صحبت </a:t>
            </a:r>
            <a:r>
              <a:rPr lang="fa-IR" sz="1800" dirty="0" err="1">
                <a:effectLst/>
                <a:latin typeface="Calibri" panose="020F0502020204030204" pitchFamily="34" charset="0"/>
                <a:ea typeface="Calibri" panose="020F0502020204030204" pitchFamily="34" charset="0"/>
                <a:cs typeface="Arial" panose="020B0604020202020204" pitchFamily="34" charset="0"/>
              </a:rPr>
              <a:t>می‌کنیم</a:t>
            </a:r>
            <a:r>
              <a:rPr lang="fa-IR"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50000"/>
              </a:lnSpc>
              <a:spcBef>
                <a:spcPts val="0"/>
              </a:spcBef>
              <a:spcAft>
                <a:spcPts val="800"/>
              </a:spcAft>
              <a:buClrTx/>
              <a:buSzTx/>
              <a:buFontTx/>
              <a:buNone/>
              <a:tabLst/>
              <a:defRPr/>
            </a:pPr>
            <a:r>
              <a:rPr lang="fa-IR" sz="1800" dirty="0">
                <a:effectLst/>
                <a:latin typeface="Calibri" panose="020F0502020204030204" pitchFamily="34" charset="0"/>
                <a:ea typeface="Calibri" panose="020F0502020204030204" pitchFamily="34" charset="0"/>
                <a:cs typeface="Arial" panose="020B0604020202020204" pitchFamily="34" charset="0"/>
              </a:rPr>
              <a:t>در این دوره آموزشی یاد می </a:t>
            </a:r>
            <a:r>
              <a:rPr lang="fa-IR" sz="1800" dirty="0" err="1">
                <a:effectLst/>
                <a:latin typeface="Calibri" panose="020F0502020204030204" pitchFamily="34" charset="0"/>
                <a:ea typeface="Calibri" panose="020F0502020204030204" pitchFamily="34" charset="0"/>
                <a:cs typeface="Arial" panose="020B0604020202020204" pitchFamily="34" charset="0"/>
              </a:rPr>
              <a:t>گیرید</a:t>
            </a:r>
            <a:r>
              <a:rPr lang="fa-IR" sz="1800" dirty="0">
                <a:effectLst/>
                <a:latin typeface="Calibri" panose="020F0502020204030204" pitchFamily="34" charset="0"/>
                <a:ea typeface="Calibri" panose="020F0502020204030204" pitchFamily="34" charset="0"/>
                <a:cs typeface="Arial" panose="020B0604020202020204" pitchFamily="34" charset="0"/>
              </a:rPr>
              <a:t> که چگونه وارد حساب کاربری ایمیل خود در </a:t>
            </a:r>
            <a:r>
              <a:rPr lang="fa-IR" sz="1800" dirty="0" err="1">
                <a:effectLst/>
                <a:latin typeface="Calibri" panose="020F0502020204030204" pitchFamily="34" charset="0"/>
                <a:ea typeface="Calibri" panose="020F0502020204030204" pitchFamily="34" charset="0"/>
                <a:cs typeface="Arial" panose="020B0604020202020204" pitchFamily="34" charset="0"/>
              </a:rPr>
              <a:t>مرورگر</a:t>
            </a:r>
            <a:r>
              <a:rPr lang="fa-IR"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err="1">
                <a:effectLst/>
                <a:latin typeface="Calibri" panose="020F0502020204030204" pitchFamily="34" charset="0"/>
                <a:ea typeface="Calibri" panose="020F0502020204030204" pitchFamily="34" charset="0"/>
                <a:cs typeface="Arial" panose="020B0604020202020204" pitchFamily="34" charset="0"/>
              </a:rPr>
              <a:t>وب</a:t>
            </a:r>
            <a:r>
              <a:rPr lang="fa-IR" sz="1800" dirty="0">
                <a:effectLst/>
                <a:latin typeface="Calibri" panose="020F0502020204030204" pitchFamily="34" charset="0"/>
                <a:ea typeface="Calibri" panose="020F0502020204030204" pitchFamily="34" charset="0"/>
                <a:cs typeface="Arial" panose="020B0604020202020204" pitchFamily="34" charset="0"/>
              </a:rPr>
              <a:t> شوید.</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ابتدا باید </a:t>
            </a:r>
            <a:r>
              <a:rPr lang="fa-IR" sz="1800" dirty="0" err="1">
                <a:effectLst/>
                <a:latin typeface="Calibri" panose="020F0502020204030204" pitchFamily="34" charset="0"/>
                <a:ea typeface="Calibri" panose="020F0502020204030204" pitchFamily="34" charset="0"/>
                <a:cs typeface="Arial" panose="020B0604020202020204" pitchFamily="34" charset="0"/>
              </a:rPr>
              <a:t>مرورگر</a:t>
            </a:r>
            <a:r>
              <a:rPr lang="fa-IR" sz="1800" dirty="0">
                <a:effectLst/>
                <a:latin typeface="Calibri" panose="020F0502020204030204" pitchFamily="34" charset="0"/>
                <a:ea typeface="Calibri" panose="020F0502020204030204" pitchFamily="34" charset="0"/>
                <a:cs typeface="Arial" panose="020B0604020202020204" pitchFamily="34" charset="0"/>
              </a:rPr>
              <a:t> را باز نموده و سپس </a:t>
            </a:r>
            <a:r>
              <a:rPr lang="en-GB" sz="1800" dirty="0">
                <a:effectLst/>
                <a:latin typeface="Calibri" panose="020F0502020204030204" pitchFamily="34" charset="0"/>
                <a:ea typeface="Calibri" panose="020F0502020204030204" pitchFamily="34" charset="0"/>
                <a:cs typeface="Arial" panose="020B0604020202020204" pitchFamily="34" charset="0"/>
              </a:rPr>
              <a:t>URL</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سرویس ایمیل مورد استفاده خود را وارد کنید. ما این کار را در ابتدای بخش 1 این دوره انجام دادیم.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50000"/>
              </a:lnSpc>
              <a:spcBef>
                <a:spcPts val="0"/>
              </a:spcBef>
              <a:spcAft>
                <a:spcPts val="800"/>
              </a:spcAft>
              <a:buClrTx/>
              <a:buSzTx/>
              <a:buFontTx/>
              <a:buNone/>
              <a:tabLst/>
              <a:defRP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برخی از شما ممکن </a:t>
            </a:r>
            <a:r>
              <a:rPr lang="fa-IR" sz="1800" dirty="0" err="1">
                <a:effectLst/>
                <a:latin typeface="Calibri" panose="020F0502020204030204" pitchFamily="34" charset="0"/>
                <a:ea typeface="Calibri" panose="020F0502020204030204" pitchFamily="34" charset="0"/>
                <a:cs typeface="Arial" panose="020B0604020202020204" pitchFamily="34" charset="0"/>
              </a:rPr>
              <a:t>پروگرامی</a:t>
            </a:r>
            <a:r>
              <a:rPr lang="fa-IR" sz="1800" dirty="0">
                <a:effectLst/>
                <a:latin typeface="Calibri" panose="020F0502020204030204" pitchFamily="34" charset="0"/>
                <a:ea typeface="Calibri" panose="020F0502020204030204" pitchFamily="34" charset="0"/>
                <a:cs typeface="Arial" panose="020B0604020202020204" pitchFamily="34" charset="0"/>
              </a:rPr>
              <a:t> در </a:t>
            </a:r>
            <a:r>
              <a:rPr lang="fa-IR" sz="1800" dirty="0" err="1">
                <a:effectLst/>
                <a:latin typeface="Calibri" panose="020F0502020204030204" pitchFamily="34" charset="0"/>
                <a:ea typeface="Calibri" panose="020F0502020204030204" pitchFamily="34" charset="0"/>
                <a:cs typeface="Arial" panose="020B0604020202020204" pitchFamily="34" charset="0"/>
              </a:rPr>
              <a:t>کمپیوتر</a:t>
            </a:r>
            <a:r>
              <a:rPr lang="fa-IR" sz="1800" dirty="0">
                <a:effectLst/>
                <a:latin typeface="Calibri" panose="020F0502020204030204" pitchFamily="34" charset="0"/>
                <a:ea typeface="Calibri" panose="020F0502020204030204" pitchFamily="34" charset="0"/>
                <a:cs typeface="Arial" panose="020B0604020202020204" pitchFamily="34" charset="0"/>
              </a:rPr>
              <a:t> یا </a:t>
            </a:r>
            <a:r>
              <a:rPr lang="fa-IR" sz="1800" dirty="0" err="1">
                <a:effectLst/>
                <a:latin typeface="Calibri" panose="020F0502020204030204" pitchFamily="34" charset="0"/>
                <a:ea typeface="Calibri" panose="020F0502020204030204" pitchFamily="34" charset="0"/>
                <a:cs typeface="Arial" panose="020B0604020202020204" pitchFamily="34" charset="0"/>
              </a:rPr>
              <a:t>اپلیکیشنی</a:t>
            </a:r>
            <a:r>
              <a:rPr lang="fa-IR" sz="1800" dirty="0">
                <a:effectLst/>
                <a:latin typeface="Calibri" panose="020F0502020204030204" pitchFamily="34" charset="0"/>
                <a:ea typeface="Calibri" panose="020F0502020204030204" pitchFamily="34" charset="0"/>
                <a:cs typeface="Arial" panose="020B0604020202020204" pitchFamily="34" charset="0"/>
              </a:rPr>
              <a:t> در </a:t>
            </a:r>
            <a:r>
              <a:rPr lang="fa-IR" sz="1800" dirty="0" err="1">
                <a:effectLst/>
                <a:latin typeface="Calibri" panose="020F0502020204030204" pitchFamily="34" charset="0"/>
                <a:ea typeface="Calibri" panose="020F0502020204030204" pitchFamily="34" charset="0"/>
                <a:cs typeface="Arial" panose="020B0604020202020204" pitchFamily="34" charset="0"/>
              </a:rPr>
              <a:t>تبلیت</a:t>
            </a:r>
            <a:r>
              <a:rPr lang="fa-IR" sz="1800" dirty="0">
                <a:effectLst/>
                <a:latin typeface="Calibri" panose="020F0502020204030204" pitchFamily="34" charset="0"/>
                <a:ea typeface="Calibri" panose="020F0502020204030204" pitchFamily="34" charset="0"/>
                <a:cs typeface="Arial" panose="020B0604020202020204" pitchFamily="34" charset="0"/>
              </a:rPr>
              <a:t> یا </a:t>
            </a:r>
            <a:r>
              <a:rPr lang="fa-IR" sz="1800" dirty="0" err="1">
                <a:effectLst/>
                <a:latin typeface="Calibri" panose="020F0502020204030204" pitchFamily="34" charset="0"/>
                <a:ea typeface="Calibri" panose="020F0502020204030204" pitchFamily="34" charset="0"/>
                <a:cs typeface="Arial" panose="020B0604020202020204" pitchFamily="34" charset="0"/>
              </a:rPr>
              <a:t>تلیفون</a:t>
            </a:r>
            <a:r>
              <a:rPr lang="fa-IR" sz="1800" dirty="0">
                <a:effectLst/>
                <a:latin typeface="Calibri" panose="020F0502020204030204" pitchFamily="34" charset="0"/>
                <a:ea typeface="Calibri" panose="020F0502020204030204" pitchFamily="34" charset="0"/>
                <a:cs typeface="Arial" panose="020B0604020202020204" pitchFamily="34" charset="0"/>
              </a:rPr>
              <a:t> هوشمند خود داشته باشید که می توانید از آن برای بررسی ایمیل خود استفاده کنید. معمولاً یک راه حل ساده است. هنگامی که یک حساب کاربری یا رمز عبور در </a:t>
            </a:r>
            <a:r>
              <a:rPr lang="fa-IR" sz="1800" dirty="0" err="1">
                <a:effectLst/>
                <a:latin typeface="Calibri" panose="020F0502020204030204" pitchFamily="34" charset="0"/>
                <a:ea typeface="Calibri" panose="020F0502020204030204" pitchFamily="34" charset="0"/>
                <a:cs typeface="Arial" panose="020B0604020202020204" pitchFamily="34" charset="0"/>
              </a:rPr>
              <a:t>پروگرام</a:t>
            </a:r>
            <a:r>
              <a:rPr lang="fa-IR" sz="1800" dirty="0">
                <a:effectLst/>
                <a:latin typeface="Calibri" panose="020F0502020204030204" pitchFamily="34" charset="0"/>
                <a:ea typeface="Calibri" panose="020F0502020204030204" pitchFamily="34" charset="0"/>
                <a:cs typeface="Arial" panose="020B0604020202020204" pitchFamily="34" charset="0"/>
              </a:rPr>
              <a:t> یا </a:t>
            </a:r>
            <a:r>
              <a:rPr lang="fa-IR" sz="1800" dirty="0" err="1">
                <a:effectLst/>
                <a:latin typeface="Calibri" panose="020F0502020204030204" pitchFamily="34" charset="0"/>
                <a:ea typeface="Calibri" panose="020F0502020204030204" pitchFamily="34" charset="0"/>
                <a:cs typeface="Arial" panose="020B0604020202020204" pitchFamily="34" charset="0"/>
              </a:rPr>
              <a:t>اپلیکیشن</a:t>
            </a:r>
            <a:r>
              <a:rPr lang="fa-IR" sz="1800" dirty="0">
                <a:effectLst/>
                <a:latin typeface="Calibri" panose="020F0502020204030204" pitchFamily="34" charset="0"/>
                <a:ea typeface="Calibri" panose="020F0502020204030204" pitchFamily="34" charset="0"/>
                <a:cs typeface="Arial" panose="020B0604020202020204" pitchFamily="34" charset="0"/>
              </a:rPr>
              <a:t> ثبت کنید، دستگاه شما معلومات را به خاطر می آورد و لازم نیست هر بار که می خواهید ایمیل خود را بررسی کنید، معلومات خود را وارد کنید. این یک راه حل خوب است، اما فقط روی </a:t>
            </a:r>
            <a:r>
              <a:rPr lang="fa-IR" sz="1800" dirty="0" err="1">
                <a:effectLst/>
                <a:latin typeface="Calibri" panose="020F0502020204030204" pitchFamily="34" charset="0"/>
                <a:ea typeface="Calibri" panose="020F0502020204030204" pitchFamily="34" charset="0"/>
                <a:cs typeface="Arial" panose="020B0604020202020204" pitchFamily="34" charset="0"/>
              </a:rPr>
              <a:t>کمپیوتر</a:t>
            </a:r>
            <a:r>
              <a:rPr lang="fa-IR" sz="1800" dirty="0">
                <a:effectLst/>
                <a:latin typeface="Calibri" panose="020F0502020204030204" pitchFamily="34" charset="0"/>
                <a:ea typeface="Calibri" panose="020F0502020204030204" pitchFamily="34" charset="0"/>
                <a:cs typeface="Arial" panose="020B0604020202020204" pitchFamily="34" charset="0"/>
              </a:rPr>
              <a:t> شخصی، </a:t>
            </a:r>
            <a:r>
              <a:rPr lang="fa-IR" sz="1800" dirty="0" err="1">
                <a:effectLst/>
                <a:latin typeface="Calibri" panose="020F0502020204030204" pitchFamily="34" charset="0"/>
                <a:ea typeface="Calibri" panose="020F0502020204030204" pitchFamily="34" charset="0"/>
                <a:cs typeface="Arial" panose="020B0604020202020204" pitchFamily="34" charset="0"/>
              </a:rPr>
              <a:t>تلیفون</a:t>
            </a:r>
            <a:r>
              <a:rPr lang="fa-IR" sz="1800" dirty="0">
                <a:effectLst/>
                <a:latin typeface="Calibri" panose="020F0502020204030204" pitchFamily="34" charset="0"/>
                <a:ea typeface="Calibri" panose="020F0502020204030204" pitchFamily="34" charset="0"/>
                <a:cs typeface="Arial" panose="020B0604020202020204" pitchFamily="34" charset="0"/>
              </a:rPr>
              <a:t> هوشمند و </a:t>
            </a:r>
            <a:r>
              <a:rPr lang="fa-IR" sz="1800" dirty="0" err="1">
                <a:effectLst/>
                <a:latin typeface="Calibri" panose="020F0502020204030204" pitchFamily="34" charset="0"/>
                <a:ea typeface="Calibri" panose="020F0502020204030204" pitchFamily="34" charset="0"/>
                <a:cs typeface="Arial" panose="020B0604020202020204" pitchFamily="34" charset="0"/>
              </a:rPr>
              <a:t>تبلیت</a:t>
            </a:r>
            <a:r>
              <a:rPr lang="fa-IR" sz="1800" dirty="0">
                <a:effectLst/>
                <a:latin typeface="Calibri" panose="020F0502020204030204" pitchFamily="34" charset="0"/>
                <a:ea typeface="Calibri" panose="020F0502020204030204" pitchFamily="34" charset="0"/>
                <a:cs typeface="Arial" panose="020B0604020202020204" pitchFamily="34" charset="0"/>
              </a:rPr>
              <a:t> خود شما کار می کند. اگر این </a:t>
            </a:r>
            <a:r>
              <a:rPr lang="fa-IR" sz="1800" dirty="0" err="1">
                <a:effectLst/>
                <a:latin typeface="Calibri" panose="020F0502020204030204" pitchFamily="34" charset="0"/>
                <a:ea typeface="Calibri" panose="020F0502020204030204" pitchFamily="34" charset="0"/>
                <a:cs typeface="Arial" panose="020B0604020202020204" pitchFamily="34" charset="0"/>
              </a:rPr>
              <a:t>دستگاه‌ها</a:t>
            </a:r>
            <a:r>
              <a:rPr lang="fa-IR" sz="1800" dirty="0">
                <a:effectLst/>
                <a:latin typeface="Calibri" panose="020F0502020204030204" pitchFamily="34" charset="0"/>
                <a:ea typeface="Calibri" panose="020F0502020204030204" pitchFamily="34" charset="0"/>
                <a:cs typeface="Arial" panose="020B0604020202020204" pitchFamily="34" charset="0"/>
              </a:rPr>
              <a:t> را دم دست ندارید، باید به </a:t>
            </a:r>
            <a:r>
              <a:rPr lang="en-GB" sz="1800" dirty="0">
                <a:effectLst/>
                <a:latin typeface="Calibri" panose="020F0502020204030204" pitchFamily="34" charset="0"/>
                <a:ea typeface="Calibri" panose="020F0502020204030204" pitchFamily="34" charset="0"/>
                <a:cs typeface="Arial" panose="020B0604020202020204" pitchFamily="34" charset="0"/>
              </a:rPr>
              <a:t>URL</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بروید و از آنجا وارد شوید.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این اغلب اندکی بیشتر طول می کشد، اما مزیت آن این است که می توانید ایمیل خود را در دستگاه های دیگران بررسی کنید. به یاد داشته باشید که پس از پایان کار از سیستم خارج شوید تا دیگران نتوانند وارد شوند و ایمیل های شما را بخوانند یا از حساب شما ایمیل ارسال کنند.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در این دوره یاد خواهید گرفت که از حساب ایمیل خود در </a:t>
            </a:r>
            <a:r>
              <a:rPr lang="fa-IR" sz="1800" dirty="0" err="1">
                <a:effectLst/>
                <a:latin typeface="Calibri" panose="020F0502020204030204" pitchFamily="34" charset="0"/>
                <a:ea typeface="Calibri" panose="020F0502020204030204" pitchFamily="34" charset="0"/>
                <a:cs typeface="Arial" panose="020B0604020202020204" pitchFamily="34" charset="0"/>
              </a:rPr>
              <a:t>مرورگر</a:t>
            </a:r>
            <a:r>
              <a:rPr lang="fa-IR" sz="1800" dirty="0">
                <a:effectLst/>
                <a:latin typeface="Calibri" panose="020F0502020204030204" pitchFamily="34" charset="0"/>
                <a:ea typeface="Calibri" panose="020F0502020204030204" pitchFamily="34" charset="0"/>
                <a:cs typeface="Arial" panose="020B0604020202020204" pitchFamily="34" charset="0"/>
              </a:rPr>
              <a:t> استفاده کنید، زیرا پس از آن می توانید از هر دستگاهی، حتی دستگاه های متعلق به اعضای خانواده و اماکن عمومی استفاده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50000"/>
              </a:lnSpc>
              <a:spcBef>
                <a:spcPts val="0"/>
              </a:spcBef>
              <a:spcAft>
                <a:spcPts val="80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حالا </a:t>
            </a:r>
            <a:r>
              <a:rPr lang="ar-SA" sz="1800" dirty="0" err="1">
                <a:effectLst/>
                <a:latin typeface="Calibri" panose="020F0502020204030204" pitchFamily="34" charset="0"/>
                <a:ea typeface="Calibri" panose="020F0502020204030204" pitchFamily="34" charset="0"/>
                <a:cs typeface="Arial" panose="020B0604020202020204" pitchFamily="34" charset="0"/>
              </a:rPr>
              <a:t>دوباره</a:t>
            </a:r>
            <a:r>
              <a:rPr lang="ar-SA" sz="1800" dirty="0">
                <a:effectLst/>
                <a:latin typeface="Calibri" panose="020F0502020204030204" pitchFamily="34" charset="0"/>
                <a:ea typeface="Calibri" panose="020F0502020204030204" pitchFamily="34" charset="0"/>
                <a:cs typeface="Arial" panose="020B0604020202020204" pitchFamily="34" charset="0"/>
              </a:rPr>
              <a:t> وارد حساب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خود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شویم</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بسیاری</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کسانی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جی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بینند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آنها قبلاً توسط </a:t>
            </a:r>
            <a:r>
              <a:rPr lang="ar-SA" sz="1800" dirty="0" err="1">
                <a:effectLst/>
                <a:latin typeface="Calibri" panose="020F0502020204030204" pitchFamily="34" charset="0"/>
                <a:ea typeface="Calibri" panose="020F0502020204030204" pitchFamily="34" charset="0"/>
                <a:cs typeface="Arial" panose="020B0604020202020204" pitchFamily="34" charset="0"/>
              </a:rPr>
              <a:t>سرویس</a:t>
            </a:r>
            <a:r>
              <a:rPr lang="ar-SA" sz="1800" dirty="0">
                <a:effectLst/>
                <a:latin typeface="Calibri" panose="020F0502020204030204" pitchFamily="34" charset="0"/>
                <a:ea typeface="Calibri" panose="020F0502020204030204" pitchFamily="34" charset="0"/>
                <a:cs typeface="Arial" panose="020B0604020202020204" pitchFamily="34" charset="0"/>
              </a:rPr>
              <a:t> خانه </a:t>
            </a:r>
            <a:r>
              <a:rPr lang="ar-SA" sz="1800" dirty="0" err="1">
                <a:effectLst/>
                <a:latin typeface="Calibri" panose="020F0502020204030204" pitchFamily="34" charset="0"/>
                <a:ea typeface="Calibri" panose="020F0502020204030204" pitchFamily="34" charset="0"/>
                <a:cs typeface="Arial" panose="020B0604020202020204" pitchFamily="34" charset="0"/>
              </a:rPr>
              <a:t>پری</a:t>
            </a:r>
            <a:r>
              <a:rPr lang="ar-SA" sz="1800" dirty="0">
                <a:effectLst/>
                <a:latin typeface="Calibri" panose="020F0502020204030204" pitchFamily="34" charset="0"/>
                <a:ea typeface="Calibri" panose="020F0502020204030204" pitchFamily="34" charset="0"/>
                <a:cs typeface="Arial" panose="020B0604020202020204" pitchFamily="34" charset="0"/>
              </a:rPr>
              <a:t> شده است.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آنها فقط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رمز عبور خود را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ورود به </a:t>
            </a:r>
            <a:r>
              <a:rPr lang="ar-SA" sz="1800" dirty="0" err="1">
                <a:effectLst/>
                <a:latin typeface="Calibri" panose="020F0502020204030204" pitchFamily="34" charset="0"/>
                <a:ea typeface="Calibri" panose="020F0502020204030204" pitchFamily="34" charset="0"/>
                <a:cs typeface="Arial" panose="020B0604020202020204" pitchFamily="34" charset="0"/>
              </a:rPr>
              <a:t>سیستم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آبی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رنگ</a:t>
            </a:r>
            <a:r>
              <a:rPr lang="ar-SA" sz="1800" dirty="0">
                <a:effectLst/>
                <a:latin typeface="Calibri" panose="020F0502020204030204" pitchFamily="34" charset="0"/>
                <a:ea typeface="Calibri" panose="020F0502020204030204" pitchFamily="34" charset="0"/>
                <a:cs typeface="Arial" panose="020B0604020202020204" pitchFamily="34" charset="0"/>
              </a:rPr>
              <a:t> "ورود به </a:t>
            </a:r>
            <a:r>
              <a:rPr lang="ar-SA" sz="1800" dirty="0" err="1">
                <a:effectLst/>
                <a:latin typeface="Calibri" panose="020F0502020204030204" pitchFamily="34" charset="0"/>
                <a:ea typeface="Calibri" panose="020F0502020204030204" pitchFamily="34" charset="0"/>
                <a:cs typeface="Arial" panose="020B0604020202020204" pitchFamily="34" charset="0"/>
              </a:rPr>
              <a:t>سیستم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صندوق وارده شما </a:t>
            </a:r>
            <a:r>
              <a:rPr lang="ar-SA" sz="1800" dirty="0" err="1">
                <a:effectLst/>
                <a:latin typeface="Calibri" panose="020F0502020204030204" pitchFamily="34" charset="0"/>
                <a:ea typeface="Calibri" panose="020F0502020204030204" pitchFamily="34" charset="0"/>
                <a:cs typeface="Arial" panose="020B0604020202020204" pitchFamily="34" charset="0"/>
              </a:rPr>
              <a:t>دوباره</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از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چند</a:t>
            </a:r>
            <a:r>
              <a:rPr lang="ar-SA" sz="1800" b="1" dirty="0">
                <a:effectLst/>
                <a:latin typeface="Calibri" panose="020F0502020204030204" pitchFamily="34" charset="0"/>
                <a:ea typeface="Calibri" panose="020F0502020204030204" pitchFamily="34" charset="0"/>
                <a:cs typeface="Arial" panose="020B0604020202020204" pitchFamily="34" charset="0"/>
              </a:rPr>
              <a:t> بار ورود و خروج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تمرین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50000"/>
              </a:lnSpc>
              <a:spcBef>
                <a:spcPts val="0"/>
              </a:spcBef>
              <a:spcAft>
                <a:spcPts val="800"/>
              </a:spcAft>
              <a:buClrTx/>
              <a:buSzTx/>
              <a:buFontTx/>
              <a:buNone/>
              <a:tabLst/>
              <a:defRPr/>
            </a:pPr>
            <a:r>
              <a:rPr lang="fa-IR" sz="1800" b="1" dirty="0">
                <a:effectLst/>
                <a:latin typeface="Calibri" panose="020F0502020204030204" pitchFamily="34" charset="0"/>
                <a:ea typeface="Calibri" panose="020F0502020204030204" pitchFamily="34" charset="0"/>
                <a:cs typeface="Arial" panose="020B0604020202020204" pitchFamily="34" charset="0"/>
              </a:rPr>
              <a:t>مطمئن شوید که همه وارد سیستم شده </a:t>
            </a:r>
            <a:r>
              <a:rPr lang="fa-IR" sz="1800" b="1" dirty="0" err="1">
                <a:effectLst/>
                <a:latin typeface="Calibri" panose="020F0502020204030204" pitchFamily="34" charset="0"/>
                <a:ea typeface="Calibri" panose="020F0502020204030204" pitchFamily="34" charset="0"/>
                <a:cs typeface="Arial" panose="020B0604020202020204" pitchFamily="34" charset="0"/>
              </a:rPr>
              <a:t>اند</a:t>
            </a:r>
            <a:r>
              <a:rPr lang="fa-IR"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هر سرویس ایمیل دکمه ای برای شروع نوشتن یک ایمیل جدید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این دکمه در قسمت بالای تصویر به سمت چپ قرار دارد.</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 همان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نوشتن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خود از آن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www.gmail.no</a:t>
            </a:r>
            <a:r>
              <a:rPr lang="ar-SA" sz="1800" dirty="0">
                <a:effectLst/>
                <a:latin typeface="Calibri" panose="020F0502020204030204" pitchFamily="34" charset="0"/>
                <a:ea typeface="Calibri" panose="020F0502020204030204" pitchFamily="34" charset="0"/>
                <a:cs typeface="Arial" panose="020B0604020202020204" pitchFamily="34" charset="0"/>
              </a:rPr>
              <a:t> است</a:t>
            </a:r>
            <a:r>
              <a:rPr lang="nb-NO" sz="1800" dirty="0">
                <a:effectLst/>
                <a:latin typeface="Calibri" panose="020F0502020204030204" pitchFamily="34" charset="0"/>
                <a:ea typeface="Calibri" panose="020F0502020204030204" pitchFamily="34" charset="0"/>
                <a:cs typeface="Arial" panose="020B0604020202020204" pitchFamily="34" charset="0"/>
              </a:rPr>
              <a:t>.</a:t>
            </a: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از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b="1" dirty="0">
                <a:effectLst/>
                <a:latin typeface="Calibri" panose="020F0502020204030204" pitchFamily="34" charset="0"/>
                <a:ea typeface="Calibri" panose="020F0502020204030204" pitchFamily="34" charset="0"/>
                <a:cs typeface="Arial" panose="020B0604020202020204" pitchFamily="34" charset="0"/>
              </a:rPr>
              <a:t> تا وارد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شوند</a:t>
            </a:r>
            <a:r>
              <a:rPr lang="en-US" sz="1800" b="1" dirty="0">
                <a:effectLst/>
                <a:latin typeface="Arial" panose="020B060402020202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برخی</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کاربران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کوچک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تیری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در دو جهت در </a:t>
            </a:r>
            <a:r>
              <a:rPr lang="ar-SA" sz="1800" dirty="0" err="1">
                <a:effectLst/>
                <a:latin typeface="Calibri" panose="020F0502020204030204" pitchFamily="34" charset="0"/>
                <a:ea typeface="Calibri" panose="020F0502020204030204" pitchFamily="34" charset="0"/>
                <a:cs typeface="Arial" panose="020B0604020202020204" pitchFamily="34" charset="0"/>
              </a:rPr>
              <a:t>گوشه</a:t>
            </a:r>
            <a:r>
              <a:rPr lang="ar-SA" sz="1800" dirty="0">
                <a:effectLst/>
                <a:latin typeface="Calibri" panose="020F0502020204030204" pitchFamily="34" charset="0"/>
                <a:ea typeface="Calibri" panose="020F0502020204030204" pitchFamily="34" charset="0"/>
                <a:cs typeface="Arial" panose="020B0604020202020204" pitchFamily="34" charset="0"/>
              </a:rPr>
              <a:t> سمت راست </a:t>
            </a:r>
            <a:r>
              <a:rPr lang="ar-SA" sz="1800" dirty="0" err="1">
                <a:effectLst/>
                <a:latin typeface="Calibri" panose="020F0502020204030204" pitchFamily="34" charset="0"/>
                <a:ea typeface="Calibri" panose="020F0502020204030204" pitchFamily="34" charset="0"/>
                <a:cs typeface="Arial" panose="020B0604020202020204" pitchFamily="34" charset="0"/>
              </a:rPr>
              <a:t>بالای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ظاهر شده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احساس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اندازه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کافی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بزرگ</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نیاز</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نیست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کاری</a:t>
            </a:r>
            <a:r>
              <a:rPr lang="ar-SA" sz="1800" dirty="0">
                <a:effectLst/>
                <a:latin typeface="Calibri" panose="020F0502020204030204" pitchFamily="34" charset="0"/>
                <a:ea typeface="Calibri" panose="020F0502020204030204" pitchFamily="34" charset="0"/>
                <a:cs typeface="Arial" panose="020B0604020202020204" pitchFamily="34" charset="0"/>
              </a:rPr>
              <a:t> انجام </a:t>
            </a:r>
            <a:r>
              <a:rPr lang="ar-SA" sz="1800" dirty="0" err="1">
                <a:effectLst/>
                <a:latin typeface="Calibri" panose="020F0502020204030204" pitchFamily="34" charset="0"/>
                <a:ea typeface="Calibri" panose="020F0502020204030204" pitchFamily="34" charset="0"/>
                <a:cs typeface="Arial" panose="020B0604020202020204" pitchFamily="34" charset="0"/>
              </a:rPr>
              <a:t>دهید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ساده شده تمام عناصر مهم برای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نمایش</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دهد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بخش "به"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در آن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شخصی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بخش "موضوع"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در آن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dirty="0">
                <a:effectLst/>
                <a:latin typeface="Calibri" panose="020F0502020204030204" pitchFamily="34" charset="0"/>
                <a:ea typeface="Calibri" panose="020F0502020204030204" pitchFamily="34" charset="0"/>
                <a:cs typeface="Arial" panose="020B0604020202020204" pitchFamily="34" charset="0"/>
              </a:rPr>
              <a:t> عنوان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بزرگترین</a:t>
            </a:r>
            <a:r>
              <a:rPr lang="ar-SA" sz="1800" dirty="0">
                <a:effectLst/>
                <a:latin typeface="Calibri" panose="020F0502020204030204" pitchFamily="34" charset="0"/>
                <a:ea typeface="Calibri" panose="020F0502020204030204" pitchFamily="34" charset="0"/>
                <a:cs typeface="Arial" panose="020B0604020202020204" pitchFamily="34" charset="0"/>
              </a:rPr>
              <a:t> قسمت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جایی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پیام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متن نامه را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نویسید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در </a:t>
            </a:r>
            <a:r>
              <a:rPr lang="ar-SA" sz="1800" dirty="0" err="1">
                <a:effectLst/>
                <a:latin typeface="Calibri" panose="020F0502020204030204" pitchFamily="34" charset="0"/>
                <a:ea typeface="Calibri" panose="020F0502020204030204" pitchFamily="34" charset="0"/>
                <a:cs typeface="Arial" panose="020B0604020202020204" pitchFamily="34" charset="0"/>
              </a:rPr>
              <a:t>نهایت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ضربه زدن در </a:t>
            </a:r>
            <a:r>
              <a:rPr lang="ar-SA" sz="1800" dirty="0" err="1">
                <a:effectLst/>
                <a:latin typeface="Calibri" panose="020F0502020204030204" pitchFamily="34" charset="0"/>
                <a:ea typeface="Calibri" panose="020F0502020204030204" pitchFamily="34" charset="0"/>
                <a:cs typeface="Arial" panose="020B0604020202020204" pitchFamily="34" charset="0"/>
              </a:rPr>
              <a:t>زمانی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را 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گیرنده</a:t>
            </a:r>
            <a:r>
              <a:rPr lang="ar-SA" sz="1800" dirty="0">
                <a:effectLst/>
                <a:latin typeface="Calibri" panose="020F0502020204030204" pitchFamily="34" charset="0"/>
                <a:ea typeface="Calibri" panose="020F0502020204030204" pitchFamily="34" charset="0"/>
                <a:cs typeface="Arial" panose="020B0604020202020204" pitchFamily="34" charset="0"/>
              </a:rPr>
              <a:t>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وجود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تمام جاها </a:t>
            </a:r>
            <a:r>
              <a:rPr lang="ar-SA" sz="1800" dirty="0" err="1">
                <a:effectLst/>
                <a:latin typeface="Calibri" panose="020F0502020204030204" pitchFamily="34" charset="0"/>
                <a:ea typeface="Calibri" panose="020F0502020204030204" pitchFamily="34" charset="0"/>
                <a:cs typeface="Arial" panose="020B0604020202020204" pitchFamily="34" charset="0"/>
              </a:rPr>
              <a:t>گام</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گام</a:t>
            </a:r>
            <a:r>
              <a:rPr lang="ar-SA" sz="1800" dirty="0">
                <a:effectLst/>
                <a:latin typeface="Calibri" panose="020F0502020204030204" pitchFamily="34" charset="0"/>
                <a:ea typeface="Calibri" panose="020F0502020204030204" pitchFamily="34" charset="0"/>
                <a:cs typeface="Arial" panose="020B0604020202020204" pitchFamily="34" charset="0"/>
              </a:rPr>
              <a:t>، شما را در مراحل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اولین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رهنمایی</a:t>
            </a:r>
            <a:r>
              <a:rPr lang="ar-SA" sz="1800" dirty="0">
                <a:effectLst/>
                <a:latin typeface="Calibri" panose="020F0502020204030204" pitchFamily="34" charset="0"/>
                <a:ea typeface="Calibri" panose="020F0502020204030204" pitchFamily="34" charset="0"/>
                <a:cs typeface="Arial" panose="020B0604020202020204" pitchFamily="34" charset="0"/>
              </a:rPr>
              <a:t> خواهم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همه یک ایمیل برای من ارسال خواهند کرد.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بیایید با پر کردن آدرس ایمیل شروع کنیم.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بخش "به" را پیدا کنید و روی آن ضربه بزنید یا کلیک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آدرس </a:t>
            </a:r>
            <a:r>
              <a:rPr lang="fa-IR" sz="1800"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dirty="0">
                <a:effectLst/>
                <a:latin typeface="Calibri" panose="020F0502020204030204" pitchFamily="34" charset="0"/>
                <a:ea typeface="Calibri" panose="020F0502020204030204" pitchFamily="34" charset="0"/>
                <a:cs typeface="Arial" panose="020B0604020202020204" pitchFamily="34" charset="0"/>
              </a:rPr>
              <a:t> که من استفاده می کنم این است: </a:t>
            </a:r>
            <a:r>
              <a:rPr lang="fa-IR" sz="1800" b="1" dirty="0">
                <a:effectLst/>
                <a:latin typeface="Calibri" panose="020F0502020204030204" pitchFamily="34" charset="0"/>
                <a:ea typeface="Calibri" panose="020F0502020204030204" pitchFamily="34" charset="0"/>
                <a:cs typeface="Arial" panose="020B0604020202020204" pitchFamily="34" charset="0"/>
              </a:rPr>
              <a:t>آدرس ایمیل خود یا آدرس </a:t>
            </a:r>
            <a:r>
              <a:rPr lang="fa-IR" sz="1800" b="1"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b="1" dirty="0">
                <a:effectLst/>
                <a:latin typeface="Calibri" panose="020F0502020204030204" pitchFamily="34" charset="0"/>
                <a:ea typeface="Calibri" panose="020F0502020204030204" pitchFamily="34" charset="0"/>
                <a:cs typeface="Arial" panose="020B0604020202020204" pitchFamily="34" charset="0"/>
              </a:rPr>
              <a:t> را که برای این دوره ایجاد کرده </a:t>
            </a:r>
            <a:r>
              <a:rPr lang="fa-IR" sz="1800" b="1" dirty="0" err="1">
                <a:effectLst/>
                <a:latin typeface="Calibri" panose="020F0502020204030204" pitchFamily="34" charset="0"/>
                <a:ea typeface="Calibri" panose="020F0502020204030204" pitchFamily="34" charset="0"/>
                <a:cs typeface="Arial" panose="020B0604020202020204" pitchFamily="34" charset="0"/>
              </a:rPr>
              <a:t>اید</a:t>
            </a:r>
            <a:r>
              <a:rPr lang="fa-IR" sz="1800" b="1" dirty="0">
                <a:effectLst/>
                <a:latin typeface="Calibri" panose="020F0502020204030204" pitchFamily="34" charset="0"/>
                <a:ea typeface="Calibri" panose="020F0502020204030204" pitchFamily="34" charset="0"/>
                <a:cs typeface="Arial" panose="020B0604020202020204" pitchFamily="34" charset="0"/>
              </a:rPr>
              <a:t> وارد کنید. قبل از شروع دوره، ممکن بخواهید یک </a:t>
            </a:r>
            <a:r>
              <a:rPr lang="fa-IR" sz="1800" b="1" dirty="0" err="1">
                <a:effectLst/>
                <a:latin typeface="Calibri" panose="020F0502020204030204" pitchFamily="34" charset="0"/>
                <a:ea typeface="Calibri" panose="020F0502020204030204" pitchFamily="34" charset="0"/>
                <a:cs typeface="Arial" panose="020B0604020202020204" pitchFamily="34" charset="0"/>
              </a:rPr>
              <a:t>سلاید</a:t>
            </a:r>
            <a:r>
              <a:rPr lang="fa-IR" sz="1800" b="1" dirty="0">
                <a:effectLst/>
                <a:latin typeface="Calibri" panose="020F0502020204030204" pitchFamily="34" charset="0"/>
                <a:ea typeface="Calibri" panose="020F0502020204030204" pitchFamily="34" charset="0"/>
                <a:cs typeface="Arial" panose="020B0604020202020204" pitchFamily="34" charset="0"/>
              </a:rPr>
              <a:t> با آدرس ایمیل به </a:t>
            </a:r>
            <a:r>
              <a:rPr lang="fa-IR" sz="1800" b="1" dirty="0" err="1">
                <a:effectLst/>
                <a:latin typeface="Calibri" panose="020F0502020204030204" pitchFamily="34" charset="0"/>
                <a:ea typeface="Calibri" panose="020F0502020204030204" pitchFamily="34" charset="0"/>
                <a:cs typeface="Arial" panose="020B0604020202020204" pitchFamily="34" charset="0"/>
              </a:rPr>
              <a:t>پریزینتیشن</a:t>
            </a:r>
            <a:r>
              <a:rPr lang="fa-IR" sz="1800" b="1" dirty="0">
                <a:effectLst/>
                <a:latin typeface="Calibri" panose="020F0502020204030204" pitchFamily="34" charset="0"/>
                <a:ea typeface="Calibri" panose="020F0502020204030204" pitchFamily="34" charset="0"/>
                <a:cs typeface="Arial" panose="020B0604020202020204" pitchFamily="34" charset="0"/>
              </a:rPr>
              <a:t> خود اضافه کنید یا آن را روی تخته سفید بنویسید تا همه بتوانند آن را به درستی نوشته کنند.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برای ادامه تا زمانی که همه آدرس ایمیل را می نویسند، منتظر بمانید.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حالا بیایید موضوع را اضافه کنیم.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br>
              <a:rPr lang="en-GB" sz="1800" dirty="0">
                <a:effectLst/>
                <a:latin typeface="Calibri" panose="020F0502020204030204" pitchFamily="34" charset="0"/>
                <a:ea typeface="Calibri" panose="020F0502020204030204" pitchFamily="34" charset="0"/>
                <a:cs typeface="Arial" panose="020B0604020202020204" pitchFamily="34" charset="0"/>
              </a:rPr>
            </a:br>
            <a:r>
              <a:rPr lang="fa-IR" sz="1800" dirty="0">
                <a:effectLst/>
                <a:latin typeface="Calibri" panose="020F0502020204030204" pitchFamily="34" charset="0"/>
                <a:ea typeface="Calibri" panose="020F0502020204030204" pitchFamily="34" charset="0"/>
                <a:cs typeface="Arial" panose="020B0604020202020204" pitchFamily="34" charset="0"/>
              </a:rPr>
              <a:t>عنوان موضوع را پیدا کنید و روی آن ضربه بزنید یا کلیک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فکر خوبی است که همیشه چیزی را در عنوان موضوع بنویسید. این باعث می شود گیرنده هدف ایمیل را راحت تر درک و بعداً آن را جستجو کند.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از آنجایی که شما در حال امتحان این هستید، می توانید این ایمیل را "</a:t>
            </a:r>
            <a:r>
              <a:rPr lang="fa-IR" sz="1800" dirty="0" err="1">
                <a:effectLst/>
                <a:latin typeface="Calibri" panose="020F0502020204030204" pitchFamily="34" charset="0"/>
                <a:ea typeface="Calibri" panose="020F0502020204030204" pitchFamily="34" charset="0"/>
                <a:cs typeface="Arial" panose="020B0604020202020204" pitchFamily="34" charset="0"/>
              </a:rPr>
              <a:t>امتحانی</a:t>
            </a:r>
            <a:r>
              <a:rPr lang="fa-IR" sz="1800" dirty="0">
                <a:effectLst/>
                <a:latin typeface="Calibri" panose="020F0502020204030204" pitchFamily="34" charset="0"/>
                <a:ea typeface="Calibri" panose="020F0502020204030204" pitchFamily="34" charset="0"/>
                <a:cs typeface="Arial" panose="020B0604020202020204" pitchFamily="34" charset="0"/>
              </a:rPr>
              <a:t>" نام دهید.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a:t>
            </a:r>
            <a:r>
              <a:rPr lang="fa-IR" sz="1800" dirty="0" err="1">
                <a:effectLst/>
                <a:latin typeface="Calibri" panose="020F0502020204030204" pitchFamily="34" charset="0"/>
                <a:ea typeface="Calibri" panose="020F0502020204030204" pitchFamily="34" charset="0"/>
                <a:cs typeface="Arial" panose="020B0604020202020204" pitchFamily="34" charset="0"/>
              </a:rPr>
              <a:t>امتحانی</a:t>
            </a:r>
            <a:r>
              <a:rPr lang="fa-IR" sz="1800" dirty="0">
                <a:effectLst/>
                <a:latin typeface="Calibri" panose="020F0502020204030204" pitchFamily="34" charset="0"/>
                <a:ea typeface="Calibri" panose="020F0502020204030204" pitchFamily="34" charset="0"/>
                <a:cs typeface="Arial" panose="020B0604020202020204" pitchFamily="34" charset="0"/>
              </a:rPr>
              <a:t>" را در عنوان موضوع تایپ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قبل از ادامه، مطمئن شوید که همه، "</a:t>
            </a:r>
            <a:r>
              <a:rPr lang="fa-IR" sz="1800" b="1" dirty="0" err="1">
                <a:effectLst/>
                <a:latin typeface="Calibri" panose="020F0502020204030204" pitchFamily="34" charset="0"/>
                <a:ea typeface="Calibri" panose="020F0502020204030204" pitchFamily="34" charset="0"/>
                <a:cs typeface="Arial" panose="020B0604020202020204" pitchFamily="34" charset="0"/>
              </a:rPr>
              <a:t>امتحانی</a:t>
            </a:r>
            <a:r>
              <a:rPr lang="fa-IR" sz="1800" b="1" dirty="0">
                <a:effectLst/>
                <a:latin typeface="Calibri" panose="020F0502020204030204" pitchFamily="34" charset="0"/>
                <a:ea typeface="Calibri" panose="020F0502020204030204" pitchFamily="34" charset="0"/>
                <a:cs typeface="Arial" panose="020B0604020202020204" pitchFamily="34" charset="0"/>
              </a:rPr>
              <a:t>" را در عنوان موضوع وارد کرده باشند.</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حالا </a:t>
            </a:r>
            <a:r>
              <a:rPr lang="ar-SA" sz="1800" dirty="0" err="1">
                <a:effectLst/>
                <a:latin typeface="Calibri" panose="020F0502020204030204" pitchFamily="34" charset="0"/>
                <a:ea typeface="Calibri" panose="020F0502020204030204" pitchFamily="34" charset="0"/>
                <a:cs typeface="Arial" panose="020B0604020202020204" pitchFamily="34" charset="0"/>
              </a:rPr>
              <a:t>بیایید</a:t>
            </a:r>
            <a:r>
              <a:rPr lang="ar-SA" sz="1800" dirty="0">
                <a:effectLst/>
                <a:latin typeface="Calibri" panose="020F0502020204030204" pitchFamily="34" charset="0"/>
                <a:ea typeface="Calibri" panose="020F0502020204030204" pitchFamily="34" charset="0"/>
                <a:cs typeface="Arial" panose="020B0604020202020204" pitchFamily="34" charset="0"/>
              </a:rPr>
              <a:t> شروع به </a:t>
            </a:r>
            <a:r>
              <a:rPr lang="ar-SA" sz="1800" dirty="0" err="1">
                <a:effectLst/>
                <a:latin typeface="Calibri" panose="020F0502020204030204" pitchFamily="34" charset="0"/>
                <a:ea typeface="Calibri" panose="020F0502020204030204" pitchFamily="34" charset="0"/>
                <a:cs typeface="Arial" panose="020B0604020202020204" pitchFamily="34" charset="0"/>
              </a:rPr>
              <a:t>نوشتن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محتوای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واقعی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سفید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بزرگ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پیام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کوتاه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تبریک</a:t>
            </a:r>
            <a:r>
              <a:rPr lang="ar-SA" sz="1800" dirty="0">
                <a:effectLst/>
                <a:latin typeface="Calibri" panose="020F0502020204030204" pitchFamily="34" charset="0"/>
                <a:ea typeface="Calibri" panose="020F0502020204030204" pitchFamily="34" charset="0"/>
                <a:cs typeface="Arial" panose="020B0604020202020204" pitchFamily="34" charset="0"/>
              </a:rPr>
              <a:t> به من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درست </a:t>
            </a:r>
            <a:r>
              <a:rPr lang="ar-SA" sz="1800" dirty="0" err="1">
                <a:effectLst/>
                <a:latin typeface="Calibri" panose="020F0502020204030204" pitchFamily="34" charset="0"/>
                <a:ea typeface="Calibri" panose="020F0502020204030204" pitchFamily="34" charset="0"/>
                <a:cs typeface="Arial" panose="020B0604020202020204" pitchFamily="34" charset="0"/>
              </a:rPr>
              <a:t>مانند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زمانی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در حال </a:t>
            </a:r>
            <a:r>
              <a:rPr lang="ar-SA" sz="1800" dirty="0" err="1">
                <a:effectLst/>
                <a:latin typeface="Calibri" panose="020F0502020204030204" pitchFamily="34" charset="0"/>
                <a:ea typeface="Calibri" panose="020F0502020204030204" pitchFamily="34" charset="0"/>
                <a:cs typeface="Arial" panose="020B0604020202020204" pitchFamily="34" charset="0"/>
              </a:rPr>
              <a:t>نوشتن</a:t>
            </a:r>
            <a:r>
              <a:rPr lang="ar-SA" sz="1800" dirty="0">
                <a:effectLst/>
                <a:latin typeface="Calibri" panose="020F0502020204030204" pitchFamily="34" charset="0"/>
                <a:ea typeface="Calibri" panose="020F0502020204030204" pitchFamily="34" charset="0"/>
                <a:cs typeface="Arial" panose="020B0604020202020204" pitchFamily="34" charset="0"/>
              </a:rPr>
              <a:t> نامه </a:t>
            </a:r>
            <a:r>
              <a:rPr lang="ar-SA" sz="1800" dirty="0" err="1">
                <a:effectLst/>
                <a:latin typeface="Calibri" panose="020F0502020204030204" pitchFamily="34" charset="0"/>
                <a:ea typeface="Calibri" panose="020F0502020204030204" pitchFamily="34" charset="0"/>
                <a:cs typeface="Arial" panose="020B0604020202020204" pitchFamily="34" charset="0"/>
              </a:rPr>
              <a:t>هستید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مودبانه</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"سلام"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درود</a:t>
            </a:r>
            <a:r>
              <a:rPr lang="ar-SA" sz="1800" dirty="0">
                <a:effectLst/>
                <a:latin typeface="Calibri" panose="020F0502020204030204" pitchFamily="34" charset="0"/>
                <a:ea typeface="Calibri" panose="020F0502020204030204" pitchFamily="34" charset="0"/>
                <a:cs typeface="Arial" panose="020B0604020202020204" pitchFamily="34" charset="0"/>
              </a:rPr>
              <a:t>" شروع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احترام"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عرض حرمت" ختم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هنگامیکه نوشتن برای من تمام شد، روی دکمه "ارسال" ضربه بزنید یا کلیک کنید تا ایمیل ارسال شود تا بتوانم آنچه را نوشته </a:t>
            </a:r>
            <a:r>
              <a:rPr lang="fa-IR" sz="1800" dirty="0" err="1">
                <a:effectLst/>
                <a:latin typeface="Calibri" panose="020F0502020204030204" pitchFamily="34" charset="0"/>
                <a:ea typeface="Calibri" panose="020F0502020204030204" pitchFamily="34" charset="0"/>
                <a:cs typeface="Arial" panose="020B0604020202020204" pitchFamily="34" charset="0"/>
              </a:rPr>
              <a:t>اید</a:t>
            </a:r>
            <a:r>
              <a:rPr lang="fa-IR" sz="1800" dirty="0">
                <a:effectLst/>
                <a:latin typeface="Calibri" panose="020F0502020204030204" pitchFamily="34" charset="0"/>
                <a:ea typeface="Calibri" panose="020F0502020204030204" pitchFamily="34" charset="0"/>
                <a:cs typeface="Arial" panose="020B0604020202020204" pitchFamily="34" charset="0"/>
              </a:rPr>
              <a:t> ببینم.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دکمه "ارسال" در پایین سمت چپ قرار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روی دکمه "ارسال" کلیک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برای ادامه تا زمانی که همه آدرس ایمیل را می نویسند، منتظر بمانید.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را درست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یکی</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تصاویر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نمایش</a:t>
            </a:r>
            <a:r>
              <a:rPr lang="ar-SA" sz="1800" dirty="0">
                <a:effectLst/>
                <a:latin typeface="Calibri" panose="020F0502020204030204" pitchFamily="34" charset="0"/>
                <a:ea typeface="Calibri" panose="020F0502020204030204" pitchFamily="34" charset="0"/>
                <a:cs typeface="Arial" panose="020B0604020202020204" pitchFamily="34" charset="0"/>
              </a:rPr>
              <a:t> شما ظاهر شود.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قبل از ادامه،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اطمینان</a:t>
            </a:r>
            <a:r>
              <a:rPr lang="ar-SA" sz="1800" b="1" dirty="0">
                <a:effectLst/>
                <a:latin typeface="Calibri" panose="020F0502020204030204" pitchFamily="34" charset="0"/>
                <a:ea typeface="Calibri" panose="020F0502020204030204" pitchFamily="34" charset="0"/>
                <a:cs typeface="Arial" panose="020B0604020202020204" pitchFamily="34" charset="0"/>
              </a:rPr>
              <a:t> حاصل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که</a:t>
            </a:r>
            <a:r>
              <a:rPr lang="ar-SA" sz="1800" b="1" dirty="0">
                <a:effectLst/>
                <a:latin typeface="Calibri" panose="020F0502020204030204" pitchFamily="34" charset="0"/>
                <a:ea typeface="Calibri" panose="020F0502020204030204" pitchFamily="34" charset="0"/>
                <a:cs typeface="Arial" panose="020B0604020202020204" pitchFamily="34" charset="0"/>
              </a:rPr>
              <a:t> همه به صفحه ورود به </a:t>
            </a:r>
            <a:r>
              <a:rPr lang="ar-SA" sz="1800" b="1" dirty="0" err="1">
                <a:effectLst/>
                <a:latin typeface="Calibri" panose="020F0502020204030204" pitchFamily="34" charset="0"/>
                <a:ea typeface="Calibri" panose="020F0502020204030204" pitchFamily="34" charset="0"/>
                <a:cs typeface="Arial" panose="020B0604020202020204" pitchFamily="34" charset="0"/>
              </a:rPr>
              <a:t>سیستم</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رسیده</a:t>
            </a:r>
            <a:r>
              <a:rPr lang="ar-SA" sz="1800" b="1" dirty="0">
                <a:effectLst/>
                <a:latin typeface="Calibri" panose="020F0502020204030204" pitchFamily="34" charset="0"/>
                <a:ea typeface="Calibri" panose="020F0502020204030204" pitchFamily="34" charset="0"/>
                <a:cs typeface="Arial" panose="020B0604020202020204" pitchFamily="34" charset="0"/>
              </a:rPr>
              <a:t> اند.</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صفحه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هنگام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خود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دید</a:t>
            </a:r>
            <a:r>
              <a:rPr lang="ar-SA" sz="1800" dirty="0">
                <a:effectLst/>
                <a:latin typeface="Calibri" panose="020F0502020204030204" pitchFamily="34" charset="0"/>
                <a:ea typeface="Calibri" panose="020F0502020204030204" pitchFamily="34" charset="0"/>
                <a:cs typeface="Arial" panose="020B0604020202020204" pitchFamily="34" charset="0"/>
              </a:rPr>
              <a:t>، اما از </a:t>
            </a:r>
            <a:r>
              <a:rPr lang="ar-SA" sz="1800" dirty="0" err="1">
                <a:effectLst/>
                <a:latin typeface="Calibri" panose="020F0502020204030204" pitchFamily="34" charset="0"/>
                <a:ea typeface="Calibri" panose="020F0502020204030204" pitchFamily="34" charset="0"/>
                <a:cs typeface="Arial" panose="020B0604020202020204" pitchFamily="34" charset="0"/>
              </a:rPr>
              <a:t>آنجایی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ما </a:t>
            </a:r>
            <a:r>
              <a:rPr lang="ar-SA" sz="1800" dirty="0" err="1">
                <a:effectLst/>
                <a:latin typeface="Calibri" panose="020F0502020204030204" pitchFamily="34" charset="0"/>
                <a:ea typeface="Calibri" panose="020F0502020204030204" pitchFamily="34" charset="0"/>
                <a:cs typeface="Arial" panose="020B0604020202020204" pitchFamily="34" charset="0"/>
              </a:rPr>
              <a:t>هنوز</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نداریم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ابتدا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حساب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 و در </a:t>
            </a:r>
            <a:r>
              <a:rPr lang="ar-SA" sz="1800" dirty="0" err="1">
                <a:effectLst/>
                <a:latin typeface="Calibri" panose="020F0502020204030204" pitchFamily="34" charset="0"/>
                <a:ea typeface="Calibri" panose="020F0502020204030204" pitchFamily="34" charset="0"/>
                <a:cs typeface="Arial" panose="020B0604020202020204" pitchFamily="34" charset="0"/>
              </a:rPr>
              <a:t>سرویس</a:t>
            </a:r>
            <a:r>
              <a:rPr lang="ar-SA" sz="1800" dirty="0">
                <a:effectLst/>
                <a:latin typeface="Calibri" panose="020F0502020204030204" pitchFamily="34" charset="0"/>
                <a:ea typeface="Calibri" panose="020F0502020204030204" pitchFamily="34" charset="0"/>
                <a:cs typeface="Arial" panose="020B0604020202020204" pitchFamily="34" charset="0"/>
              </a:rPr>
              <a:t> ثبت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به صندوق وارده خود </a:t>
            </a:r>
            <a:r>
              <a:rPr lang="ar-SA" sz="1800" dirty="0" err="1">
                <a:effectLst/>
                <a:latin typeface="Calibri" panose="020F0502020204030204" pitchFamily="34" charset="0"/>
                <a:ea typeface="Calibri" panose="020F0502020204030204" pitchFamily="34" charset="0"/>
                <a:cs typeface="Arial" panose="020B0604020202020204" pitchFamily="34" charset="0"/>
              </a:rPr>
              <a:t>بازگشته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کوشش</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a:t>
            </a:r>
            <a:r>
              <a:rPr lang="ar-SA" sz="1800" dirty="0">
                <a:effectLst/>
                <a:latin typeface="Calibri" panose="020F0502020204030204" pitchFamily="34" charset="0"/>
                <a:ea typeface="Calibri" panose="020F0502020204030204" pitchFamily="34" charset="0"/>
                <a:cs typeface="Arial" panose="020B0604020202020204" pitchFamily="34" charset="0"/>
              </a:rPr>
              <a:t> برای من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پیام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جدید</a:t>
            </a:r>
            <a:r>
              <a:rPr lang="ar-SA" sz="1800" dirty="0">
                <a:effectLst/>
                <a:latin typeface="Calibri" panose="020F0502020204030204" pitchFamily="34" charset="0"/>
                <a:ea typeface="Calibri" panose="020F0502020204030204" pitchFamily="34" charset="0"/>
                <a:cs typeface="Arial" panose="020B0604020202020204" pitchFamily="34" charset="0"/>
              </a:rPr>
              <a:t>" شروع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من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گذارم</a:t>
            </a:r>
            <a:r>
              <a:rPr lang="ar-SA" sz="1800" dirty="0">
                <a:effectLst/>
                <a:latin typeface="Calibri" panose="020F0502020204030204" pitchFamily="34" charset="0"/>
                <a:ea typeface="Calibri" panose="020F0502020204030204" pitchFamily="34" charset="0"/>
                <a:cs typeface="Arial" panose="020B0604020202020204" pitchFamily="34" charset="0"/>
              </a:rPr>
              <a:t> تا راحت تر به خاطر </a:t>
            </a:r>
            <a:r>
              <a:rPr lang="ar-SA" sz="1800" dirty="0" err="1">
                <a:effectLst/>
                <a:latin typeface="Calibri" panose="020F0502020204030204" pitchFamily="34" charset="0"/>
                <a:ea typeface="Calibri" panose="020F0502020204030204" pitchFamily="34" charset="0"/>
                <a:cs typeface="Arial" panose="020B0604020202020204" pitchFamily="34" charset="0"/>
              </a:rPr>
              <a:t>بیاورم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چه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انجام شود.</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228600" algn="r" rtl="1">
              <a:lnSpc>
                <a:spcPct val="150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در </a:t>
            </a:r>
            <a:r>
              <a:rPr lang="ar-SA" sz="1800" dirty="0" err="1">
                <a:effectLst/>
                <a:latin typeface="Calibri" panose="020F0502020204030204" pitchFamily="34" charset="0"/>
                <a:ea typeface="Calibri" panose="020F0502020204030204" pitchFamily="34" charset="0"/>
                <a:cs typeface="Arial" panose="020B0604020202020204" pitchFamily="34" charset="0"/>
              </a:rPr>
              <a:t>حالی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شما برای من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فرستید</a:t>
            </a:r>
            <a:r>
              <a:rPr lang="ar-SA" sz="1800" dirty="0">
                <a:effectLst/>
                <a:latin typeface="Calibri" panose="020F0502020204030204" pitchFamily="34" charset="0"/>
                <a:ea typeface="Calibri" panose="020F0502020204030204" pitchFamily="34" charset="0"/>
                <a:cs typeface="Arial" panose="020B0604020202020204" pitchFamily="34" charset="0"/>
              </a:rPr>
              <a:t>، تلاش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کنم</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تازگی</a:t>
            </a:r>
            <a:r>
              <a:rPr lang="ar-SA" sz="1800" dirty="0">
                <a:effectLst/>
                <a:latin typeface="Calibri" panose="020F0502020204030204" pitchFamily="34" charset="0"/>
                <a:ea typeface="Calibri" panose="020F0502020204030204" pitchFamily="34" charset="0"/>
                <a:cs typeface="Arial" panose="020B0604020202020204" pitchFamily="34" charset="0"/>
              </a:rPr>
              <a:t> برای من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پاسخ</a:t>
            </a:r>
            <a:r>
              <a:rPr lang="ar-SA" sz="1800" dirty="0">
                <a:effectLst/>
                <a:latin typeface="Calibri" panose="020F0502020204030204" pitchFamily="34" charset="0"/>
                <a:ea typeface="Calibri" panose="020F0502020204030204" pitchFamily="34" charset="0"/>
                <a:cs typeface="Arial" panose="020B0604020202020204" pitchFamily="34" charset="0"/>
              </a:rPr>
              <a:t> دهم و نحوه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پاسخ</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دادن</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ها را </a:t>
            </a:r>
            <a:r>
              <a:rPr lang="ar-SA" sz="1800" dirty="0" err="1">
                <a:effectLst/>
                <a:latin typeface="Calibri" panose="020F0502020204030204" pitchFamily="34" charset="0"/>
                <a:ea typeface="Calibri" panose="020F0502020204030204" pitchFamily="34" charset="0"/>
                <a:cs typeface="Arial" panose="020B0604020202020204" pitchFamily="34" charset="0"/>
              </a:rPr>
              <a:t>یاد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گرفت</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از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این</a:t>
            </a:r>
            <a:r>
              <a:rPr lang="ar-SA" sz="1800" b="1" dirty="0">
                <a:effectLst/>
                <a:latin typeface="Calibri" panose="020F0502020204030204" pitchFamily="34" charset="0"/>
                <a:ea typeface="Calibri" panose="020F0502020204030204" pitchFamily="34" charset="0"/>
                <a:cs typeface="Arial" panose="020B0604020202020204" pitchFamily="34" charset="0"/>
              </a:rPr>
              <a:t> زمان برای ارسال </a:t>
            </a:r>
            <a:r>
              <a:rPr lang="ar-SA" sz="1800" b="1" dirty="0" err="1">
                <a:effectLst/>
                <a:latin typeface="Calibri" panose="020F0502020204030204" pitchFamily="34" charset="0"/>
                <a:ea typeface="Calibri" panose="020F0502020204030204" pitchFamily="34" charset="0"/>
                <a:cs typeface="Arial" panose="020B0604020202020204" pitchFamily="34" charset="0"/>
              </a:rPr>
              <a:t>یک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پاسخ</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کوتاه</a:t>
            </a:r>
            <a:r>
              <a:rPr lang="ar-SA" sz="1800" b="1" dirty="0">
                <a:effectLst/>
                <a:latin typeface="Calibri" panose="020F0502020204030204" pitchFamily="34" charset="0"/>
                <a:ea typeface="Calibri" panose="020F0502020204030204" pitchFamily="34" charset="0"/>
                <a:cs typeface="Arial" panose="020B0604020202020204" pitchFamily="34" charset="0"/>
              </a:rPr>
              <a:t> به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های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امتحانی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که</a:t>
            </a:r>
            <a:r>
              <a:rPr lang="ar-SA" sz="1800" b="1" dirty="0">
                <a:effectLst/>
                <a:latin typeface="Calibri" panose="020F0502020204030204" pitchFamily="34" charset="0"/>
                <a:ea typeface="Calibri" panose="020F0502020204030204" pitchFamily="34" charset="0"/>
                <a:cs typeface="Arial" panose="020B0604020202020204" pitchFamily="34" charset="0"/>
              </a:rPr>
              <a:t> از </a:t>
            </a:r>
            <a:r>
              <a:rPr lang="ar-SA" sz="1800" b="1" dirty="0" err="1">
                <a:effectLst/>
                <a:latin typeface="Calibri" panose="020F0502020204030204" pitchFamily="34" charset="0"/>
                <a:ea typeface="Calibri" panose="020F0502020204030204" pitchFamily="34" charset="0"/>
                <a:cs typeface="Arial" panose="020B0604020202020204" pitchFamily="34" charset="0"/>
              </a:rPr>
              <a:t>اشتراک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کنندگان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متن </a:t>
            </a:r>
            <a:r>
              <a:rPr lang="ar-SA" sz="1800" b="1" dirty="0" err="1">
                <a:effectLst/>
                <a:latin typeface="Calibri" panose="020F0502020204030204" pitchFamily="34" charset="0"/>
                <a:ea typeface="Calibri" panose="020F0502020204030204" pitchFamily="34" charset="0"/>
                <a:cs typeface="Arial" panose="020B0604020202020204" pitchFamily="34" charset="0"/>
              </a:rPr>
              <a:t>پیشنهادی</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"سلام</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err="1">
                <a:effectLst/>
                <a:latin typeface="Calibri" panose="020F0502020204030204" pitchFamily="34" charset="0"/>
                <a:ea typeface="Calibri" panose="020F0502020204030204" pitchFamily="34" charset="0"/>
                <a:cs typeface="Arial" panose="020B0604020202020204" pitchFamily="34" charset="0"/>
              </a:rPr>
              <a:t>ایمیلی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که</a:t>
            </a:r>
            <a:r>
              <a:rPr lang="ar-SA" sz="1800" b="1" dirty="0">
                <a:effectLst/>
                <a:latin typeface="Calibri" panose="020F0502020204030204" pitchFamily="34" charset="0"/>
                <a:ea typeface="Calibri" panose="020F0502020204030204" pitchFamily="34" charset="0"/>
                <a:cs typeface="Arial" panose="020B0604020202020204" pitchFamily="34" charset="0"/>
              </a:rPr>
              <a:t> شما </a:t>
            </a:r>
            <a:r>
              <a:rPr lang="ar-SA" sz="1800" b="1" dirty="0" err="1">
                <a:effectLst/>
                <a:latin typeface="Calibri" panose="020F0502020204030204" pitchFamily="34" charset="0"/>
                <a:ea typeface="Calibri" panose="020F0502020204030204" pitchFamily="34" charset="0"/>
                <a:cs typeface="Arial" panose="020B0604020202020204" pitchFamily="34" charset="0"/>
              </a:rPr>
              <a:t>فرستادید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کردم</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err="1">
                <a:effectLst/>
                <a:latin typeface="Calibri" panose="020F0502020204030204" pitchFamily="34" charset="0"/>
                <a:ea typeface="Calibri" panose="020F0502020204030204" pitchFamily="34" charset="0"/>
                <a:cs typeface="Arial" panose="020B0604020202020204" pitchFamily="34" charset="0"/>
              </a:rPr>
              <a:t>عالیست</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err="1">
                <a:effectLst/>
                <a:latin typeface="Calibri" panose="020F0502020204030204" pitchFamily="34" charset="0"/>
                <a:ea typeface="Calibri" panose="020F0502020204030204" pitchFamily="34" charset="0"/>
                <a:cs typeface="Arial" panose="020B0604020202020204" pitchFamily="34" charset="0"/>
              </a:rPr>
              <a:t>با</a:t>
            </a:r>
            <a:r>
              <a:rPr lang="ar-SA" sz="1800" b="1" dirty="0">
                <a:effectLst/>
                <a:latin typeface="Calibri" panose="020F0502020204030204" pitchFamily="34" charset="0"/>
                <a:ea typeface="Calibri" panose="020F0502020204030204" pitchFamily="34" charset="0"/>
                <a:cs typeface="Arial" panose="020B0604020202020204" pitchFamily="34" charset="0"/>
              </a:rPr>
              <a:t> احترام، </a:t>
            </a:r>
            <a:r>
              <a:rPr lang="ar-SA" sz="1800" b="1" dirty="0" err="1">
                <a:effectLst/>
                <a:latin typeface="Calibri" panose="020F0502020204030204" pitchFamily="34" charset="0"/>
                <a:ea typeface="Calibri" panose="020F0502020204030204" pitchFamily="34" charset="0"/>
                <a:cs typeface="Arial" panose="020B0604020202020204" pitchFamily="34" charset="0"/>
              </a:rPr>
              <a:t>مربی</a:t>
            </a:r>
            <a:r>
              <a:rPr lang="ar-SA" sz="1800" b="1" dirty="0">
                <a:effectLst/>
                <a:latin typeface="Calibri" panose="020F0502020204030204" pitchFamily="34" charset="0"/>
                <a:ea typeface="Calibri" panose="020F0502020204030204" pitchFamily="34" charset="0"/>
                <a:cs typeface="Arial" panose="020B0604020202020204" pitchFamily="34" charset="0"/>
              </a:rPr>
              <a:t> دوره«</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err="1">
                <a:effectLst/>
                <a:latin typeface="Calibri" panose="020F0502020204030204" pitchFamily="34" charset="0"/>
                <a:ea typeface="Calibri" panose="020F0502020204030204" pitchFamily="34" charset="0"/>
                <a:cs typeface="Arial" panose="020B0604020202020204" pitchFamily="34" charset="0"/>
              </a:rPr>
              <a:t>هنگامی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که</a:t>
            </a:r>
            <a:r>
              <a:rPr lang="ar-SA" sz="1800" b="1" dirty="0">
                <a:effectLst/>
                <a:latin typeface="Calibri" panose="020F0502020204030204" pitchFamily="34" charset="0"/>
                <a:ea typeface="Calibri" panose="020F0502020204030204" pitchFamily="34" charset="0"/>
                <a:cs typeface="Arial" panose="020B0604020202020204" pitchFamily="34" charset="0"/>
              </a:rPr>
              <a:t> به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پاسخ</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دادید</a:t>
            </a:r>
            <a:r>
              <a:rPr lang="ar-SA" sz="1800" b="1" dirty="0">
                <a:effectLst/>
                <a:latin typeface="Calibri" panose="020F0502020204030204" pitchFamily="34" charset="0"/>
                <a:ea typeface="Calibri" panose="020F0502020204030204" pitchFamily="34" charset="0"/>
                <a:cs typeface="Arial" panose="020B0604020202020204" pitchFamily="34" charset="0"/>
              </a:rPr>
              <a:t> و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حداقل</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یک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دیگر</a:t>
            </a:r>
            <a:r>
              <a:rPr lang="ar-SA" sz="1800" b="1" dirty="0">
                <a:effectLst/>
                <a:latin typeface="Calibri" panose="020F0502020204030204" pitchFamily="34" charset="0"/>
                <a:ea typeface="Calibri" panose="020F0502020204030204" pitchFamily="34" charset="0"/>
                <a:cs typeface="Arial" panose="020B0604020202020204" pitchFamily="34" charset="0"/>
              </a:rPr>
              <a:t> ارسال </a:t>
            </a:r>
            <a:r>
              <a:rPr lang="ar-SA" sz="1800" b="1" dirty="0" err="1">
                <a:effectLst/>
                <a:latin typeface="Calibri" panose="020F0502020204030204" pitchFamily="34" charset="0"/>
                <a:ea typeface="Calibri" panose="020F0502020204030204" pitchFamily="34" charset="0"/>
                <a:cs typeface="Arial" panose="020B0604020202020204" pitchFamily="34" charset="0"/>
              </a:rPr>
              <a:t>کردند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می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b="1" dirty="0">
                <a:effectLst/>
                <a:latin typeface="Calibri" panose="020F0502020204030204" pitchFamily="34" charset="0"/>
                <a:ea typeface="Calibri" panose="020F0502020204030204" pitchFamily="34" charset="0"/>
                <a:cs typeface="Arial" panose="020B0604020202020204" pitchFamily="34" charset="0"/>
              </a:rPr>
              <a:t> دوره را ادامه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دهید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p>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اطمینان حاصل کنید که پنجره صندوق وارده جلو همه باز باشد.</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در سمت چپ تصویر یک نمای کلی از تمام </a:t>
            </a:r>
            <a:r>
              <a:rPr lang="fa-IR" sz="1800" dirty="0" err="1">
                <a:effectLst/>
                <a:latin typeface="Calibri" panose="020F0502020204030204" pitchFamily="34" charset="0"/>
                <a:ea typeface="Calibri" panose="020F0502020204030204" pitchFamily="34" charset="0"/>
                <a:cs typeface="Arial" panose="020B0604020202020204" pitchFamily="34" charset="0"/>
              </a:rPr>
              <a:t>فولدرهایی</a:t>
            </a:r>
            <a:r>
              <a:rPr lang="fa-IR" sz="1800" dirty="0">
                <a:effectLst/>
                <a:latin typeface="Calibri" panose="020F0502020204030204" pitchFamily="34" charset="0"/>
                <a:ea typeface="Calibri" panose="020F0502020204030204" pitchFamily="34" charset="0"/>
                <a:cs typeface="Arial" panose="020B0604020202020204" pitchFamily="34" charset="0"/>
              </a:rPr>
              <a:t> که متعلق به حساب ایمیل شما هستند را مشاهده خواهید کرد. مهمترین آنها صندوق وارده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هنگامی که یک ایمیل خوانده نشده در صندوق ورودی خود داشته باشید، در نمای کلی یک عدد عقب کلمه وارده ظاهر می شود. اگر شماره ای در آنجا وجود نداشته باشد، به این معنی است که هیچ ایمیل جدیدی در انتظار شما نیست.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لیستی</a:t>
            </a:r>
            <a:r>
              <a:rPr lang="ar-SA" sz="1800" dirty="0">
                <a:effectLst/>
                <a:latin typeface="Calibri" panose="020F0502020204030204" pitchFamily="34" charset="0"/>
                <a:ea typeface="Calibri" panose="020F0502020204030204" pitchFamily="34" charset="0"/>
                <a:cs typeface="Arial" panose="020B0604020202020204" pitchFamily="34" charset="0"/>
              </a:rPr>
              <a:t> از تمام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اید</a:t>
            </a:r>
            <a:r>
              <a:rPr lang="ar-SA" sz="1800" dirty="0">
                <a:effectLst/>
                <a:latin typeface="Calibri" panose="020F0502020204030204" pitchFamily="34" charset="0"/>
                <a:ea typeface="Calibri" panose="020F0502020204030204" pitchFamily="34" charset="0"/>
                <a:cs typeface="Arial" panose="020B0604020202020204" pitchFamily="34" charset="0"/>
              </a:rPr>
              <a:t> در متن </a:t>
            </a:r>
            <a:r>
              <a:rPr lang="ar-SA" sz="1800" dirty="0" err="1">
                <a:effectLst/>
                <a:latin typeface="Calibri" panose="020F0502020204030204" pitchFamily="34" charset="0"/>
                <a:ea typeface="Calibri" panose="020F0502020204030204" pitchFamily="34" charset="0"/>
                <a:cs typeface="Arial" panose="020B0604020202020204" pitchFamily="34" charset="0"/>
              </a:rPr>
              <a:t>تصویر</a:t>
            </a:r>
            <a:r>
              <a:rPr lang="ar-SA" sz="1800" dirty="0">
                <a:effectLst/>
                <a:latin typeface="Calibri" panose="020F0502020204030204" pitchFamily="34" charset="0"/>
                <a:ea typeface="Calibri" panose="020F0502020204030204" pitchFamily="34" charset="0"/>
                <a:cs typeface="Arial" panose="020B0604020202020204" pitchFamily="34" charset="0"/>
              </a:rPr>
              <a:t> موجود است. </a:t>
            </a:r>
            <a:r>
              <a:rPr lang="ar-SA" sz="1800" dirty="0" err="1">
                <a:effectLst/>
                <a:latin typeface="Calibri" panose="020F0502020204030204" pitchFamily="34" charset="0"/>
                <a:ea typeface="Calibri" panose="020F0502020204030204" pitchFamily="34" charset="0"/>
                <a:cs typeface="Arial" panose="020B0604020202020204" pitchFamily="34" charset="0"/>
              </a:rPr>
              <a:t>جدیدترین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ها در </a:t>
            </a:r>
            <a:r>
              <a:rPr lang="ar-SA" sz="1800" dirty="0" err="1">
                <a:effectLst/>
                <a:latin typeface="Calibri" panose="020F0502020204030204" pitchFamily="34" charset="0"/>
                <a:ea typeface="Calibri" panose="020F0502020204030204" pitchFamily="34" charset="0"/>
                <a:cs typeface="Arial" panose="020B0604020202020204" pitchFamily="34" charset="0"/>
              </a:rPr>
              <a:t>بالای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لیست</a:t>
            </a:r>
            <a:r>
              <a:rPr lang="ar-SA" sz="1800" dirty="0">
                <a:effectLst/>
                <a:latin typeface="Calibri" panose="020F0502020204030204" pitchFamily="34" charset="0"/>
                <a:ea typeface="Calibri" panose="020F0502020204030204" pitchFamily="34" charset="0"/>
                <a:cs typeface="Arial" panose="020B0604020202020204" pitchFamily="34" charset="0"/>
              </a:rPr>
              <a:t> قرار </a:t>
            </a:r>
            <a:r>
              <a:rPr lang="ar-SA" sz="1800"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قدیمی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ترین</a:t>
            </a:r>
            <a:r>
              <a:rPr lang="ar-SA" sz="1800" dirty="0">
                <a:effectLst/>
                <a:latin typeface="Calibri" panose="020F0502020204030204" pitchFamily="34" charset="0"/>
                <a:ea typeface="Calibri" panose="020F0502020204030204" pitchFamily="34" charset="0"/>
                <a:cs typeface="Arial" panose="020B0604020202020204" pitchFamily="34" charset="0"/>
              </a:rPr>
              <a:t> ها در </a:t>
            </a:r>
            <a:r>
              <a:rPr lang="ar-SA" sz="1800" dirty="0" err="1">
                <a:effectLst/>
                <a:latin typeface="Calibri" panose="020F0502020204030204" pitchFamily="34" charset="0"/>
                <a:ea typeface="Calibri" panose="020F0502020204030204" pitchFamily="34" charset="0"/>
                <a:cs typeface="Arial" panose="020B0604020202020204" pitchFamily="34" charset="0"/>
              </a:rPr>
              <a:t>پایین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ترین</a:t>
            </a:r>
            <a:r>
              <a:rPr lang="ar-SA" sz="1800" dirty="0">
                <a:effectLst/>
                <a:latin typeface="Calibri" panose="020F0502020204030204" pitchFamily="34" charset="0"/>
                <a:ea typeface="Calibri" panose="020F0502020204030204" pitchFamily="34" charset="0"/>
                <a:cs typeface="Arial" panose="020B0604020202020204" pitchFamily="34" charset="0"/>
              </a:rPr>
              <a:t> نقطه قرار </a:t>
            </a:r>
            <a:r>
              <a:rPr lang="ar-SA" sz="1800"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هر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حاوی</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فرستنده</a:t>
            </a:r>
            <a:r>
              <a:rPr lang="ar-SA" sz="1800" dirty="0">
                <a:effectLst/>
                <a:latin typeface="Calibri" panose="020F0502020204030204" pitchFamily="34" charset="0"/>
                <a:ea typeface="Calibri" panose="020F0502020204030204" pitchFamily="34" charset="0"/>
                <a:cs typeface="Arial" panose="020B0604020202020204" pitchFamily="34" charset="0"/>
              </a:rPr>
              <a:t> و موضوع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است (آنچه </a:t>
            </a:r>
            <a:r>
              <a:rPr lang="ar-SA" sz="1800" dirty="0" err="1">
                <a:effectLst/>
                <a:latin typeface="Calibri" panose="020F0502020204030204" pitchFamily="34" charset="0"/>
                <a:ea typeface="Calibri" panose="020F0502020204030204" pitchFamily="34" charset="0"/>
                <a:cs typeface="Arial" panose="020B0604020202020204" pitchFamily="34" charset="0"/>
              </a:rPr>
              <a:t>فرستنده</a:t>
            </a:r>
            <a:r>
              <a:rPr lang="ar-SA" sz="1800" dirty="0">
                <a:effectLst/>
                <a:latin typeface="Calibri" panose="020F0502020204030204" pitchFamily="34" charset="0"/>
                <a:ea typeface="Calibri" panose="020F0502020204030204" pitchFamily="34" charset="0"/>
                <a:cs typeface="Arial" panose="020B0604020202020204" pitchFamily="34" charset="0"/>
              </a:rPr>
              <a:t> در عنوان موضوع </a:t>
            </a:r>
            <a:r>
              <a:rPr lang="ar-SA" sz="1800" dirty="0" err="1">
                <a:effectLst/>
                <a:latin typeface="Calibri" panose="020F0502020204030204" pitchFamily="34" charset="0"/>
                <a:ea typeface="Calibri" panose="020F0502020204030204" pitchFamily="34" charset="0"/>
                <a:cs typeface="Arial" panose="020B0604020202020204" pitchFamily="34" charset="0"/>
              </a:rPr>
              <a:t>نوشته</a:t>
            </a:r>
            <a:r>
              <a:rPr lang="ar-SA" sz="1800" dirty="0">
                <a:effectLst/>
                <a:latin typeface="Calibri" panose="020F0502020204030204" pitchFamily="34" charset="0"/>
                <a:ea typeface="Calibri" panose="020F0502020204030204" pitchFamily="34" charset="0"/>
                <a:cs typeface="Arial" panose="020B0604020202020204" pitchFamily="34" charset="0"/>
              </a:rPr>
              <a:t>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ایمیلی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باز نشده است به </a:t>
            </a:r>
            <a:r>
              <a:rPr lang="ar-SA" sz="1800" dirty="0" err="1">
                <a:effectLst/>
                <a:latin typeface="Calibri" panose="020F0502020204030204" pitchFamily="34" charset="0"/>
                <a:ea typeface="Calibri" panose="020F0502020204030204" pitchFamily="34" charset="0"/>
                <a:cs typeface="Arial" panose="020B0604020202020204" pitchFamily="34" charset="0"/>
              </a:rPr>
              <a:t>شکل</a:t>
            </a:r>
            <a:r>
              <a:rPr lang="ar-SA" sz="1800" dirty="0">
                <a:effectLst/>
                <a:latin typeface="Calibri" panose="020F0502020204030204" pitchFamily="34" charset="0"/>
                <a:ea typeface="Calibri" panose="020F0502020204030204" pitchFamily="34" charset="0"/>
                <a:cs typeface="Arial" panose="020B0604020202020204" pitchFamily="34" charset="0"/>
              </a:rPr>
              <a:t> متن </a:t>
            </a:r>
            <a:r>
              <a:rPr lang="ar-SA" sz="1800" dirty="0" err="1">
                <a:effectLst/>
                <a:latin typeface="Calibri" panose="020F0502020204030204" pitchFamily="34" charset="0"/>
                <a:ea typeface="Calibri" panose="020F0502020204030204" pitchFamily="34" charset="0"/>
                <a:cs typeface="Arial" panose="020B0604020202020204" pitchFamily="34" charset="0"/>
              </a:rPr>
              <a:t>برجسته</a:t>
            </a:r>
            <a:r>
              <a:rPr lang="ar-SA" sz="1800" dirty="0">
                <a:effectLst/>
                <a:latin typeface="Calibri" panose="020F0502020204030204" pitchFamily="34" charset="0"/>
                <a:ea typeface="Calibri" panose="020F0502020204030204" pitchFamily="34" charset="0"/>
                <a:cs typeface="Arial" panose="020B0604020202020204" pitchFamily="34" charset="0"/>
              </a:rPr>
              <a:t>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خواندن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محتوای</a:t>
            </a:r>
            <a:r>
              <a:rPr lang="ar-SA" sz="1800" dirty="0">
                <a:effectLst/>
                <a:latin typeface="Calibri" panose="020F0502020204030204" pitchFamily="34" charset="0"/>
                <a:ea typeface="Calibri" panose="020F0502020204030204" pitchFamily="34" charset="0"/>
                <a:cs typeface="Arial" panose="020B0604020202020204" pitchFamily="34" charset="0"/>
              </a:rPr>
              <a:t> آن،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فرستنده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عنوان موضوع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فرستنده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عنوان موضوع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از همه بخواهید روی یکی از ایمیل </a:t>
            </a:r>
            <a:r>
              <a:rPr lang="fa-IR" sz="1800" b="1" dirty="0" err="1">
                <a:effectLst/>
                <a:latin typeface="Calibri" panose="020F0502020204030204" pitchFamily="34" charset="0"/>
                <a:ea typeface="Calibri" panose="020F0502020204030204" pitchFamily="34" charset="0"/>
                <a:cs typeface="Arial" panose="020B0604020202020204" pitchFamily="34" charset="0"/>
              </a:rPr>
              <a:t>هایی</a:t>
            </a:r>
            <a:r>
              <a:rPr lang="fa-IR" sz="1800" b="1" dirty="0">
                <a:effectLst/>
                <a:latin typeface="Calibri" panose="020F0502020204030204" pitchFamily="34" charset="0"/>
                <a:ea typeface="Calibri" panose="020F0502020204030204" pitchFamily="34" charset="0"/>
                <a:cs typeface="Arial" panose="020B0604020202020204" pitchFamily="34" charset="0"/>
              </a:rPr>
              <a:t> که در صندوق ورودی خود دارند ضربه بزنند یا کلیک کنند.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این همان چیزی است که یک ایمیل معمولی در </a:t>
            </a:r>
            <a:r>
              <a:rPr lang="fa-IR" sz="1800" dirty="0" err="1">
                <a:effectLst/>
                <a:latin typeface="Calibri" panose="020F0502020204030204" pitchFamily="34" charset="0"/>
                <a:ea typeface="Calibri" panose="020F0502020204030204" pitchFamily="34" charset="0"/>
                <a:cs typeface="Arial" panose="020B0604020202020204" pitchFamily="34" charset="0"/>
              </a:rPr>
              <a:t>گوگل</a:t>
            </a:r>
            <a:r>
              <a:rPr lang="fa-IR" sz="1800" dirty="0">
                <a:effectLst/>
                <a:latin typeface="Calibri" panose="020F0502020204030204" pitchFamily="34" charset="0"/>
                <a:ea typeface="Calibri" panose="020F0502020204030204" pitchFamily="34" charset="0"/>
                <a:cs typeface="Arial" panose="020B0604020202020204" pitchFamily="34" charset="0"/>
              </a:rPr>
              <a:t> به نظر می رسد.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در بالا، موضوع ایمیل را مشاهده خواهید کرد.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نام و/یا آدرس ایمیل شخصی که ایمیل را برای شما ارسال کرده است را خواهید دید.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در زیر آن پیام فرستنده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در داخل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آن ضربه زده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نوار بالا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در </a:t>
            </a:r>
            <a:r>
              <a:rPr lang="ar-SA" sz="1800" dirty="0" err="1">
                <a:effectLst/>
                <a:latin typeface="Calibri" panose="020F0502020204030204" pitchFamily="34" charset="0"/>
                <a:ea typeface="Calibri" panose="020F0502020204030204" pitchFamily="34" charset="0"/>
                <a:cs typeface="Arial" panose="020B0604020202020204" pitchFamily="34" charset="0"/>
              </a:rPr>
              <a:t>آنجا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نام خود را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برای بازگشت دوباره به صندوق وارده خود و لیست تمام ایمیل های دریافتی خود، روی "صندوق وارده" در منوی سمت چپ تصویر ضربه بزنید یا کلیک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قبل از ادامه، مطمئن شوید که همه </a:t>
            </a:r>
            <a:r>
              <a:rPr lang="fa-IR" sz="1800" b="1" dirty="0" err="1">
                <a:effectLst/>
                <a:latin typeface="Calibri" panose="020F0502020204030204" pitchFamily="34" charset="0"/>
                <a:ea typeface="Calibri" panose="020F0502020204030204" pitchFamily="34" charset="0"/>
                <a:cs typeface="Arial" panose="020B0604020202020204" pitchFamily="34" charset="0"/>
              </a:rPr>
              <a:t>اشتراک‌کنندگان</a:t>
            </a:r>
            <a:r>
              <a:rPr lang="fa-IR" sz="1800" b="1" dirty="0">
                <a:effectLst/>
                <a:latin typeface="Calibri" panose="020F0502020204030204" pitchFamily="34" charset="0"/>
                <a:ea typeface="Calibri" panose="020F0502020204030204" pitchFamily="34" charset="0"/>
                <a:cs typeface="Arial" panose="020B0604020202020204" pitchFamily="34" charset="0"/>
              </a:rPr>
              <a:t> دوباره به صندوق وارده خود </a:t>
            </a:r>
            <a:r>
              <a:rPr lang="fa-IR" sz="1800" b="1" dirty="0" err="1">
                <a:effectLst/>
                <a:latin typeface="Calibri" panose="020F0502020204030204" pitchFamily="34" charset="0"/>
                <a:ea typeface="Calibri" panose="020F0502020204030204" pitchFamily="34" charset="0"/>
                <a:cs typeface="Arial" panose="020B0604020202020204" pitchFamily="34" charset="0"/>
              </a:rPr>
              <a:t>بازگشته‌اند</a:t>
            </a:r>
            <a:r>
              <a:rPr lang="fa-IR"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اکنون می بینید که تعداد در نمای کلی "صندوق وارده" کاهش یافته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همچنین ممکن ببینید </a:t>
            </a:r>
            <a:r>
              <a:rPr lang="fa-IR" sz="1800"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dirty="0">
                <a:effectLst/>
                <a:latin typeface="Calibri" panose="020F0502020204030204" pitchFamily="34" charset="0"/>
                <a:ea typeface="Calibri" panose="020F0502020204030204" pitchFamily="34" charset="0"/>
                <a:cs typeface="Arial" panose="020B0604020202020204" pitchFamily="34" charset="0"/>
              </a:rPr>
              <a:t> که به تازگی باز کرده </a:t>
            </a:r>
            <a:r>
              <a:rPr lang="fa-IR" sz="1800" dirty="0" err="1">
                <a:effectLst/>
                <a:latin typeface="Calibri" panose="020F0502020204030204" pitchFamily="34" charset="0"/>
                <a:ea typeface="Calibri" panose="020F0502020204030204" pitchFamily="34" charset="0"/>
                <a:cs typeface="Arial" panose="020B0604020202020204" pitchFamily="34" charset="0"/>
              </a:rPr>
              <a:t>اید</a:t>
            </a:r>
            <a:r>
              <a:rPr lang="fa-IR" sz="1800" dirty="0">
                <a:effectLst/>
                <a:latin typeface="Calibri" panose="020F0502020204030204" pitchFamily="34" charset="0"/>
                <a:ea typeface="Calibri" panose="020F0502020204030204" pitchFamily="34" charset="0"/>
                <a:cs typeface="Arial" panose="020B0604020202020204" pitchFamily="34" charset="0"/>
              </a:rPr>
              <a:t> دیگر به شکل متن برجسته نیست.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64</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برای پاسخ دادن به یک ایمیل، آن را از لیست موجود در صندوق وارده خود انتخاب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همه شما یک ایمیل پاسخ به </a:t>
            </a:r>
            <a:r>
              <a:rPr lang="fa-IR" sz="1800"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dirty="0">
                <a:effectLst/>
                <a:latin typeface="Calibri" panose="020F0502020204030204" pitchFamily="34" charset="0"/>
                <a:ea typeface="Calibri" panose="020F0502020204030204" pitchFamily="34" charset="0"/>
                <a:cs typeface="Arial" panose="020B0604020202020204" pitchFamily="34" charset="0"/>
              </a:rPr>
              <a:t> که قبلاً برای من ارسال کرده بودید، باید از من دریافت کرده باشید. ممکن برخی قبلاً آن را دیده باشند.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این را در صندوق وارده خود پیدا کنید و روی آن ضربه بزنید یا کلیک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برای ارسال پاسخ به من، کاربران جی میل باید روی نوار سفید در پایین پنجره، جایی که "پاسخ" یا "ارسال مجدد" است، ضربه بزنند یا کلیک کنند.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یک ایمیل پاسخ بسیار شبیه یک ایمیل جدید است، اما در اینجا بخش های "به" و "موضوع" از قبل پر می باشند.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علاوه بر این، متن </a:t>
            </a:r>
            <a:r>
              <a:rPr lang="fa-IR" sz="1800"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dirty="0">
                <a:effectLst/>
                <a:latin typeface="Calibri" panose="020F0502020204030204" pitchFamily="34" charset="0"/>
                <a:ea typeface="Calibri" panose="020F0502020204030204" pitchFamily="34" charset="0"/>
                <a:cs typeface="Arial" panose="020B0604020202020204" pitchFamily="34" charset="0"/>
              </a:rPr>
              <a:t> که به آن پاسخ می دهید در بالا یا پایین بخشی که در آن تایپ می کنید قابل مشاهده خواهد بود.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این چیزی است که معمولاً در جی میل به نظر می رسد.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این متن از فرستنده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قسمت نام </a:t>
            </a:r>
            <a:r>
              <a:rPr lang="ar-SA" sz="1800" dirty="0" err="1">
                <a:effectLst/>
                <a:latin typeface="Calibri" panose="020F0502020204030204" pitchFamily="34" charset="0"/>
                <a:ea typeface="Calibri" panose="020F0502020204030204" pitchFamily="34" charset="0"/>
                <a:cs typeface="Arial" panose="020B0604020202020204" pitchFamily="34" charset="0"/>
              </a:rPr>
              <a:t>خانوادگی</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و نام </a:t>
            </a:r>
            <a:r>
              <a:rPr lang="ar-SA" sz="1800" dirty="0" err="1">
                <a:effectLst/>
                <a:latin typeface="Calibri" panose="020F0502020204030204" pitchFamily="34" charset="0"/>
                <a:ea typeface="Calibri" panose="020F0502020204030204" pitchFamily="34" charset="0"/>
                <a:cs typeface="Arial" panose="020B0604020202020204" pitchFamily="34" charset="0"/>
              </a:rPr>
              <a:t>خانوادگی</a:t>
            </a:r>
            <a:r>
              <a:rPr lang="ar-SA" sz="1800" dirty="0">
                <a:effectLst/>
                <a:latin typeface="Calibri" panose="020F0502020204030204" pitchFamily="34" charset="0"/>
                <a:ea typeface="Calibri" panose="020F0502020204030204" pitchFamily="34" charset="0"/>
                <a:cs typeface="Arial" panose="020B0604020202020204" pitchFamily="34" charset="0"/>
              </a:rPr>
              <a:t> خود را در </a:t>
            </a:r>
            <a:r>
              <a:rPr lang="ar-SA" sz="1800" dirty="0" err="1">
                <a:effectLst/>
                <a:latin typeface="Calibri" panose="020F0502020204030204" pitchFamily="34" charset="0"/>
                <a:ea typeface="Calibri" panose="020F0502020204030204" pitchFamily="34" charset="0"/>
                <a:cs typeface="Arial" panose="020B0604020202020204" pitchFamily="34" charset="0"/>
              </a:rPr>
              <a:t>آنجا</a:t>
            </a:r>
            <a:r>
              <a:rPr lang="ar-SA" sz="1800" dirty="0">
                <a:effectLst/>
                <a:latin typeface="Calibri" panose="020F0502020204030204" pitchFamily="34" charset="0"/>
                <a:ea typeface="Calibri" panose="020F0502020204030204" pitchFamily="34" charset="0"/>
                <a:cs typeface="Arial" panose="020B0604020202020204" pitchFamily="34" charset="0"/>
              </a:rPr>
              <a:t>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و در اینجا متن پاسخ خود را می </a:t>
            </a:r>
            <a:r>
              <a:rPr lang="fa-IR" sz="1800" dirty="0" err="1">
                <a:effectLst/>
                <a:latin typeface="Calibri" panose="020F0502020204030204" pitchFamily="34" charset="0"/>
                <a:ea typeface="Calibri" panose="020F0502020204030204" pitchFamily="34" charset="0"/>
                <a:cs typeface="Arial" panose="020B0604020202020204" pitchFamily="34" charset="0"/>
              </a:rPr>
              <a:t>نویسید</a:t>
            </a:r>
            <a:r>
              <a:rPr lang="fa-IR"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هنگامی که نوشتن پاسخ خود را ختم کردید، روی دکمه "ارسال" کلیک کرده یا ضربه بزنید.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پایان</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254B7B-5006-4AAE-B324-0D18C385F145}" type="slidenum">
              <a:rPr lang="nb-NO" smtClean="0"/>
              <a:t>73</a:t>
            </a:fld>
            <a:endParaRPr lang="nb-NO"/>
          </a:p>
        </p:txBody>
      </p:sp>
    </p:spTree>
    <p:extLst>
      <p:ext uri="{BB962C8B-B14F-4D97-AF65-F5344CB8AC3E}">
        <p14:creationId xmlns:p14="http://schemas.microsoft.com/office/powerpoint/2010/main" val="207884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در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قصد </a:t>
            </a:r>
            <a:r>
              <a:rPr lang="ar-SA" sz="1800" dirty="0" err="1">
                <a:effectLst/>
                <a:latin typeface="Calibri" panose="020F0502020204030204" pitchFamily="34" charset="0"/>
                <a:ea typeface="Calibri" panose="020F0502020204030204" pitchFamily="34" charset="0"/>
                <a:cs typeface="Arial" panose="020B0604020202020204" pitchFamily="34" charset="0"/>
              </a:rPr>
              <a:t>داریم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چیزی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شما را از </a:t>
            </a:r>
            <a:r>
              <a:rPr lang="ar-SA" sz="1800" dirty="0" err="1">
                <a:effectLst/>
                <a:latin typeface="Calibri" panose="020F0502020204030204" pitchFamily="34" charset="0"/>
                <a:ea typeface="Calibri" panose="020F0502020204030204" pitchFamily="34" charset="0"/>
                <a:cs typeface="Arial" panose="020B0604020202020204" pitchFamily="34" charset="0"/>
              </a:rPr>
              <a:t>سایر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متمایز</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شما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تواند</a:t>
            </a:r>
            <a:r>
              <a:rPr lang="ar-SA" sz="1800" dirty="0">
                <a:effectLst/>
                <a:latin typeface="Calibri" panose="020F0502020204030204" pitchFamily="34" charset="0"/>
                <a:ea typeface="Calibri" panose="020F0502020204030204" pitchFamily="34" charset="0"/>
                <a:cs typeface="Arial" panose="020B0604020202020204" pitchFamily="34" charset="0"/>
              </a:rPr>
              <a:t> هر </a:t>
            </a:r>
            <a:r>
              <a:rPr lang="ar-SA" sz="1800" dirty="0" err="1">
                <a:effectLst/>
                <a:latin typeface="Calibri" panose="020F0502020204030204" pitchFamily="34" charset="0"/>
                <a:ea typeface="Calibri" panose="020F0502020204030204" pitchFamily="34" charset="0"/>
                <a:cs typeface="Arial" panose="020B0604020202020204" pitchFamily="34" charset="0"/>
              </a:rPr>
              <a:t>چیزی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اما </a:t>
            </a:r>
            <a:r>
              <a:rPr lang="ar-SA" sz="1800" dirty="0" err="1">
                <a:effectLst/>
                <a:latin typeface="Calibri" panose="020F0502020204030204" pitchFamily="34" charset="0"/>
                <a:ea typeface="Calibri" panose="020F0502020204030204" pitchFamily="34" charset="0"/>
                <a:cs typeface="Arial" panose="020B0604020202020204" pitchFamily="34" charset="0"/>
              </a:rPr>
              <a:t>فکر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خوبی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داشته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شبیه</a:t>
            </a:r>
            <a:r>
              <a:rPr lang="ar-SA" sz="1800" dirty="0">
                <a:effectLst/>
                <a:latin typeface="Calibri" panose="020F0502020204030204" pitchFamily="34" charset="0"/>
                <a:ea typeface="Calibri" panose="020F0502020204030204" pitchFamily="34" charset="0"/>
                <a:cs typeface="Arial" panose="020B0604020202020204" pitchFamily="34" charset="0"/>
              </a:rPr>
              <a:t> به نام </a:t>
            </a:r>
            <a:r>
              <a:rPr lang="ar-SA" sz="1800" dirty="0" err="1">
                <a:effectLst/>
                <a:latin typeface="Calibri" panose="020F0502020204030204" pitchFamily="34" charset="0"/>
                <a:ea typeface="Calibri" panose="020F0502020204030204" pitchFamily="34" charset="0"/>
                <a:cs typeface="Arial" panose="020B0604020202020204" pitchFamily="34" charset="0"/>
              </a:rPr>
              <a:t>واقعی</a:t>
            </a:r>
            <a:r>
              <a:rPr lang="ar-SA" sz="1800" dirty="0">
                <a:effectLst/>
                <a:latin typeface="Calibri" panose="020F0502020204030204" pitchFamily="34" charset="0"/>
                <a:ea typeface="Calibri" panose="020F0502020204030204" pitchFamily="34" charset="0"/>
                <a:cs typeface="Arial" panose="020B0604020202020204" pitchFamily="34" charset="0"/>
              </a:rPr>
              <a:t> شما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کار</a:t>
            </a:r>
            <a:r>
              <a:rPr lang="ar-SA" sz="1800" dirty="0">
                <a:effectLst/>
                <a:latin typeface="Calibri" panose="020F0502020204030204" pitchFamily="34" charset="0"/>
                <a:ea typeface="Calibri" panose="020F0502020204030204" pitchFamily="34" charset="0"/>
                <a:cs typeface="Arial" panose="020B0604020202020204" pitchFamily="34" charset="0"/>
              </a:rPr>
              <a:t> باعث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هم شما و هم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دیگران</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راحتی</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خود را به خاطر </a:t>
            </a:r>
            <a:r>
              <a:rPr lang="ar-SA" sz="1800" dirty="0" err="1">
                <a:effectLst/>
                <a:latin typeface="Calibri" panose="020F0502020204030204" pitchFamily="34" charset="0"/>
                <a:ea typeface="Calibri" panose="020F0502020204030204" pitchFamily="34" charset="0"/>
                <a:cs typeface="Arial" panose="020B0604020202020204" pitchFamily="34" charset="0"/>
              </a:rPr>
              <a:t>بسپارید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شما </a:t>
            </a:r>
            <a:r>
              <a:rPr lang="ar-SA" sz="1800" dirty="0" err="1">
                <a:effectLst/>
                <a:latin typeface="Calibri" panose="020F0502020204030204" pitchFamily="34" charset="0"/>
                <a:ea typeface="Calibri" panose="020F0502020204030204" pitchFamily="34" charset="0"/>
                <a:cs typeface="Arial" panose="020B0604020202020204" pitchFamily="34" charset="0"/>
              </a:rPr>
              <a:t>نمی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حاوی</a:t>
            </a:r>
            <a:r>
              <a:rPr lang="ar-SA" sz="1800" dirty="0">
                <a:effectLst/>
                <a:latin typeface="Calibri" panose="020F0502020204030204" pitchFamily="34" charset="0"/>
                <a:ea typeface="Calibri" panose="020F0502020204030204" pitchFamily="34" charset="0"/>
                <a:cs typeface="Arial" panose="020B0604020202020204" pitchFamily="34" charset="0"/>
              </a:rPr>
              <a:t> فاصله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حروف </a:t>
            </a:r>
            <a:r>
              <a:rPr lang="en-GB" sz="1800" dirty="0">
                <a:effectLst/>
                <a:latin typeface="Calibri" panose="020F0502020204030204" pitchFamily="34" charset="0"/>
                <a:ea typeface="Calibri" panose="020F0502020204030204" pitchFamily="34" charset="0"/>
                <a:cs typeface="Arial" panose="020B0604020202020204" pitchFamily="34" charset="0"/>
              </a:rPr>
              <a:t>"æ"</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"ø"</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en-GB" sz="1800" dirty="0">
                <a:effectLst/>
                <a:latin typeface="Calibri" panose="020F0502020204030204" pitchFamily="34" charset="0"/>
                <a:ea typeface="Calibri" panose="020F0502020204030204" pitchFamily="34" charset="0"/>
                <a:cs typeface="Arial" panose="020B0604020202020204" pitchFamily="34" charset="0"/>
              </a:rPr>
              <a:t>"å"</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متشکل</a:t>
            </a:r>
            <a:r>
              <a:rPr lang="ar-SA" sz="1800" dirty="0">
                <a:effectLst/>
                <a:latin typeface="Calibri" panose="020F0502020204030204" pitchFamily="34" charset="0"/>
                <a:ea typeface="Calibri" panose="020F0502020204030204" pitchFamily="34" charset="0"/>
                <a:cs typeface="Arial" panose="020B0604020202020204" pitchFamily="34" charset="0"/>
              </a:rPr>
              <a:t> از نام و نام </a:t>
            </a:r>
            <a:r>
              <a:rPr lang="ar-SA" sz="1800" dirty="0" err="1">
                <a:effectLst/>
                <a:latin typeface="Calibri" panose="020F0502020204030204" pitchFamily="34" charset="0"/>
                <a:ea typeface="Calibri" panose="020F0502020204030204" pitchFamily="34" charset="0"/>
                <a:cs typeface="Arial" panose="020B0604020202020204" pitchFamily="34" charset="0"/>
              </a:rPr>
              <a:t>خانوادگی</a:t>
            </a:r>
            <a:r>
              <a:rPr lang="ar-SA" sz="1800" dirty="0">
                <a:effectLst/>
                <a:latin typeface="Calibri" panose="020F0502020204030204" pitchFamily="34" charset="0"/>
                <a:ea typeface="Calibri" panose="020F0502020204030204" pitchFamily="34" charset="0"/>
                <a:cs typeface="Arial" panose="020B0604020202020204" pitchFamily="34" charset="0"/>
              </a:rPr>
              <a:t> خود داشته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حروف را مثلًا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aa</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o</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تبدیل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جای</a:t>
            </a:r>
            <a:r>
              <a:rPr lang="ar-SA" sz="1800" dirty="0">
                <a:effectLst/>
                <a:latin typeface="Calibri" panose="020F0502020204030204" pitchFamily="34" charset="0"/>
                <a:ea typeface="Calibri" panose="020F0502020204030204" pitchFamily="34" charset="0"/>
                <a:cs typeface="Arial" panose="020B0604020202020204" pitchFamily="34" charset="0"/>
              </a:rPr>
              <a:t> فاصله </a:t>
            </a:r>
            <a:r>
              <a:rPr lang="ar-SA" sz="1800" dirty="0" err="1">
                <a:effectLst/>
                <a:latin typeface="Calibri" panose="020F0502020204030204" pitchFamily="34" charset="0"/>
                <a:ea typeface="Calibri" panose="020F0502020204030204" pitchFamily="34" charset="0"/>
                <a:cs typeface="Arial" panose="020B0604020202020204" pitchFamily="34" charset="0"/>
              </a:rPr>
              <a:t>بین</a:t>
            </a:r>
            <a:r>
              <a:rPr lang="ar-SA" sz="1800" dirty="0">
                <a:effectLst/>
                <a:latin typeface="Calibri" panose="020F0502020204030204" pitchFamily="34" charset="0"/>
                <a:ea typeface="Calibri" panose="020F0502020204030204" pitchFamily="34" charset="0"/>
                <a:cs typeface="Arial" panose="020B0604020202020204" pitchFamily="34" charset="0"/>
              </a:rPr>
              <a:t> نام و نام </a:t>
            </a:r>
            <a:r>
              <a:rPr lang="ar-SA" sz="1800" dirty="0" err="1">
                <a:effectLst/>
                <a:latin typeface="Calibri" panose="020F0502020204030204" pitchFamily="34" charset="0"/>
                <a:ea typeface="Calibri" panose="020F0502020204030204" pitchFamily="34" charset="0"/>
                <a:cs typeface="Arial" panose="020B0604020202020204" pitchFamily="34" charset="0"/>
              </a:rPr>
              <a:t>خانوادگی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از نقطه معمول است.</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BRUKE E-POST</a:t>
            </a:r>
          </a:p>
        </p:txBody>
      </p:sp>
      <p:sp>
        <p:nvSpPr>
          <p:cNvPr id="7" name="Undertittel 6"/>
          <p:cNvSpPr>
            <a:spLocks noGrp="1"/>
          </p:cNvSpPr>
          <p:nvPr>
            <p:ph type="subTitle" idx="1"/>
          </p:nvPr>
        </p:nvSpPr>
        <p:spPr>
          <a:xfrm>
            <a:off x="828637" y="3572540"/>
            <a:ext cx="9839363" cy="2169041"/>
          </a:xfrm>
        </p:spPr>
        <p:txBody>
          <a:bodyPr>
            <a:noAutofit/>
          </a:bodyPr>
          <a:lstStyle/>
          <a:p>
            <a:pPr marL="0" indent="0">
              <a:buNone/>
            </a:pPr>
            <a:r>
              <a:rPr lang="nb-NO" sz="2400" b="1" dirty="0">
                <a:solidFill>
                  <a:schemeClr val="tx1"/>
                </a:solidFill>
              </a:rPr>
              <a:t>Læringsmål:</a:t>
            </a:r>
          </a:p>
          <a:p>
            <a:pPr>
              <a:buFontTx/>
              <a:buChar char="-"/>
            </a:pPr>
            <a:r>
              <a:rPr lang="nb-NO" sz="2400" dirty="0"/>
              <a:t>Å kunne logge av og på en </a:t>
            </a:r>
            <a:r>
              <a:rPr lang="nb-NO" sz="2400" dirty="0" err="1"/>
              <a:t>e-postkonto</a:t>
            </a:r>
            <a:endParaRPr lang="nb-NO" sz="2400" dirty="0"/>
          </a:p>
          <a:p>
            <a:pPr>
              <a:buFontTx/>
              <a:buChar char="-"/>
            </a:pPr>
            <a:r>
              <a:rPr lang="nb-NO" sz="2400" dirty="0"/>
              <a:t>Å kunne sende, motta og svare på e-post</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5" name="Bilde 4">
            <a:extLst>
              <a:ext uri="{FF2B5EF4-FFF2-40B4-BE49-F238E27FC236}">
                <a16:creationId xmlns:a16="http://schemas.microsoft.com/office/drawing/2014/main" id="{0CD72608-D841-46B1-83EF-D1843DF32D48}"/>
              </a:ext>
            </a:extLst>
          </p:cNvPr>
          <p:cNvPicPr>
            <a:picLocks noChangeAspect="1"/>
          </p:cNvPicPr>
          <p:nvPr/>
        </p:nvPicPr>
        <p:blipFill>
          <a:blip r:embed="rId3"/>
          <a:stretch>
            <a:fillRect/>
          </a:stretch>
        </p:blipFill>
        <p:spPr>
          <a:xfrm>
            <a:off x="2657475" y="820190"/>
            <a:ext cx="6496253" cy="5542509"/>
          </a:xfrm>
          <a:prstGeom prst="rect">
            <a:avLst/>
          </a:prstGeom>
        </p:spPr>
      </p:pic>
    </p:spTree>
    <p:extLst>
      <p:ext uri="{BB962C8B-B14F-4D97-AF65-F5344CB8AC3E}">
        <p14:creationId xmlns:p14="http://schemas.microsoft.com/office/powerpoint/2010/main" val="81635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4086528" y="2551004"/>
            <a:ext cx="3998511" cy="2308324"/>
          </a:xfrm>
          <a:prstGeom prst="rect">
            <a:avLst/>
          </a:prstGeom>
          <a:noFill/>
        </p:spPr>
        <p:txBody>
          <a:bodyPr wrap="square" rtlCol="0">
            <a:spAutoFit/>
          </a:bodyPr>
          <a:lstStyle/>
          <a:p>
            <a:r>
              <a:rPr lang="nb-NO" sz="3600">
                <a:solidFill>
                  <a:srgbClr val="000000"/>
                </a:solidFill>
              </a:rPr>
              <a:t>navn.i.etternavn</a:t>
            </a:r>
          </a:p>
          <a:p>
            <a:endParaRPr lang="nb-NO" sz="3600">
              <a:solidFill>
                <a:srgbClr val="000000"/>
              </a:solidFill>
            </a:endParaRPr>
          </a:p>
          <a:p>
            <a:r>
              <a:rPr lang="nb-NO" sz="3600">
                <a:solidFill>
                  <a:srgbClr val="000000"/>
                </a:solidFill>
              </a:rPr>
              <a:t>navn.etternavn123</a:t>
            </a:r>
          </a:p>
          <a:p>
            <a:pPr algn="ctr"/>
            <a:endParaRPr lang="nb-NO" sz="360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CDEC164-3AB2-4D98-A52B-59224411847D}"/>
              </a:ext>
            </a:extLst>
          </p:cNvPr>
          <p:cNvPicPr>
            <a:picLocks noChangeAspect="1"/>
          </p:cNvPicPr>
          <p:nvPr/>
        </p:nvPicPr>
        <p:blipFill>
          <a:blip r:embed="rId3"/>
          <a:stretch>
            <a:fillRect/>
          </a:stretch>
        </p:blipFill>
        <p:spPr>
          <a:xfrm>
            <a:off x="2398273" y="660440"/>
            <a:ext cx="7200900" cy="5676900"/>
          </a:xfrm>
          <a:prstGeom prst="rect">
            <a:avLst/>
          </a:prstGeom>
        </p:spPr>
      </p:pic>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592828" y="3677055"/>
            <a:ext cx="3739878" cy="64227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a:p>
            <a:pPr algn="ctr"/>
            <a:endParaRPr lang="nb-NO" sz="360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2738927-80D6-4F7A-A2F4-F85D0C2DA387}"/>
              </a:ext>
            </a:extLst>
          </p:cNvPr>
          <p:cNvPicPr>
            <a:picLocks noChangeAspect="1"/>
          </p:cNvPicPr>
          <p:nvPr/>
        </p:nvPicPr>
        <p:blipFill>
          <a:blip r:embed="rId3"/>
          <a:stretch>
            <a:fillRect/>
          </a:stretch>
        </p:blipFill>
        <p:spPr>
          <a:xfrm>
            <a:off x="2425024" y="1148269"/>
            <a:ext cx="6972300" cy="5067300"/>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252095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a:p>
            <a:pPr algn="ctr"/>
            <a:endParaRPr lang="nb-NO" sz="3600">
              <a:solidFill>
                <a:srgbClr val="000000"/>
              </a:solidFill>
            </a:endParaRPr>
          </a:p>
        </p:txBody>
      </p:sp>
    </p:spTree>
    <p:extLst>
      <p:ext uri="{BB962C8B-B14F-4D97-AF65-F5344CB8AC3E}">
        <p14:creationId xmlns:p14="http://schemas.microsoft.com/office/powerpoint/2010/main" val="247852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240C92B-E18A-4474-BD7C-7CB31135A4C0}"/>
              </a:ext>
            </a:extLst>
          </p:cNvPr>
          <p:cNvPicPr>
            <a:picLocks noChangeAspect="1"/>
          </p:cNvPicPr>
          <p:nvPr/>
        </p:nvPicPr>
        <p:blipFill>
          <a:blip r:embed="rId3"/>
          <a:stretch>
            <a:fillRect/>
          </a:stretch>
        </p:blipFill>
        <p:spPr>
          <a:xfrm>
            <a:off x="2427226" y="965999"/>
            <a:ext cx="7191375" cy="5562600"/>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4241260" y="3900791"/>
            <a:ext cx="2169268" cy="75901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0886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2822"/>
            <a:ext cx="10354031" cy="364473"/>
          </a:xfrm>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3" name="Bilde 2">
            <a:extLst>
              <a:ext uri="{FF2B5EF4-FFF2-40B4-BE49-F238E27FC236}">
                <a16:creationId xmlns:a16="http://schemas.microsoft.com/office/drawing/2014/main" id="{AE64D88A-283E-4EE9-A5DC-B475CEACA625}"/>
              </a:ext>
            </a:extLst>
          </p:cNvPr>
          <p:cNvPicPr>
            <a:picLocks noChangeAspect="1"/>
          </p:cNvPicPr>
          <p:nvPr/>
        </p:nvPicPr>
        <p:blipFill>
          <a:blip r:embed="rId3"/>
          <a:stretch>
            <a:fillRect/>
          </a:stretch>
        </p:blipFill>
        <p:spPr>
          <a:xfrm>
            <a:off x="4043362" y="2714625"/>
            <a:ext cx="4105275" cy="1428750"/>
          </a:xfrm>
          <a:prstGeom prst="rect">
            <a:avLst/>
          </a:prstGeom>
        </p:spPr>
      </p:pic>
    </p:spTree>
    <p:extLst>
      <p:ext uri="{BB962C8B-B14F-4D97-AF65-F5344CB8AC3E}">
        <p14:creationId xmlns:p14="http://schemas.microsoft.com/office/powerpoint/2010/main" val="100650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D277ED3-9F70-4C35-9BAF-AF798EBFE56B}"/>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4465681" y="3522531"/>
            <a:ext cx="1215272" cy="39503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6502" y="3917569"/>
            <a:ext cx="482545" cy="719551"/>
          </a:xfrm>
          <a:prstGeom prst="rect">
            <a:avLst/>
          </a:prstGeom>
        </p:spPr>
      </p:pic>
    </p:spTree>
    <p:extLst>
      <p:ext uri="{BB962C8B-B14F-4D97-AF65-F5344CB8AC3E}">
        <p14:creationId xmlns:p14="http://schemas.microsoft.com/office/powerpoint/2010/main" val="373046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832F60E-6AEE-4CAB-9FEA-14B3E988E61A}"/>
              </a:ext>
            </a:extLst>
          </p:cNvPr>
          <p:cNvPicPr>
            <a:picLocks noChangeAspect="1"/>
          </p:cNvPicPr>
          <p:nvPr/>
        </p:nvPicPr>
        <p:blipFill>
          <a:blip r:embed="rId3"/>
          <a:stretch>
            <a:fillRect/>
          </a:stretch>
        </p:blipFill>
        <p:spPr>
          <a:xfrm>
            <a:off x="3205288" y="824031"/>
            <a:ext cx="5319714" cy="5598233"/>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224110" y="3623147"/>
            <a:ext cx="1099858" cy="4651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4330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pPr algn="r" rtl="1"/>
            <a:r>
              <a:rPr lang="prs-AF" b="1" dirty="0">
                <a:solidFill>
                  <a:srgbClr val="000000"/>
                </a:solidFill>
                <a:latin typeface="+mj-lt"/>
                <a:cs typeface="+mn-cs"/>
              </a:rPr>
              <a:t>یک آدرس ایمیل ایجاد کنید</a:t>
            </a: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5E6379F-B186-4AFD-8673-4F1B7262C2FF}"/>
              </a:ext>
            </a:extLst>
          </p:cNvPr>
          <p:cNvPicPr>
            <a:picLocks noChangeAspect="1"/>
          </p:cNvPicPr>
          <p:nvPr/>
        </p:nvPicPr>
        <p:blipFill>
          <a:blip r:embed="rId3"/>
          <a:stretch>
            <a:fillRect/>
          </a:stretch>
        </p:blipFill>
        <p:spPr>
          <a:xfrm>
            <a:off x="3367087" y="557212"/>
            <a:ext cx="5457825" cy="5743575"/>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5434518" y="3428999"/>
            <a:ext cx="892749" cy="33952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7108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D3CE300-7423-4D02-8AC5-4AED331DFF69}"/>
              </a:ext>
            </a:extLst>
          </p:cNvPr>
          <p:cNvPicPr>
            <a:picLocks noChangeAspect="1"/>
          </p:cNvPicPr>
          <p:nvPr/>
        </p:nvPicPr>
        <p:blipFill>
          <a:blip r:embed="rId3"/>
          <a:stretch>
            <a:fillRect/>
          </a:stretch>
        </p:blipFill>
        <p:spPr>
          <a:xfrm>
            <a:off x="3367087" y="557212"/>
            <a:ext cx="5457825" cy="5743575"/>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3526073" y="4017523"/>
            <a:ext cx="2972003" cy="52529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0332" y="4542817"/>
            <a:ext cx="463030" cy="690451"/>
          </a:xfrm>
          <a:prstGeom prst="rect">
            <a:avLst/>
          </a:prstGeom>
        </p:spPr>
      </p:pic>
    </p:spTree>
    <p:extLst>
      <p:ext uri="{BB962C8B-B14F-4D97-AF65-F5344CB8AC3E}">
        <p14:creationId xmlns:p14="http://schemas.microsoft.com/office/powerpoint/2010/main" val="401199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1770CAC-B76F-4EF1-AAD8-1AF1800BBE4C}"/>
              </a:ext>
            </a:extLst>
          </p:cNvPr>
          <p:cNvPicPr>
            <a:picLocks noChangeAspect="1"/>
          </p:cNvPicPr>
          <p:nvPr/>
        </p:nvPicPr>
        <p:blipFill>
          <a:blip r:embed="rId3"/>
          <a:stretch>
            <a:fillRect/>
          </a:stretch>
        </p:blipFill>
        <p:spPr>
          <a:xfrm>
            <a:off x="3639462" y="836579"/>
            <a:ext cx="5395718" cy="5678216"/>
          </a:xfrm>
          <a:prstGeom prst="rect">
            <a:avLst/>
          </a:prstGeom>
        </p:spPr>
      </p:pic>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4188274" y="2329430"/>
            <a:ext cx="2591905" cy="51104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6997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F364164-A062-466C-ABF8-BB425A3E9807}"/>
              </a:ext>
            </a:extLst>
          </p:cNvPr>
          <p:cNvPicPr>
            <a:picLocks noChangeAspect="1"/>
          </p:cNvPicPr>
          <p:nvPr/>
        </p:nvPicPr>
        <p:blipFill>
          <a:blip r:embed="rId3"/>
          <a:stretch>
            <a:fillRect/>
          </a:stretch>
        </p:blipFill>
        <p:spPr>
          <a:xfrm>
            <a:off x="2964716" y="810747"/>
            <a:ext cx="5222436" cy="5495862"/>
          </a:xfrm>
          <a:prstGeom prst="rect">
            <a:avLst/>
          </a:prstGeom>
        </p:spPr>
      </p:pic>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061993" y="2999841"/>
            <a:ext cx="2443863" cy="40677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3756862" y="2941617"/>
            <a:ext cx="698634" cy="523220"/>
          </a:xfrm>
          <a:prstGeom prst="rect">
            <a:avLst/>
          </a:prstGeom>
          <a:noFill/>
        </p:spPr>
        <p:txBody>
          <a:bodyPr wrap="square" rtlCol="0">
            <a:spAutoFit/>
          </a:bodyPr>
          <a:lstStyle/>
          <a:p>
            <a:pPr algn="ctr"/>
            <a:r>
              <a:rPr lang="nb-NO" sz="2800" b="1" dirty="0">
                <a:solidFill>
                  <a:srgbClr val="FF0000"/>
                </a:solidFill>
              </a:rPr>
              <a:t>?</a:t>
            </a:r>
          </a:p>
        </p:txBody>
      </p:sp>
    </p:spTree>
    <p:extLst>
      <p:ext uri="{BB962C8B-B14F-4D97-AF65-F5344CB8AC3E}">
        <p14:creationId xmlns:p14="http://schemas.microsoft.com/office/powerpoint/2010/main" val="162403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1386941-8A14-4276-AC53-F3FF53C0E225}"/>
              </a:ext>
            </a:extLst>
          </p:cNvPr>
          <p:cNvPicPr>
            <a:picLocks noChangeAspect="1"/>
          </p:cNvPicPr>
          <p:nvPr/>
        </p:nvPicPr>
        <p:blipFill>
          <a:blip r:embed="rId3"/>
          <a:stretch>
            <a:fillRect/>
          </a:stretch>
        </p:blipFill>
        <p:spPr>
          <a:xfrm>
            <a:off x="2821021" y="457576"/>
            <a:ext cx="6923054" cy="6281361"/>
          </a:xfrm>
          <a:prstGeom prst="rect">
            <a:avLst/>
          </a:prstGeom>
        </p:spPr>
      </p:pic>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868" y="6019386"/>
            <a:ext cx="482545" cy="719551"/>
          </a:xfrm>
          <a:prstGeom prst="rect">
            <a:avLst/>
          </a:prstGeom>
        </p:spPr>
      </p:pic>
    </p:spTree>
    <p:extLst>
      <p:ext uri="{BB962C8B-B14F-4D97-AF65-F5344CB8AC3E}">
        <p14:creationId xmlns:p14="http://schemas.microsoft.com/office/powerpoint/2010/main" val="43954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6C8698B-1488-48DC-9824-C20454D7F117}"/>
              </a:ext>
            </a:extLst>
          </p:cNvPr>
          <p:cNvPicPr>
            <a:picLocks noChangeAspect="1"/>
          </p:cNvPicPr>
          <p:nvPr/>
        </p:nvPicPr>
        <p:blipFill>
          <a:blip r:embed="rId3"/>
          <a:stretch>
            <a:fillRect/>
          </a:stretch>
        </p:blipFill>
        <p:spPr>
          <a:xfrm>
            <a:off x="2533650" y="280987"/>
            <a:ext cx="7124700" cy="6296025"/>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Ellipse 9"/>
          <p:cNvSpPr/>
          <p:nvPr/>
        </p:nvSpPr>
        <p:spPr>
          <a:xfrm>
            <a:off x="2237362" y="4280170"/>
            <a:ext cx="5068111" cy="229684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21303">
            <a:off x="7119216" y="5700705"/>
            <a:ext cx="482545" cy="719551"/>
          </a:xfrm>
          <a:prstGeom prst="rect">
            <a:avLst/>
          </a:prstGeom>
        </p:spPr>
      </p:pic>
    </p:spTree>
    <p:extLst>
      <p:ext uri="{BB962C8B-B14F-4D97-AF65-F5344CB8AC3E}">
        <p14:creationId xmlns:p14="http://schemas.microsoft.com/office/powerpoint/2010/main" val="96361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C012ACF-A2F2-4DFF-B08D-8CF5A640011F}"/>
              </a:ext>
            </a:extLst>
          </p:cNvPr>
          <p:cNvPicPr>
            <a:picLocks noChangeAspect="1"/>
          </p:cNvPicPr>
          <p:nvPr/>
        </p:nvPicPr>
        <p:blipFill>
          <a:blip r:embed="rId3"/>
          <a:stretch>
            <a:fillRect/>
          </a:stretch>
        </p:blipFill>
        <p:spPr>
          <a:xfrm>
            <a:off x="3048000" y="738344"/>
            <a:ext cx="5794443" cy="5676743"/>
          </a:xfrm>
          <a:prstGeom prst="rect">
            <a:avLst/>
          </a:prstGeom>
        </p:spPr>
      </p:pic>
      <p:sp>
        <p:nvSpPr>
          <p:cNvPr id="2" name="Tittel 1"/>
          <p:cNvSpPr>
            <a:spLocks noGrp="1"/>
          </p:cNvSpPr>
          <p:nvPr>
            <p:ph type="title"/>
          </p:nvPr>
        </p:nvSpPr>
        <p:spPr>
          <a:xfrm>
            <a:off x="1037351" y="212822"/>
            <a:ext cx="10354031" cy="364473"/>
          </a:xfrm>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4" name="Ellipse 13"/>
          <p:cNvSpPr/>
          <p:nvPr/>
        </p:nvSpPr>
        <p:spPr>
          <a:xfrm>
            <a:off x="5469728" y="5646187"/>
            <a:ext cx="950985" cy="4734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27427">
            <a:off x="6478290" y="5926450"/>
            <a:ext cx="482545" cy="719551"/>
          </a:xfrm>
          <a:prstGeom prst="rect">
            <a:avLst/>
          </a:prstGeom>
        </p:spPr>
      </p:pic>
    </p:spTree>
    <p:extLst>
      <p:ext uri="{BB962C8B-B14F-4D97-AF65-F5344CB8AC3E}">
        <p14:creationId xmlns:p14="http://schemas.microsoft.com/office/powerpoint/2010/main" val="420913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294369" y="2890524"/>
            <a:ext cx="5821731" cy="1200329"/>
          </a:xfrm>
          <a:prstGeom prst="rect">
            <a:avLst/>
          </a:prstGeom>
          <a:noFill/>
        </p:spPr>
        <p:txBody>
          <a:bodyPr wrap="square" rtlCol="0">
            <a:spAutoFit/>
          </a:bodyPr>
          <a:lstStyle/>
          <a:p>
            <a:pPr algn="ctr"/>
            <a:r>
              <a:rPr lang="nb-NO" sz="3600">
                <a:solidFill>
                  <a:srgbClr val="000000"/>
                </a:solidFill>
              </a:rPr>
              <a:t>Gratulerer med brukerkonto og e-postadresse!</a:t>
            </a:r>
          </a:p>
        </p:txBody>
      </p:sp>
    </p:spTree>
    <p:extLst>
      <p:ext uri="{BB962C8B-B14F-4D97-AF65-F5344CB8AC3E}">
        <p14:creationId xmlns:p14="http://schemas.microsoft.com/office/powerpoint/2010/main" val="158032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115969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248935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3659014" y="2890524"/>
            <a:ext cx="4979278" cy="1200329"/>
          </a:xfrm>
          <a:prstGeom prst="rect">
            <a:avLst/>
          </a:prstGeom>
          <a:noFill/>
        </p:spPr>
        <p:txBody>
          <a:bodyPr wrap="square" rtlCol="0">
            <a:spAutoFit/>
          </a:bodyPr>
          <a:lstStyle/>
          <a:p>
            <a:r>
              <a:rPr lang="nb-NO" sz="3600">
                <a:solidFill>
                  <a:srgbClr val="000000"/>
                </a:solidFill>
              </a:rPr>
              <a:t>brukernavn@gmail.com</a:t>
            </a:r>
          </a:p>
          <a:p>
            <a:pPr algn="ctr"/>
            <a:endParaRPr lang="nb-NO" sz="360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pPr algn="r" rtl="1"/>
            <a:r>
              <a:rPr lang="prs-AF" b="1" dirty="0">
                <a:solidFill>
                  <a:srgbClr val="000000"/>
                </a:solidFill>
                <a:cs typeface="+mn-cs"/>
              </a:rPr>
              <a:t>وارد شدن و خارج شدن</a:t>
            </a:r>
            <a:endParaRPr lang="nb-NO" b="1" dirty="0">
              <a:solidFill>
                <a:srgbClr val="000000"/>
              </a:solidFill>
              <a:cs typeface="+mn-cs"/>
            </a:endParaRPr>
          </a:p>
        </p:txBody>
      </p:sp>
    </p:spTree>
    <p:extLst>
      <p:ext uri="{BB962C8B-B14F-4D97-AF65-F5344CB8AC3E}">
        <p14:creationId xmlns:p14="http://schemas.microsoft.com/office/powerpoint/2010/main" val="125163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34D811E-6C8B-401E-9DAB-81D2BBFF01F0}"/>
              </a:ext>
            </a:extLst>
          </p:cNvPr>
          <p:cNvPicPr>
            <a:picLocks noChangeAspect="1"/>
          </p:cNvPicPr>
          <p:nvPr/>
        </p:nvPicPr>
        <p:blipFill>
          <a:blip r:embed="rId3"/>
          <a:stretch>
            <a:fillRect/>
          </a:stretch>
        </p:blipFill>
        <p:spPr>
          <a:xfrm>
            <a:off x="1574251" y="1773110"/>
            <a:ext cx="9858991" cy="3392277"/>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cs typeface="+mn-cs"/>
              </a:rPr>
              <a:t>وارد شدن و خارج شدن</a:t>
            </a:r>
            <a:endParaRPr lang="nb-NO" sz="2400" b="1" dirty="0">
              <a:solidFill>
                <a:srgbClr val="000000"/>
              </a:solidFill>
              <a:cs typeface="+mn-cs"/>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894979" y="1773111"/>
            <a:ext cx="810666" cy="5809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1969" y="2489784"/>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7F5B262-2FCE-4367-9277-9E0D1684606A}"/>
              </a:ext>
            </a:extLst>
          </p:cNvPr>
          <p:cNvPicPr>
            <a:picLocks noChangeAspect="1"/>
          </p:cNvPicPr>
          <p:nvPr/>
        </p:nvPicPr>
        <p:blipFill>
          <a:blip r:embed="rId3"/>
          <a:stretch>
            <a:fillRect/>
          </a:stretch>
        </p:blipFill>
        <p:spPr>
          <a:xfrm>
            <a:off x="781085" y="1485900"/>
            <a:ext cx="11329952" cy="3660032"/>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cs typeface="+mn-cs"/>
              </a:rPr>
              <a:t>وارد شدن و خارج شدن</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296391" y="4123958"/>
            <a:ext cx="1307688" cy="41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2807" y="4786156"/>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cs typeface="+mn-cs"/>
              </a:rPr>
              <a:t>وارد شدن و خارج شدن</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3" name="Bilde 2">
            <a:extLst>
              <a:ext uri="{FF2B5EF4-FFF2-40B4-BE49-F238E27FC236}">
                <a16:creationId xmlns:a16="http://schemas.microsoft.com/office/drawing/2014/main" id="{9E311251-4FB0-4A19-925D-847B280F89DE}"/>
              </a:ext>
            </a:extLst>
          </p:cNvPr>
          <p:cNvPicPr>
            <a:picLocks noChangeAspect="1"/>
          </p:cNvPicPr>
          <p:nvPr/>
        </p:nvPicPr>
        <p:blipFill>
          <a:blip r:embed="rId3"/>
          <a:stretch>
            <a:fillRect/>
          </a:stretch>
        </p:blipFill>
        <p:spPr>
          <a:xfrm>
            <a:off x="3231198" y="856237"/>
            <a:ext cx="4352925" cy="5495925"/>
          </a:xfrm>
          <a:prstGeom prst="rect">
            <a:avLst/>
          </a:prstGeom>
        </p:spPr>
      </p:pic>
    </p:spTree>
    <p:extLst>
      <p:ext uri="{BB962C8B-B14F-4D97-AF65-F5344CB8AC3E}">
        <p14:creationId xmlns:p14="http://schemas.microsoft.com/office/powerpoint/2010/main" val="2587969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cs typeface="+mn-cs"/>
              </a:rPr>
              <a:t>وارد شدن و خارج شدن</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dirty="0">
                <a:solidFill>
                  <a:srgbClr val="000000"/>
                </a:solidFill>
              </a:rPr>
              <a:t>www.gmail.no</a:t>
            </a:r>
          </a:p>
        </p:txBody>
      </p:sp>
    </p:spTree>
    <p:extLst>
      <p:ext uri="{BB962C8B-B14F-4D97-AF65-F5344CB8AC3E}">
        <p14:creationId xmlns:p14="http://schemas.microsoft.com/office/powerpoint/2010/main" val="3202059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5D7349E-8B5B-4B2B-BE26-59442EC346CF}"/>
              </a:ext>
            </a:extLst>
          </p:cNvPr>
          <p:cNvPicPr>
            <a:picLocks noChangeAspect="1"/>
          </p:cNvPicPr>
          <p:nvPr/>
        </p:nvPicPr>
        <p:blipFill>
          <a:blip r:embed="rId3"/>
          <a:stretch>
            <a:fillRect/>
          </a:stretch>
        </p:blipFill>
        <p:spPr>
          <a:xfrm>
            <a:off x="3343275" y="1005153"/>
            <a:ext cx="4759865" cy="5748072"/>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cs typeface="+mn-cs"/>
              </a:rPr>
              <a:t>وارد شدن و خارج شدن</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3498935" y="3276583"/>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586619" y="3429000"/>
            <a:ext cx="1405859" cy="369332"/>
          </a:xfrm>
          <a:prstGeom prst="rect">
            <a:avLst/>
          </a:prstGeom>
          <a:noFill/>
        </p:spPr>
        <p:txBody>
          <a:bodyPr wrap="square" rtlCol="0">
            <a:spAutoFit/>
          </a:bodyPr>
          <a:lstStyle/>
          <a:p>
            <a:r>
              <a:rPr lang="nb-NO" dirty="0">
                <a:solidFill>
                  <a:srgbClr val="000000"/>
                </a:solidFill>
              </a:rPr>
              <a:t>Passord</a:t>
            </a:r>
          </a:p>
        </p:txBody>
      </p:sp>
      <p:cxnSp>
        <p:nvCxnSpPr>
          <p:cNvPr id="8" name="Rett pil 7"/>
          <p:cNvCxnSpPr/>
          <p:nvPr/>
        </p:nvCxnSpPr>
        <p:spPr>
          <a:xfrm>
            <a:off x="1567931" y="3621156"/>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kstSylinder 8"/>
          <p:cNvSpPr txBox="1"/>
          <p:nvPr/>
        </p:nvSpPr>
        <p:spPr>
          <a:xfrm>
            <a:off x="586619" y="2281160"/>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10" name="Rett pil 9"/>
          <p:cNvCxnSpPr/>
          <p:nvPr/>
        </p:nvCxnSpPr>
        <p:spPr>
          <a:xfrm flipV="1">
            <a:off x="2372117" y="2475288"/>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A7C1538-05CF-4518-A6A9-138600CAD67A}"/>
              </a:ext>
            </a:extLst>
          </p:cNvPr>
          <p:cNvPicPr>
            <a:picLocks noChangeAspect="1"/>
          </p:cNvPicPr>
          <p:nvPr/>
        </p:nvPicPr>
        <p:blipFill>
          <a:blip r:embed="rId3"/>
          <a:stretch>
            <a:fillRect/>
          </a:stretch>
        </p:blipFill>
        <p:spPr>
          <a:xfrm>
            <a:off x="3216815" y="820327"/>
            <a:ext cx="4759865" cy="5748072"/>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cs typeface="+mn-cs"/>
              </a:rPr>
              <a:t>وارد شدن و خارج شدن</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5738725" y="4072745"/>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2991" y="4563164"/>
            <a:ext cx="482545" cy="719551"/>
          </a:xfrm>
          <a:prstGeom prst="rect">
            <a:avLst/>
          </a:prstGeom>
        </p:spPr>
      </p:pic>
    </p:spTree>
    <p:extLst>
      <p:ext uri="{BB962C8B-B14F-4D97-AF65-F5344CB8AC3E}">
        <p14:creationId xmlns:p14="http://schemas.microsoft.com/office/powerpoint/2010/main" val="1749925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35910"/>
            <a:ext cx="7736949" cy="481694"/>
          </a:xfrm>
        </p:spPr>
        <p:txBody>
          <a:bodyPr/>
          <a:lstStyle/>
          <a:p>
            <a:pPr algn="r" rtl="1"/>
            <a:r>
              <a:rPr lang="prs-AF" b="1" dirty="0">
                <a:cs typeface="+mn-cs"/>
              </a:rPr>
              <a:t>ارسال ایمیل</a:t>
            </a:r>
            <a:endParaRPr lang="nb-NO" b="1" dirty="0">
              <a:cs typeface="+mn-cs"/>
            </a:endParaRPr>
          </a:p>
        </p:txBody>
      </p:sp>
    </p:spTree>
    <p:extLst>
      <p:ext uri="{BB962C8B-B14F-4D97-AF65-F5344CB8AC3E}">
        <p14:creationId xmlns:p14="http://schemas.microsoft.com/office/powerpoint/2010/main" val="2579246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25A648C-697F-4E96-BC56-1D8E260E819B}"/>
              </a:ext>
            </a:extLst>
          </p:cNvPr>
          <p:cNvPicPr>
            <a:picLocks noChangeAspect="1"/>
          </p:cNvPicPr>
          <p:nvPr/>
        </p:nvPicPr>
        <p:blipFill>
          <a:blip r:embed="rId3"/>
          <a:stretch>
            <a:fillRect/>
          </a:stretch>
        </p:blipFill>
        <p:spPr>
          <a:xfrm>
            <a:off x="368545" y="1205317"/>
            <a:ext cx="11167354" cy="4008708"/>
          </a:xfrm>
          <a:prstGeom prst="rect">
            <a:avLst/>
          </a:prstGeom>
        </p:spPr>
      </p:pic>
      <p:sp>
        <p:nvSpPr>
          <p:cNvPr id="2" name="Tittel 1"/>
          <p:cNvSpPr>
            <a:spLocks noGrp="1"/>
          </p:cNvSpPr>
          <p:nvPr>
            <p:ph type="title"/>
          </p:nvPr>
        </p:nvSpPr>
        <p:spPr/>
        <p:txBody>
          <a:bodyPr/>
          <a:lstStyle/>
          <a:p>
            <a:pPr algn="r" rtl="1"/>
            <a:r>
              <a:rPr lang="prs-AF" sz="3200" b="1" dirty="0">
                <a:cs typeface="+mn-cs"/>
              </a:rPr>
              <a:t>ارسال ایمیل</a:t>
            </a:r>
            <a:endParaRPr lang="nb-NO" sz="3200" b="1" dirty="0">
              <a:cs typeface="+mn-cs"/>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1" name="Ellipse 20"/>
          <p:cNvSpPr/>
          <p:nvPr/>
        </p:nvSpPr>
        <p:spPr>
          <a:xfrm>
            <a:off x="0" y="1801289"/>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4483530" y="4997611"/>
            <a:ext cx="2904580" cy="584776"/>
          </a:xfrm>
          <a:prstGeom prst="rect">
            <a:avLst/>
          </a:prstGeom>
          <a:noFill/>
        </p:spPr>
        <p:txBody>
          <a:bodyPr wrap="square" rtlCol="0">
            <a:spAutoFit/>
          </a:bodyPr>
          <a:lstStyle/>
          <a:p>
            <a:pPr algn="ctr"/>
            <a:r>
              <a:rPr lang="nb-NO" sz="3200" dirty="0">
                <a:solidFill>
                  <a:srgbClr val="000000"/>
                </a:solidFill>
              </a:rPr>
              <a:t>www.gmail.com</a:t>
            </a:r>
          </a:p>
        </p:txBody>
      </p:sp>
      <p:pic>
        <p:nvPicPr>
          <p:cNvPr id="3" name="Bilde 2">
            <a:extLst>
              <a:ext uri="{FF2B5EF4-FFF2-40B4-BE49-F238E27FC236}">
                <a16:creationId xmlns:a16="http://schemas.microsoft.com/office/drawing/2014/main" id="{81095604-B8F9-4A95-89B8-B6B8F15811B8}"/>
              </a:ext>
            </a:extLst>
          </p:cNvPr>
          <p:cNvPicPr>
            <a:picLocks noChangeAspect="1"/>
          </p:cNvPicPr>
          <p:nvPr/>
        </p:nvPicPr>
        <p:blipFill>
          <a:blip r:embed="rId3"/>
          <a:stretch>
            <a:fillRect/>
          </a:stretch>
        </p:blipFill>
        <p:spPr>
          <a:xfrm>
            <a:off x="1144025" y="1159796"/>
            <a:ext cx="9277324" cy="4538407"/>
          </a:xfrm>
          <a:prstGeom prst="rect">
            <a:avLst/>
          </a:prstGeom>
        </p:spPr>
      </p:pic>
      <p:sp>
        <p:nvSpPr>
          <p:cNvPr id="7" name="Ellipse 6">
            <a:extLst>
              <a:ext uri="{FF2B5EF4-FFF2-40B4-BE49-F238E27FC236}">
                <a16:creationId xmlns:a16="http://schemas.microsoft.com/office/drawing/2014/main" id="{5667E672-0277-4BB8-A39E-E81AC985506B}"/>
              </a:ext>
            </a:extLst>
          </p:cNvPr>
          <p:cNvSpPr/>
          <p:nvPr/>
        </p:nvSpPr>
        <p:spPr>
          <a:xfrm>
            <a:off x="1573838" y="3692976"/>
            <a:ext cx="1207098" cy="55329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4" name="Bilde 3">
            <a:extLst>
              <a:ext uri="{FF2B5EF4-FFF2-40B4-BE49-F238E27FC236}">
                <a16:creationId xmlns:a16="http://schemas.microsoft.com/office/drawing/2014/main" id="{869DACA7-8E40-4AED-AA16-0C343C667CA8}"/>
              </a:ext>
            </a:extLst>
          </p:cNvPr>
          <p:cNvPicPr>
            <a:picLocks noChangeAspect="1"/>
          </p:cNvPicPr>
          <p:nvPr/>
        </p:nvPicPr>
        <p:blipFill>
          <a:blip r:embed="rId3"/>
          <a:stretch>
            <a:fillRect/>
          </a:stretch>
        </p:blipFill>
        <p:spPr>
          <a:xfrm>
            <a:off x="2794055" y="791067"/>
            <a:ext cx="5717647" cy="5702460"/>
          </a:xfrm>
          <a:prstGeom prst="rect">
            <a:avLst/>
          </a:prstGeom>
        </p:spPr>
      </p:pic>
    </p:spTree>
    <p:extLst>
      <p:ext uri="{BB962C8B-B14F-4D97-AF65-F5344CB8AC3E}">
        <p14:creationId xmlns:p14="http://schemas.microsoft.com/office/powerpoint/2010/main" val="1197879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6A880C2-D389-4A56-8D8C-BD1FBE632DA3}"/>
              </a:ext>
            </a:extLst>
          </p:cNvPr>
          <p:cNvPicPr>
            <a:picLocks noChangeAspect="1"/>
          </p:cNvPicPr>
          <p:nvPr/>
        </p:nvPicPr>
        <p:blipFill>
          <a:blip r:embed="rId3"/>
          <a:stretch>
            <a:fillRect/>
          </a:stretch>
        </p:blipFill>
        <p:spPr>
          <a:xfrm>
            <a:off x="2706506" y="895032"/>
            <a:ext cx="5766285" cy="5750969"/>
          </a:xfrm>
          <a:prstGeom prst="rect">
            <a:avLst/>
          </a:prstGeom>
        </p:spPr>
      </p:pic>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8" name="Ellipse 7"/>
          <p:cNvSpPr/>
          <p:nvPr/>
        </p:nvSpPr>
        <p:spPr>
          <a:xfrm>
            <a:off x="7791855" y="817123"/>
            <a:ext cx="447473" cy="4863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a:cxnSpLocks/>
          </p:cNvCxnSpPr>
          <p:nvPr/>
        </p:nvCxnSpPr>
        <p:spPr>
          <a:xfrm flipH="1" flipV="1">
            <a:off x="8239328" y="1232538"/>
            <a:ext cx="806496" cy="62323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028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4" name="Bilde 3">
            <a:extLst>
              <a:ext uri="{FF2B5EF4-FFF2-40B4-BE49-F238E27FC236}">
                <a16:creationId xmlns:a16="http://schemas.microsoft.com/office/drawing/2014/main" id="{8AFE533E-D578-4B1D-A186-E22194DA6179}"/>
              </a:ext>
            </a:extLst>
          </p:cNvPr>
          <p:cNvPicPr>
            <a:picLocks noChangeAspect="1"/>
          </p:cNvPicPr>
          <p:nvPr/>
        </p:nvPicPr>
        <p:blipFill>
          <a:blip r:embed="rId3"/>
          <a:stretch>
            <a:fillRect/>
          </a:stretch>
        </p:blipFill>
        <p:spPr>
          <a:xfrm>
            <a:off x="2881604" y="778610"/>
            <a:ext cx="5883017" cy="5867391"/>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BBEFCF2-9B1F-4D12-9587-8AE8AA063887}"/>
              </a:ext>
            </a:extLst>
          </p:cNvPr>
          <p:cNvPicPr>
            <a:picLocks noChangeAspect="1"/>
          </p:cNvPicPr>
          <p:nvPr/>
        </p:nvPicPr>
        <p:blipFill>
          <a:blip r:embed="rId3"/>
          <a:stretch>
            <a:fillRect/>
          </a:stretch>
        </p:blipFill>
        <p:spPr>
          <a:xfrm>
            <a:off x="2657868" y="1204054"/>
            <a:ext cx="5669003" cy="5653946"/>
          </a:xfrm>
          <a:prstGeom prst="rect">
            <a:avLst/>
          </a:prstGeom>
        </p:spPr>
      </p:pic>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2657868" y="599746"/>
            <a:ext cx="6252492" cy="369332"/>
          </a:xfrm>
          <a:prstGeom prst="rect">
            <a:avLst/>
          </a:prstGeom>
          <a:noFill/>
        </p:spPr>
        <p:txBody>
          <a:bodyPr wrap="square" rtlCol="0">
            <a:spAutoFit/>
          </a:bodyPr>
          <a:lstStyle/>
          <a:p>
            <a:r>
              <a:rPr lang="nb-NO" dirty="0"/>
              <a:t>Mottagers e-postadresse</a:t>
            </a:r>
          </a:p>
        </p:txBody>
      </p:sp>
      <p:cxnSp>
        <p:nvCxnSpPr>
          <p:cNvPr id="14" name="Rett pil 13"/>
          <p:cNvCxnSpPr>
            <a:cxnSpLocks/>
          </p:cNvCxnSpPr>
          <p:nvPr/>
        </p:nvCxnSpPr>
        <p:spPr>
          <a:xfrm>
            <a:off x="3173031" y="969078"/>
            <a:ext cx="0" cy="72520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64B4278-25E1-4CB5-95AA-749268B38372}"/>
              </a:ext>
            </a:extLst>
          </p:cNvPr>
          <p:cNvPicPr>
            <a:picLocks noChangeAspect="1"/>
          </p:cNvPicPr>
          <p:nvPr/>
        </p:nvPicPr>
        <p:blipFill>
          <a:blip r:embed="rId3"/>
          <a:stretch>
            <a:fillRect/>
          </a:stretch>
        </p:blipFill>
        <p:spPr>
          <a:xfrm>
            <a:off x="3163706" y="1091494"/>
            <a:ext cx="5411547" cy="5397173"/>
          </a:xfrm>
          <a:prstGeom prst="rect">
            <a:avLst/>
          </a:prstGeom>
        </p:spPr>
      </p:pic>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2717984" y="576472"/>
            <a:ext cx="2642260"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3746963"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5204381" y="576472"/>
            <a:ext cx="2642260" cy="369332"/>
          </a:xfrm>
          <a:prstGeom prst="rect">
            <a:avLst/>
          </a:prstGeom>
          <a:noFill/>
        </p:spPr>
        <p:txBody>
          <a:bodyPr wrap="square" rtlCol="0">
            <a:spAutoFit/>
          </a:bodyPr>
          <a:lstStyle/>
          <a:p>
            <a:r>
              <a:rPr lang="nb-NO" dirty="0"/>
              <a:t>Hva handler e-posten om</a:t>
            </a:r>
          </a:p>
        </p:txBody>
      </p:sp>
      <p:cxnSp>
        <p:nvCxnSpPr>
          <p:cNvPr id="9" name="Rett pil 8"/>
          <p:cNvCxnSpPr/>
          <p:nvPr/>
        </p:nvCxnSpPr>
        <p:spPr>
          <a:xfrm flipH="1">
            <a:off x="5473089" y="1008883"/>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9A7EDD23-482C-4B97-A5B9-7EACDC7A232F}"/>
              </a:ext>
            </a:extLst>
          </p:cNvPr>
          <p:cNvPicPr>
            <a:picLocks noChangeAspect="1"/>
          </p:cNvPicPr>
          <p:nvPr/>
        </p:nvPicPr>
        <p:blipFill>
          <a:blip r:embed="rId3"/>
          <a:stretch>
            <a:fillRect/>
          </a:stretch>
        </p:blipFill>
        <p:spPr>
          <a:xfrm>
            <a:off x="3163706" y="1091494"/>
            <a:ext cx="5411547" cy="5397173"/>
          </a:xfrm>
          <a:prstGeom prst="rect">
            <a:avLst/>
          </a:prstGeom>
        </p:spPr>
      </p:pic>
      <p:sp>
        <p:nvSpPr>
          <p:cNvPr id="15" name="Tittel 1">
            <a:extLst>
              <a:ext uri="{FF2B5EF4-FFF2-40B4-BE49-F238E27FC236}">
                <a16:creationId xmlns:a16="http://schemas.microsoft.com/office/drawing/2014/main" id="{4E850D9F-36A0-4A17-8360-10AB211732AF}"/>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6" name="Tittel 1">
            <a:extLst>
              <a:ext uri="{FF2B5EF4-FFF2-40B4-BE49-F238E27FC236}">
                <a16:creationId xmlns:a16="http://schemas.microsoft.com/office/drawing/2014/main" id="{15CDDF12-E971-4FD4-BDFB-F31B679F9B5F}"/>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TekstSylinder 16">
            <a:extLst>
              <a:ext uri="{FF2B5EF4-FFF2-40B4-BE49-F238E27FC236}">
                <a16:creationId xmlns:a16="http://schemas.microsoft.com/office/drawing/2014/main" id="{BEB6877B-1802-43DC-B88E-51BD799F1931}"/>
              </a:ext>
            </a:extLst>
          </p:cNvPr>
          <p:cNvSpPr txBox="1"/>
          <p:nvPr/>
        </p:nvSpPr>
        <p:spPr>
          <a:xfrm>
            <a:off x="2679074" y="614711"/>
            <a:ext cx="2642260" cy="369332"/>
          </a:xfrm>
          <a:prstGeom prst="rect">
            <a:avLst/>
          </a:prstGeom>
          <a:noFill/>
        </p:spPr>
        <p:txBody>
          <a:bodyPr wrap="square" rtlCol="0">
            <a:spAutoFit/>
          </a:bodyPr>
          <a:lstStyle/>
          <a:p>
            <a:r>
              <a:rPr lang="nb-NO" dirty="0"/>
              <a:t>Mottagers e-postadresse</a:t>
            </a:r>
          </a:p>
        </p:txBody>
      </p:sp>
      <p:cxnSp>
        <p:nvCxnSpPr>
          <p:cNvPr id="18" name="Rett pil 13">
            <a:extLst>
              <a:ext uri="{FF2B5EF4-FFF2-40B4-BE49-F238E27FC236}">
                <a16:creationId xmlns:a16="http://schemas.microsoft.com/office/drawing/2014/main" id="{572B2E1B-0C9E-4A48-9091-03DE0DA749B7}"/>
              </a:ext>
            </a:extLst>
          </p:cNvPr>
          <p:cNvCxnSpPr/>
          <p:nvPr/>
        </p:nvCxnSpPr>
        <p:spPr>
          <a:xfrm>
            <a:off x="3746963"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a:extLst>
              <a:ext uri="{FF2B5EF4-FFF2-40B4-BE49-F238E27FC236}">
                <a16:creationId xmlns:a16="http://schemas.microsoft.com/office/drawing/2014/main" id="{BCF27CC3-3BC3-4ECD-A710-B55D39995571}"/>
              </a:ext>
            </a:extLst>
          </p:cNvPr>
          <p:cNvSpPr txBox="1"/>
          <p:nvPr/>
        </p:nvSpPr>
        <p:spPr>
          <a:xfrm>
            <a:off x="5204381" y="576472"/>
            <a:ext cx="2642260" cy="369332"/>
          </a:xfrm>
          <a:prstGeom prst="rect">
            <a:avLst/>
          </a:prstGeom>
          <a:noFill/>
        </p:spPr>
        <p:txBody>
          <a:bodyPr wrap="square" rtlCol="0">
            <a:spAutoFit/>
          </a:bodyPr>
          <a:lstStyle/>
          <a:p>
            <a:r>
              <a:rPr lang="nb-NO" dirty="0"/>
              <a:t>Hva handler e-posten om</a:t>
            </a:r>
          </a:p>
        </p:txBody>
      </p:sp>
      <p:cxnSp>
        <p:nvCxnSpPr>
          <p:cNvPr id="20" name="Rett pil 8">
            <a:extLst>
              <a:ext uri="{FF2B5EF4-FFF2-40B4-BE49-F238E27FC236}">
                <a16:creationId xmlns:a16="http://schemas.microsoft.com/office/drawing/2014/main" id="{923C431E-346C-443F-BBAD-9888ACF4E345}"/>
              </a:ext>
            </a:extLst>
          </p:cNvPr>
          <p:cNvCxnSpPr/>
          <p:nvPr/>
        </p:nvCxnSpPr>
        <p:spPr>
          <a:xfrm flipH="1">
            <a:off x="5473089" y="1008883"/>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0" name="TekstSylinder 9"/>
          <p:cNvSpPr txBox="1"/>
          <p:nvPr/>
        </p:nvSpPr>
        <p:spPr>
          <a:xfrm>
            <a:off x="3630620" y="3646214"/>
            <a:ext cx="4793915"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11" name="Ellipse 10"/>
          <p:cNvSpPr/>
          <p:nvPr/>
        </p:nvSpPr>
        <p:spPr>
          <a:xfrm>
            <a:off x="3163705" y="2250895"/>
            <a:ext cx="5256287"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82245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49296A0C-957E-4A27-AF7D-B105D5854C18}"/>
              </a:ext>
            </a:extLst>
          </p:cNvPr>
          <p:cNvPicPr>
            <a:picLocks noChangeAspect="1"/>
          </p:cNvPicPr>
          <p:nvPr/>
        </p:nvPicPr>
        <p:blipFill>
          <a:blip r:embed="rId3"/>
          <a:stretch>
            <a:fillRect/>
          </a:stretch>
        </p:blipFill>
        <p:spPr>
          <a:xfrm>
            <a:off x="3297573" y="1091494"/>
            <a:ext cx="5277680" cy="5397173"/>
          </a:xfrm>
          <a:prstGeom prst="rect">
            <a:avLst/>
          </a:prstGeom>
        </p:spPr>
      </p:pic>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p:cNvSpPr/>
          <p:nvPr/>
        </p:nvSpPr>
        <p:spPr>
          <a:xfrm>
            <a:off x="3297573" y="5741543"/>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ittel 1">
            <a:extLst>
              <a:ext uri="{FF2B5EF4-FFF2-40B4-BE49-F238E27FC236}">
                <a16:creationId xmlns:a16="http://schemas.microsoft.com/office/drawing/2014/main" id="{9E3E99D0-118A-47A2-A21E-DDCA925AAA14}"/>
              </a:ext>
            </a:extLst>
          </p:cNvPr>
          <p:cNvSpPr txBox="1">
            <a:spLocks/>
          </p:cNvSpPr>
          <p:nvPr/>
        </p:nvSpPr>
        <p:spPr>
          <a:xfrm>
            <a:off x="387727" y="128031"/>
            <a:ext cx="75629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8" name="TekstSylinder 17">
            <a:extLst>
              <a:ext uri="{FF2B5EF4-FFF2-40B4-BE49-F238E27FC236}">
                <a16:creationId xmlns:a16="http://schemas.microsoft.com/office/drawing/2014/main" id="{5DAACCF9-402E-48E1-BC58-E887EF2A424A}"/>
              </a:ext>
            </a:extLst>
          </p:cNvPr>
          <p:cNvSpPr txBox="1"/>
          <p:nvPr/>
        </p:nvSpPr>
        <p:spPr>
          <a:xfrm>
            <a:off x="2744436" y="614711"/>
            <a:ext cx="2576898" cy="369332"/>
          </a:xfrm>
          <a:prstGeom prst="rect">
            <a:avLst/>
          </a:prstGeom>
          <a:noFill/>
        </p:spPr>
        <p:txBody>
          <a:bodyPr wrap="square" rtlCol="0">
            <a:spAutoFit/>
          </a:bodyPr>
          <a:lstStyle/>
          <a:p>
            <a:r>
              <a:rPr lang="nb-NO" dirty="0"/>
              <a:t>Mottagers e-postadresse</a:t>
            </a:r>
          </a:p>
        </p:txBody>
      </p:sp>
      <p:cxnSp>
        <p:nvCxnSpPr>
          <p:cNvPr id="19" name="Rett pil 13">
            <a:extLst>
              <a:ext uri="{FF2B5EF4-FFF2-40B4-BE49-F238E27FC236}">
                <a16:creationId xmlns:a16="http://schemas.microsoft.com/office/drawing/2014/main" id="{5448F9D5-ABC1-4770-88E1-43A31CBA608B}"/>
              </a:ext>
            </a:extLst>
          </p:cNvPr>
          <p:cNvCxnSpPr>
            <a:cxnSpLocks/>
          </p:cNvCxnSpPr>
          <p:nvPr/>
        </p:nvCxnSpPr>
        <p:spPr>
          <a:xfrm>
            <a:off x="3746963"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kstSylinder 19">
            <a:extLst>
              <a:ext uri="{FF2B5EF4-FFF2-40B4-BE49-F238E27FC236}">
                <a16:creationId xmlns:a16="http://schemas.microsoft.com/office/drawing/2014/main" id="{9F99D6C2-4973-477C-8488-BA78CE280482}"/>
              </a:ext>
            </a:extLst>
          </p:cNvPr>
          <p:cNvSpPr txBox="1"/>
          <p:nvPr/>
        </p:nvSpPr>
        <p:spPr>
          <a:xfrm>
            <a:off x="5269743" y="576472"/>
            <a:ext cx="2576898" cy="369332"/>
          </a:xfrm>
          <a:prstGeom prst="rect">
            <a:avLst/>
          </a:prstGeom>
          <a:noFill/>
        </p:spPr>
        <p:txBody>
          <a:bodyPr wrap="square" rtlCol="0">
            <a:spAutoFit/>
          </a:bodyPr>
          <a:lstStyle/>
          <a:p>
            <a:r>
              <a:rPr lang="nb-NO" dirty="0"/>
              <a:t>Hva handler e-posten om</a:t>
            </a:r>
          </a:p>
        </p:txBody>
      </p:sp>
      <p:cxnSp>
        <p:nvCxnSpPr>
          <p:cNvPr id="21" name="Rett pil 8">
            <a:extLst>
              <a:ext uri="{FF2B5EF4-FFF2-40B4-BE49-F238E27FC236}">
                <a16:creationId xmlns:a16="http://schemas.microsoft.com/office/drawing/2014/main" id="{7FBFEEAF-995F-4E6F-BE0E-282DFD9F8F11}"/>
              </a:ext>
            </a:extLst>
          </p:cNvPr>
          <p:cNvCxnSpPr>
            <a:cxnSpLocks/>
          </p:cNvCxnSpPr>
          <p:nvPr/>
        </p:nvCxnSpPr>
        <p:spPr>
          <a:xfrm flipH="1">
            <a:off x="5473089" y="1008883"/>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ittel 1">
            <a:extLst>
              <a:ext uri="{FF2B5EF4-FFF2-40B4-BE49-F238E27FC236}">
                <a16:creationId xmlns:a16="http://schemas.microsoft.com/office/drawing/2014/main" id="{784B3D5B-4CD5-4FFC-858D-1BF62B531278}"/>
              </a:ext>
            </a:extLst>
          </p:cNvPr>
          <p:cNvSpPr txBox="1">
            <a:spLocks/>
          </p:cNvSpPr>
          <p:nvPr/>
        </p:nvSpPr>
        <p:spPr>
          <a:xfrm>
            <a:off x="387727" y="128031"/>
            <a:ext cx="75629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4" name="TekstSylinder 23">
            <a:extLst>
              <a:ext uri="{FF2B5EF4-FFF2-40B4-BE49-F238E27FC236}">
                <a16:creationId xmlns:a16="http://schemas.microsoft.com/office/drawing/2014/main" id="{DDA8DBA9-53A1-4498-B46F-B2C5C442C582}"/>
              </a:ext>
            </a:extLst>
          </p:cNvPr>
          <p:cNvSpPr txBox="1"/>
          <p:nvPr/>
        </p:nvSpPr>
        <p:spPr>
          <a:xfrm>
            <a:off x="3749208" y="3646214"/>
            <a:ext cx="4675327"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25" name="Ellipse 24">
            <a:extLst>
              <a:ext uri="{FF2B5EF4-FFF2-40B4-BE49-F238E27FC236}">
                <a16:creationId xmlns:a16="http://schemas.microsoft.com/office/drawing/2014/main" id="{585A58CD-6F15-472A-9A85-F83AF3C98B4B}"/>
              </a:ext>
            </a:extLst>
          </p:cNvPr>
          <p:cNvSpPr/>
          <p:nvPr/>
        </p:nvSpPr>
        <p:spPr>
          <a:xfrm>
            <a:off x="3294543" y="2250895"/>
            <a:ext cx="5277681" cy="28636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il: venstre 6">
            <a:extLst>
              <a:ext uri="{FF2B5EF4-FFF2-40B4-BE49-F238E27FC236}">
                <a16:creationId xmlns:a16="http://schemas.microsoft.com/office/drawing/2014/main" id="{EB15E422-B8FB-47BC-82CC-3BB7396E7804}"/>
              </a:ext>
            </a:extLst>
          </p:cNvPr>
          <p:cNvSpPr/>
          <p:nvPr/>
        </p:nvSpPr>
        <p:spPr>
          <a:xfrm>
            <a:off x="4524036" y="5904207"/>
            <a:ext cx="1491413" cy="584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3AFC37FC-AB9A-45A1-824B-A5DE5C3DF47D}"/>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8" name="Ellipse 7">
            <a:extLst>
              <a:ext uri="{FF2B5EF4-FFF2-40B4-BE49-F238E27FC236}">
                <a16:creationId xmlns:a16="http://schemas.microsoft.com/office/drawing/2014/main" id="{DFBE0A38-9170-4B71-BF14-1A92ED4C96BF}"/>
              </a:ext>
            </a:extLst>
          </p:cNvPr>
          <p:cNvSpPr/>
          <p:nvPr/>
        </p:nvSpPr>
        <p:spPr>
          <a:xfrm>
            <a:off x="2665813" y="1085001"/>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5C2553A-5498-4225-908D-B2CA6C77912E}"/>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2794055" y="1454652"/>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2435F9D-98CF-4C89-90FA-945DD0093FDB}"/>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Ellipse 6"/>
          <p:cNvSpPr/>
          <p:nvPr/>
        </p:nvSpPr>
        <p:spPr>
          <a:xfrm>
            <a:off x="2794055" y="2052536"/>
            <a:ext cx="5717648" cy="31809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5" name="Bilde 4">
            <a:extLst>
              <a:ext uri="{FF2B5EF4-FFF2-40B4-BE49-F238E27FC236}">
                <a16:creationId xmlns:a16="http://schemas.microsoft.com/office/drawing/2014/main" id="{28940E74-F164-4173-8CA4-79903CDAF58F}"/>
              </a:ext>
            </a:extLst>
          </p:cNvPr>
          <p:cNvPicPr>
            <a:picLocks noChangeAspect="1"/>
          </p:cNvPicPr>
          <p:nvPr/>
        </p:nvPicPr>
        <p:blipFill>
          <a:blip r:embed="rId3"/>
          <a:stretch>
            <a:fillRect/>
          </a:stretch>
        </p:blipFill>
        <p:spPr>
          <a:xfrm>
            <a:off x="3112851" y="1122960"/>
            <a:ext cx="6655036" cy="5144490"/>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EEBEB8ED-7F1F-41E4-A3AD-BD68744BC601}"/>
              </a:ext>
            </a:extLst>
          </p:cNvPr>
          <p:cNvPicPr>
            <a:picLocks noChangeAspect="1"/>
          </p:cNvPicPr>
          <p:nvPr/>
        </p:nvPicPr>
        <p:blipFill>
          <a:blip r:embed="rId3"/>
          <a:stretch>
            <a:fillRect/>
          </a:stretch>
        </p:blipFill>
        <p:spPr>
          <a:xfrm>
            <a:off x="2939970" y="495304"/>
            <a:ext cx="5883017" cy="5302381"/>
          </a:xfrm>
          <a:prstGeom prst="rect">
            <a:avLst/>
          </a:prstGeom>
        </p:spPr>
      </p:pic>
      <p:sp>
        <p:nvSpPr>
          <p:cNvPr id="2" name="Tittel 1"/>
          <p:cNvSpPr>
            <a:spLocks noGrp="1"/>
          </p:cNvSpPr>
          <p:nvPr>
            <p:ph type="title"/>
          </p:nvPr>
        </p:nvSpPr>
        <p:spPr/>
        <p:txBody>
          <a:bodyPr/>
          <a:lstStyle/>
          <a:p>
            <a:pPr algn="r" rtl="1"/>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Ellipse 5"/>
          <p:cNvSpPr/>
          <p:nvPr/>
        </p:nvSpPr>
        <p:spPr>
          <a:xfrm>
            <a:off x="3046127" y="5243209"/>
            <a:ext cx="942213" cy="5544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7067" y="5797685"/>
            <a:ext cx="482545" cy="719551"/>
          </a:xfrm>
          <a:prstGeom prst="rect">
            <a:avLst/>
          </a:prstGeom>
        </p:spPr>
      </p:pic>
    </p:spTree>
    <p:extLst>
      <p:ext uri="{BB962C8B-B14F-4D97-AF65-F5344CB8AC3E}">
        <p14:creationId xmlns:p14="http://schemas.microsoft.com/office/powerpoint/2010/main" val="1750230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cs typeface="+mn-cs"/>
              </a:rPr>
              <a:t>ارسال 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8438E837-47C4-4AC2-BEAB-38EECA2EC43C}"/>
              </a:ext>
            </a:extLst>
          </p:cNvPr>
          <p:cNvPicPr>
            <a:picLocks noChangeAspect="1"/>
          </p:cNvPicPr>
          <p:nvPr/>
        </p:nvPicPr>
        <p:blipFill>
          <a:blip r:embed="rId3"/>
          <a:stretch>
            <a:fillRect/>
          </a:stretch>
        </p:blipFill>
        <p:spPr>
          <a:xfrm>
            <a:off x="368545" y="1205317"/>
            <a:ext cx="11167354" cy="4008708"/>
          </a:xfrm>
          <a:prstGeom prst="rect">
            <a:avLst/>
          </a:prstGeom>
        </p:spPr>
      </p:pic>
      <p:sp>
        <p:nvSpPr>
          <p:cNvPr id="9" name="Ellipse 8">
            <a:extLst>
              <a:ext uri="{FF2B5EF4-FFF2-40B4-BE49-F238E27FC236}">
                <a16:creationId xmlns:a16="http://schemas.microsoft.com/office/drawing/2014/main" id="{E497BBFC-4359-4D99-B090-A294EED8ED59}"/>
              </a:ext>
            </a:extLst>
          </p:cNvPr>
          <p:cNvSpPr/>
          <p:nvPr/>
        </p:nvSpPr>
        <p:spPr>
          <a:xfrm>
            <a:off x="368545" y="1799618"/>
            <a:ext cx="942213" cy="5544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200147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4492713-0EAC-46AA-B6F4-C912FF83149F}"/>
              </a:ext>
            </a:extLst>
          </p:cNvPr>
          <p:cNvSpPr>
            <a:spLocks noGrp="1"/>
          </p:cNvSpPr>
          <p:nvPr>
            <p:ph type="title"/>
          </p:nvPr>
        </p:nvSpPr>
        <p:spPr/>
        <p:txBody>
          <a:bodyPr/>
          <a:lstStyle/>
          <a:p>
            <a:endParaRPr lang="nb-NO" dirty="0"/>
          </a:p>
        </p:txBody>
      </p:sp>
      <p:pic>
        <p:nvPicPr>
          <p:cNvPr id="16" name="Bilde 15">
            <a:extLst>
              <a:ext uri="{FF2B5EF4-FFF2-40B4-BE49-F238E27FC236}">
                <a16:creationId xmlns:a16="http://schemas.microsoft.com/office/drawing/2014/main" id="{20A6E924-C1A2-4E77-9328-13E5BCAC1AB0}"/>
              </a:ext>
            </a:extLst>
          </p:cNvPr>
          <p:cNvPicPr>
            <a:picLocks noChangeAspect="1"/>
          </p:cNvPicPr>
          <p:nvPr/>
        </p:nvPicPr>
        <p:blipFill>
          <a:blip r:embed="rId3"/>
          <a:stretch>
            <a:fillRect/>
          </a:stretch>
        </p:blipFill>
        <p:spPr>
          <a:xfrm>
            <a:off x="3297573" y="1091494"/>
            <a:ext cx="5277680" cy="5397173"/>
          </a:xfrm>
          <a:prstGeom prst="rect">
            <a:avLst/>
          </a:prstGeom>
        </p:spPr>
      </p:pic>
      <p:sp>
        <p:nvSpPr>
          <p:cNvPr id="17" name="Tittel 1">
            <a:extLst>
              <a:ext uri="{FF2B5EF4-FFF2-40B4-BE49-F238E27FC236}">
                <a16:creationId xmlns:a16="http://schemas.microsoft.com/office/drawing/2014/main" id="{5BF54492-E76C-4875-8B69-749F11CEB635}"/>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pPr algn="r"/>
            <a:r>
              <a:rPr lang="prs-AF" sz="2400" b="1" dirty="0">
                <a:cs typeface="+mn-cs"/>
              </a:rPr>
              <a:t>ارسال ایمیل</a:t>
            </a:r>
            <a:endParaRPr lang="nb-NO" sz="2400" dirty="0"/>
          </a:p>
        </p:txBody>
      </p:sp>
      <p:sp>
        <p:nvSpPr>
          <p:cNvPr id="18" name="Tittel 1">
            <a:extLst>
              <a:ext uri="{FF2B5EF4-FFF2-40B4-BE49-F238E27FC236}">
                <a16:creationId xmlns:a16="http://schemas.microsoft.com/office/drawing/2014/main" id="{BA32C3CC-AF87-4C98-BEDC-FD936FF0C5C9}"/>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9" name="Ellipse 18">
            <a:extLst>
              <a:ext uri="{FF2B5EF4-FFF2-40B4-BE49-F238E27FC236}">
                <a16:creationId xmlns:a16="http://schemas.microsoft.com/office/drawing/2014/main" id="{5309930A-A3CD-4968-9020-E496F09D0B52}"/>
              </a:ext>
            </a:extLst>
          </p:cNvPr>
          <p:cNvSpPr/>
          <p:nvPr/>
        </p:nvSpPr>
        <p:spPr>
          <a:xfrm>
            <a:off x="3297573" y="5741543"/>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ittel 1">
            <a:extLst>
              <a:ext uri="{FF2B5EF4-FFF2-40B4-BE49-F238E27FC236}">
                <a16:creationId xmlns:a16="http://schemas.microsoft.com/office/drawing/2014/main" id="{D561D002-A1C0-4B2B-ADB3-9262ED432FA7}"/>
              </a:ext>
            </a:extLst>
          </p:cNvPr>
          <p:cNvSpPr txBox="1">
            <a:spLocks/>
          </p:cNvSpPr>
          <p:nvPr/>
        </p:nvSpPr>
        <p:spPr>
          <a:xfrm>
            <a:off x="387727" y="128031"/>
            <a:ext cx="75629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1" name="TekstSylinder 20">
            <a:extLst>
              <a:ext uri="{FF2B5EF4-FFF2-40B4-BE49-F238E27FC236}">
                <a16:creationId xmlns:a16="http://schemas.microsoft.com/office/drawing/2014/main" id="{B3375A76-353D-47FE-8F99-755BBFC6159C}"/>
              </a:ext>
            </a:extLst>
          </p:cNvPr>
          <p:cNvSpPr txBox="1"/>
          <p:nvPr/>
        </p:nvSpPr>
        <p:spPr>
          <a:xfrm>
            <a:off x="2744436" y="614711"/>
            <a:ext cx="2576898" cy="369332"/>
          </a:xfrm>
          <a:prstGeom prst="rect">
            <a:avLst/>
          </a:prstGeom>
          <a:noFill/>
        </p:spPr>
        <p:txBody>
          <a:bodyPr wrap="square" rtlCol="0">
            <a:spAutoFit/>
          </a:bodyPr>
          <a:lstStyle/>
          <a:p>
            <a:r>
              <a:rPr lang="nb-NO" dirty="0"/>
              <a:t>Mottagers e-postadresse</a:t>
            </a:r>
          </a:p>
        </p:txBody>
      </p:sp>
      <p:cxnSp>
        <p:nvCxnSpPr>
          <p:cNvPr id="22" name="Rett pil 13">
            <a:extLst>
              <a:ext uri="{FF2B5EF4-FFF2-40B4-BE49-F238E27FC236}">
                <a16:creationId xmlns:a16="http://schemas.microsoft.com/office/drawing/2014/main" id="{AF6FAF20-0397-4C27-915D-121B2666D2C8}"/>
              </a:ext>
            </a:extLst>
          </p:cNvPr>
          <p:cNvCxnSpPr>
            <a:cxnSpLocks/>
          </p:cNvCxnSpPr>
          <p:nvPr/>
        </p:nvCxnSpPr>
        <p:spPr>
          <a:xfrm>
            <a:off x="3746963"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kstSylinder 22">
            <a:extLst>
              <a:ext uri="{FF2B5EF4-FFF2-40B4-BE49-F238E27FC236}">
                <a16:creationId xmlns:a16="http://schemas.microsoft.com/office/drawing/2014/main" id="{5B5DADDF-D7D4-42D7-A324-E404C3B1657B}"/>
              </a:ext>
            </a:extLst>
          </p:cNvPr>
          <p:cNvSpPr txBox="1"/>
          <p:nvPr/>
        </p:nvSpPr>
        <p:spPr>
          <a:xfrm>
            <a:off x="5321334" y="614711"/>
            <a:ext cx="2576898" cy="369332"/>
          </a:xfrm>
          <a:prstGeom prst="rect">
            <a:avLst/>
          </a:prstGeom>
          <a:noFill/>
        </p:spPr>
        <p:txBody>
          <a:bodyPr wrap="square" rtlCol="0">
            <a:spAutoFit/>
          </a:bodyPr>
          <a:lstStyle/>
          <a:p>
            <a:r>
              <a:rPr lang="nb-NO" dirty="0"/>
              <a:t>Hva handler e-posten om</a:t>
            </a:r>
          </a:p>
        </p:txBody>
      </p:sp>
      <p:cxnSp>
        <p:nvCxnSpPr>
          <p:cNvPr id="24" name="Rett pil 8">
            <a:extLst>
              <a:ext uri="{FF2B5EF4-FFF2-40B4-BE49-F238E27FC236}">
                <a16:creationId xmlns:a16="http://schemas.microsoft.com/office/drawing/2014/main" id="{48D40D5B-62F9-48CB-B9D3-4ACD11CD2292}"/>
              </a:ext>
            </a:extLst>
          </p:cNvPr>
          <p:cNvCxnSpPr>
            <a:cxnSpLocks/>
          </p:cNvCxnSpPr>
          <p:nvPr/>
        </p:nvCxnSpPr>
        <p:spPr>
          <a:xfrm flipH="1">
            <a:off x="5473089" y="1008883"/>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Tittel 1">
            <a:extLst>
              <a:ext uri="{FF2B5EF4-FFF2-40B4-BE49-F238E27FC236}">
                <a16:creationId xmlns:a16="http://schemas.microsoft.com/office/drawing/2014/main" id="{E5B21801-0232-4C9C-80D6-BA8457043B6F}"/>
              </a:ext>
            </a:extLst>
          </p:cNvPr>
          <p:cNvSpPr txBox="1">
            <a:spLocks/>
          </p:cNvSpPr>
          <p:nvPr/>
        </p:nvSpPr>
        <p:spPr>
          <a:xfrm>
            <a:off x="387727" y="128031"/>
            <a:ext cx="75629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6" name="TekstSylinder 25">
            <a:extLst>
              <a:ext uri="{FF2B5EF4-FFF2-40B4-BE49-F238E27FC236}">
                <a16:creationId xmlns:a16="http://schemas.microsoft.com/office/drawing/2014/main" id="{CF4867D8-2358-4F07-AAC0-BDCB944FF2F3}"/>
              </a:ext>
            </a:extLst>
          </p:cNvPr>
          <p:cNvSpPr txBox="1"/>
          <p:nvPr/>
        </p:nvSpPr>
        <p:spPr>
          <a:xfrm>
            <a:off x="3749208" y="3646214"/>
            <a:ext cx="4675327"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27" name="Ellipse 26">
            <a:extLst>
              <a:ext uri="{FF2B5EF4-FFF2-40B4-BE49-F238E27FC236}">
                <a16:creationId xmlns:a16="http://schemas.microsoft.com/office/drawing/2014/main" id="{C0223248-C8D3-4826-9157-4AFAED669EF2}"/>
              </a:ext>
            </a:extLst>
          </p:cNvPr>
          <p:cNvSpPr/>
          <p:nvPr/>
        </p:nvSpPr>
        <p:spPr>
          <a:xfrm>
            <a:off x="3294543" y="2250895"/>
            <a:ext cx="5277681" cy="28636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Pil: venstre 27">
            <a:extLst>
              <a:ext uri="{FF2B5EF4-FFF2-40B4-BE49-F238E27FC236}">
                <a16:creationId xmlns:a16="http://schemas.microsoft.com/office/drawing/2014/main" id="{0C2451A6-4A9E-41D7-9820-349E36EF89A4}"/>
              </a:ext>
            </a:extLst>
          </p:cNvPr>
          <p:cNvSpPr/>
          <p:nvPr/>
        </p:nvSpPr>
        <p:spPr>
          <a:xfrm>
            <a:off x="4524036" y="5904207"/>
            <a:ext cx="1491413" cy="584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4412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p:txBody>
          <a:bodyPr/>
          <a:lstStyle/>
          <a:p>
            <a:pPr algn="r" rtl="1"/>
            <a:r>
              <a:rPr lang="prs-AF" b="1" dirty="0">
                <a:cs typeface="+mn-cs"/>
              </a:rPr>
              <a:t>باز کردن ایمیل ها</a:t>
            </a:r>
            <a:endParaRPr lang="nb-NO" b="1" dirty="0">
              <a:cs typeface="+mn-cs"/>
            </a:endParaRPr>
          </a:p>
        </p:txBody>
      </p:sp>
    </p:spTree>
    <p:extLst>
      <p:ext uri="{BB962C8B-B14F-4D97-AF65-F5344CB8AC3E}">
        <p14:creationId xmlns:p14="http://schemas.microsoft.com/office/powerpoint/2010/main" val="1884910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44738C6-B5D3-46E4-9176-2646FE76A995}"/>
              </a:ext>
            </a:extLst>
          </p:cNvPr>
          <p:cNvPicPr>
            <a:picLocks noChangeAspect="1"/>
          </p:cNvPicPr>
          <p:nvPr/>
        </p:nvPicPr>
        <p:blipFill>
          <a:blip r:embed="rId3"/>
          <a:stretch>
            <a:fillRect/>
          </a:stretch>
        </p:blipFill>
        <p:spPr>
          <a:xfrm>
            <a:off x="409462" y="1760654"/>
            <a:ext cx="10953345" cy="3336691"/>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b="1" dirty="0">
              <a:cs typeface="+mn-cs"/>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Ellipse 6"/>
          <p:cNvSpPr/>
          <p:nvPr/>
        </p:nvSpPr>
        <p:spPr>
          <a:xfrm>
            <a:off x="368544" y="2800976"/>
            <a:ext cx="1333795" cy="4492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01A9A2A-9A9C-4518-9F69-7A0AE3EC3E42}"/>
              </a:ext>
            </a:extLst>
          </p:cNvPr>
          <p:cNvPicPr>
            <a:picLocks noChangeAspect="1"/>
          </p:cNvPicPr>
          <p:nvPr/>
        </p:nvPicPr>
        <p:blipFill>
          <a:blip r:embed="rId3"/>
          <a:stretch>
            <a:fillRect/>
          </a:stretch>
        </p:blipFill>
        <p:spPr>
          <a:xfrm>
            <a:off x="756285" y="1573612"/>
            <a:ext cx="10554511" cy="3535680"/>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2587558" y="2735144"/>
            <a:ext cx="2363822" cy="9613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1F75BFF-6C78-4A6A-916D-07C19878BCBC}"/>
              </a:ext>
            </a:extLst>
          </p:cNvPr>
          <p:cNvPicPr>
            <a:picLocks noChangeAspect="1"/>
          </p:cNvPicPr>
          <p:nvPr/>
        </p:nvPicPr>
        <p:blipFill>
          <a:blip r:embed="rId3"/>
          <a:stretch>
            <a:fillRect/>
          </a:stretch>
        </p:blipFill>
        <p:spPr>
          <a:xfrm>
            <a:off x="368544" y="1760654"/>
            <a:ext cx="11236553" cy="3336691"/>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1770392" y="3005847"/>
            <a:ext cx="3105761" cy="5760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1215" y="3581929"/>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5" name="Bilde 4">
            <a:extLst>
              <a:ext uri="{FF2B5EF4-FFF2-40B4-BE49-F238E27FC236}">
                <a16:creationId xmlns:a16="http://schemas.microsoft.com/office/drawing/2014/main" id="{458B7F95-D384-4CB1-A5CE-5F25751540A4}"/>
              </a:ext>
            </a:extLst>
          </p:cNvPr>
          <p:cNvPicPr>
            <a:picLocks noChangeAspect="1"/>
          </p:cNvPicPr>
          <p:nvPr/>
        </p:nvPicPr>
        <p:blipFill>
          <a:blip r:embed="rId3"/>
          <a:stretch>
            <a:fillRect/>
          </a:stretch>
        </p:blipFill>
        <p:spPr>
          <a:xfrm>
            <a:off x="1605063" y="1107076"/>
            <a:ext cx="8949447" cy="47843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60DEADC-177F-4C6E-9BF5-05A059A64314}"/>
              </a:ext>
            </a:extLst>
          </p:cNvPr>
          <p:cNvPicPr>
            <a:picLocks noChangeAspect="1"/>
          </p:cNvPicPr>
          <p:nvPr/>
        </p:nvPicPr>
        <p:blipFill>
          <a:blip r:embed="rId3"/>
          <a:stretch>
            <a:fillRect/>
          </a:stretch>
        </p:blipFill>
        <p:spPr>
          <a:xfrm>
            <a:off x="2169093" y="1504026"/>
            <a:ext cx="8033395" cy="4404705"/>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505210" y="2607260"/>
            <a:ext cx="2112420"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5114178" y="919262"/>
            <a:ext cx="894483" cy="369332"/>
          </a:xfrm>
          <a:prstGeom prst="rect">
            <a:avLst/>
          </a:prstGeom>
          <a:noFill/>
        </p:spPr>
        <p:txBody>
          <a:bodyPr wrap="square" rtlCol="0">
            <a:spAutoFit/>
          </a:bodyPr>
          <a:lstStyle/>
          <a:p>
            <a:r>
              <a:rPr lang="nb-NO" dirty="0"/>
              <a:t>Tittel</a:t>
            </a:r>
          </a:p>
        </p:txBody>
      </p:sp>
      <p:cxnSp>
        <p:nvCxnSpPr>
          <p:cNvPr id="8" name="Rett pil 7"/>
          <p:cNvCxnSpPr>
            <a:cxnSpLocks/>
          </p:cNvCxnSpPr>
          <p:nvPr/>
        </p:nvCxnSpPr>
        <p:spPr>
          <a:xfrm>
            <a:off x="5461296" y="1288594"/>
            <a:ext cx="0" cy="887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10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894ED08B-35DA-4FD7-AA85-7B4991419C1E}"/>
              </a:ext>
            </a:extLst>
          </p:cNvPr>
          <p:cNvPicPr>
            <a:picLocks noChangeAspect="1"/>
          </p:cNvPicPr>
          <p:nvPr/>
        </p:nvPicPr>
        <p:blipFill>
          <a:blip r:embed="rId3"/>
          <a:stretch>
            <a:fillRect/>
          </a:stretch>
        </p:blipFill>
        <p:spPr>
          <a:xfrm>
            <a:off x="2595562" y="1509713"/>
            <a:ext cx="7000875" cy="3838575"/>
          </a:xfrm>
          <a:prstGeom prst="rect">
            <a:avLst/>
          </a:prstGeom>
        </p:spPr>
      </p:pic>
      <p:sp>
        <p:nvSpPr>
          <p:cNvPr id="2" name="Tittel 1"/>
          <p:cNvSpPr>
            <a:spLocks noGrp="1"/>
          </p:cNvSpPr>
          <p:nvPr>
            <p:ph type="title"/>
          </p:nvPr>
        </p:nvSpPr>
        <p:spPr>
          <a:xfrm>
            <a:off x="1008776" y="237149"/>
            <a:ext cx="10354031" cy="364473"/>
          </a:xfrm>
        </p:spPr>
        <p:txBody>
          <a:bodyPr/>
          <a:lstStyle/>
          <a:p>
            <a:pPr algn="r"/>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709490" y="2811294"/>
            <a:ext cx="2712714" cy="4721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5367127" y="873577"/>
            <a:ext cx="1397440" cy="369332"/>
          </a:xfrm>
          <a:prstGeom prst="rect">
            <a:avLst/>
          </a:prstGeom>
          <a:noFill/>
        </p:spPr>
        <p:txBody>
          <a:bodyPr wrap="square" rtlCol="0">
            <a:spAutoFit/>
          </a:bodyPr>
          <a:lstStyle/>
          <a:p>
            <a:r>
              <a:rPr lang="nb-NO" dirty="0"/>
              <a:t>Avsender</a:t>
            </a:r>
          </a:p>
        </p:txBody>
      </p:sp>
      <p:cxnSp>
        <p:nvCxnSpPr>
          <p:cNvPr id="8" name="Rett pil 7"/>
          <p:cNvCxnSpPr>
            <a:cxnSpLocks/>
          </p:cNvCxnSpPr>
          <p:nvPr/>
        </p:nvCxnSpPr>
        <p:spPr>
          <a:xfrm>
            <a:off x="5934168" y="1509712"/>
            <a:ext cx="0" cy="109186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42D0236-A42C-4B9A-AF9D-5E8A929426FC}"/>
              </a:ext>
            </a:extLst>
          </p:cNvPr>
          <p:cNvPicPr>
            <a:picLocks noChangeAspect="1"/>
          </p:cNvPicPr>
          <p:nvPr/>
        </p:nvPicPr>
        <p:blipFill>
          <a:blip r:embed="rId3"/>
          <a:stretch>
            <a:fillRect/>
          </a:stretch>
        </p:blipFill>
        <p:spPr>
          <a:xfrm>
            <a:off x="2424112" y="749030"/>
            <a:ext cx="7343775" cy="5518420"/>
          </a:xfrm>
          <a:prstGeom prst="rect">
            <a:avLst/>
          </a:prstGeom>
        </p:spPr>
      </p:pic>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782267" y="2402732"/>
            <a:ext cx="1575725" cy="50039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08994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82CE205-4E48-4043-AC95-C5232865860B}"/>
              </a:ext>
            </a:extLst>
          </p:cNvPr>
          <p:cNvPicPr>
            <a:picLocks noChangeAspect="1"/>
          </p:cNvPicPr>
          <p:nvPr/>
        </p:nvPicPr>
        <p:blipFill>
          <a:blip r:embed="rId3"/>
          <a:stretch>
            <a:fillRect/>
          </a:stretch>
        </p:blipFill>
        <p:spPr>
          <a:xfrm>
            <a:off x="2595562" y="1509712"/>
            <a:ext cx="7000875" cy="3838575"/>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3960789" y="2873963"/>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4546895" y="1005260"/>
            <a:ext cx="2904578" cy="369332"/>
          </a:xfrm>
          <a:prstGeom prst="rect">
            <a:avLst/>
          </a:prstGeom>
          <a:noFill/>
        </p:spPr>
        <p:txBody>
          <a:bodyPr wrap="square" rtlCol="0">
            <a:spAutoFit/>
          </a:bodyPr>
          <a:lstStyle/>
          <a:p>
            <a:r>
              <a:rPr lang="nb-NO" dirty="0"/>
              <a:t>Beskjeden fra avsender</a:t>
            </a:r>
          </a:p>
        </p:txBody>
      </p:sp>
      <p:cxnSp>
        <p:nvCxnSpPr>
          <p:cNvPr id="9" name="Rett pil 8"/>
          <p:cNvCxnSpPr/>
          <p:nvPr/>
        </p:nvCxnSpPr>
        <p:spPr>
          <a:xfrm>
            <a:off x="5886233" y="1509712"/>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63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32DFB2C6-D908-45C2-82E3-E7F08B83FD42}"/>
              </a:ext>
            </a:extLst>
          </p:cNvPr>
          <p:cNvPicPr>
            <a:picLocks noChangeAspect="1"/>
          </p:cNvPicPr>
          <p:nvPr/>
        </p:nvPicPr>
        <p:blipFill>
          <a:blip r:embed="rId3"/>
          <a:stretch>
            <a:fillRect/>
          </a:stretch>
        </p:blipFill>
        <p:spPr>
          <a:xfrm>
            <a:off x="710118" y="2577830"/>
            <a:ext cx="10397599" cy="2227634"/>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614366" y="3326860"/>
            <a:ext cx="1789889" cy="4669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a:extLst>
              <a:ext uri="{FF2B5EF4-FFF2-40B4-BE49-F238E27FC236}">
                <a16:creationId xmlns:a16="http://schemas.microsoft.com/office/drawing/2014/main" id="{51F9C86E-2404-4822-9819-1E91A13FD9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461" y="3988616"/>
            <a:ext cx="547794" cy="816848"/>
          </a:xfrm>
          <a:prstGeom prst="rect">
            <a:avLst/>
          </a:prstGeom>
        </p:spPr>
      </p:pic>
    </p:spTree>
    <p:extLst>
      <p:ext uri="{BB962C8B-B14F-4D97-AF65-F5344CB8AC3E}">
        <p14:creationId xmlns:p14="http://schemas.microsoft.com/office/powerpoint/2010/main" val="1651826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2CE77A1-0157-415C-9CB2-E4CB80801AF5}"/>
              </a:ext>
            </a:extLst>
          </p:cNvPr>
          <p:cNvPicPr>
            <a:picLocks noChangeAspect="1"/>
          </p:cNvPicPr>
          <p:nvPr/>
        </p:nvPicPr>
        <p:blipFill>
          <a:blip r:embed="rId3"/>
          <a:stretch>
            <a:fillRect/>
          </a:stretch>
        </p:blipFill>
        <p:spPr>
          <a:xfrm>
            <a:off x="1144025" y="2217907"/>
            <a:ext cx="8866809" cy="2232572"/>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1144024" y="2937755"/>
            <a:ext cx="1414349" cy="5739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5615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1F7AD4D-2DE0-42EC-BD39-95BEBACA92E1}"/>
              </a:ext>
            </a:extLst>
          </p:cNvPr>
          <p:cNvPicPr>
            <a:picLocks noChangeAspect="1"/>
          </p:cNvPicPr>
          <p:nvPr/>
        </p:nvPicPr>
        <p:blipFill>
          <a:blip r:embed="rId3"/>
          <a:stretch>
            <a:fillRect/>
          </a:stretch>
        </p:blipFill>
        <p:spPr>
          <a:xfrm>
            <a:off x="719847" y="2563163"/>
            <a:ext cx="9445558" cy="2650863"/>
          </a:xfrm>
          <a:prstGeom prst="rect">
            <a:avLst/>
          </a:prstGeom>
        </p:spPr>
      </p:pic>
      <p:sp>
        <p:nvSpPr>
          <p:cNvPr id="2" name="Tittel 1"/>
          <p:cNvSpPr>
            <a:spLocks noGrp="1"/>
          </p:cNvSpPr>
          <p:nvPr>
            <p:ph type="title"/>
          </p:nvPr>
        </p:nvSpPr>
        <p:spPr>
          <a:xfrm>
            <a:off x="1008776" y="237149"/>
            <a:ext cx="10354031" cy="364473"/>
          </a:xfrm>
        </p:spPr>
        <p:txBody>
          <a:bodyPr/>
          <a:lstStyle/>
          <a:p>
            <a:pPr algn="r"/>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158929" y="3429001"/>
            <a:ext cx="1897506" cy="160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5</a:t>
            </a:r>
          </a:p>
        </p:txBody>
      </p:sp>
      <p:sp>
        <p:nvSpPr>
          <p:cNvPr id="3" name="Plassholder for tekst 2"/>
          <p:cNvSpPr>
            <a:spLocks noGrp="1"/>
          </p:cNvSpPr>
          <p:nvPr>
            <p:ph type="body" idx="1"/>
          </p:nvPr>
        </p:nvSpPr>
        <p:spPr/>
        <p:txBody>
          <a:bodyPr/>
          <a:lstStyle/>
          <a:p>
            <a:pPr algn="r" rtl="1"/>
            <a:r>
              <a:rPr lang="prs-AF" b="1" dirty="0">
                <a:cs typeface="+mn-cs"/>
              </a:rPr>
              <a:t>پاسخ به ایمیل ها</a:t>
            </a:r>
            <a:endParaRPr lang="nb-NO" b="1" dirty="0">
              <a:cs typeface="+mn-cs"/>
            </a:endParaRPr>
          </a:p>
        </p:txBody>
      </p:sp>
    </p:spTree>
    <p:extLst>
      <p:ext uri="{BB962C8B-B14F-4D97-AF65-F5344CB8AC3E}">
        <p14:creationId xmlns:p14="http://schemas.microsoft.com/office/powerpoint/2010/main" val="3364243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B9F173C-BC44-4A98-B5B0-9761798D166A}"/>
              </a:ext>
            </a:extLst>
          </p:cNvPr>
          <p:cNvPicPr>
            <a:picLocks noChangeAspect="1"/>
          </p:cNvPicPr>
          <p:nvPr/>
        </p:nvPicPr>
        <p:blipFill>
          <a:blip r:embed="rId3"/>
          <a:stretch>
            <a:fillRect/>
          </a:stretch>
        </p:blipFill>
        <p:spPr>
          <a:xfrm>
            <a:off x="1001949" y="2373550"/>
            <a:ext cx="10188102" cy="2704288"/>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b="1" dirty="0">
              <a:cs typeface="+mn-cs"/>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5106" y="4064752"/>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D851F00-CC8E-4305-8948-5B8A0AF70577}"/>
              </a:ext>
            </a:extLst>
          </p:cNvPr>
          <p:cNvPicPr>
            <a:picLocks noChangeAspect="1"/>
          </p:cNvPicPr>
          <p:nvPr/>
        </p:nvPicPr>
        <p:blipFill>
          <a:blip r:embed="rId3"/>
          <a:stretch>
            <a:fillRect/>
          </a:stretch>
        </p:blipFill>
        <p:spPr>
          <a:xfrm>
            <a:off x="342900" y="1528762"/>
            <a:ext cx="11506200" cy="3800475"/>
          </a:xfrm>
          <a:prstGeom prst="rect">
            <a:avLst/>
          </a:prstGeom>
        </p:spPr>
      </p:pic>
      <p:sp>
        <p:nvSpPr>
          <p:cNvPr id="2" name="Tittel 1"/>
          <p:cNvSpPr>
            <a:spLocks noGrp="1"/>
          </p:cNvSpPr>
          <p:nvPr>
            <p:ph type="title"/>
          </p:nvPr>
        </p:nvSpPr>
        <p:spPr>
          <a:xfrm>
            <a:off x="1008776" y="237149"/>
            <a:ext cx="10354031" cy="364473"/>
          </a:xfrm>
        </p:spPr>
        <p:txBody>
          <a:bodyPr/>
          <a:lstStyle/>
          <a:p>
            <a:pPr algn="r"/>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6" name="Ellipse 5"/>
          <p:cNvSpPr/>
          <p:nvPr/>
        </p:nvSpPr>
        <p:spPr>
          <a:xfrm>
            <a:off x="2159402" y="4245311"/>
            <a:ext cx="3118335" cy="6790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09352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C70CA4A-DC81-452E-AB73-37861422F64C}"/>
              </a:ext>
            </a:extLst>
          </p:cNvPr>
          <p:cNvPicPr>
            <a:picLocks noChangeAspect="1"/>
          </p:cNvPicPr>
          <p:nvPr/>
        </p:nvPicPr>
        <p:blipFill>
          <a:blip r:embed="rId3"/>
          <a:stretch>
            <a:fillRect/>
          </a:stretch>
        </p:blipFill>
        <p:spPr>
          <a:xfrm>
            <a:off x="804862" y="1684062"/>
            <a:ext cx="10582275" cy="3899602"/>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9" name="Rett pil 8"/>
          <p:cNvCxnSpPr/>
          <p:nvPr/>
        </p:nvCxnSpPr>
        <p:spPr>
          <a:xfrm rot="10800000">
            <a:off x="4006125" y="2331907"/>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617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27AAB7D-916F-4FBD-96BD-05DFB5100498}"/>
              </a:ext>
            </a:extLst>
          </p:cNvPr>
          <p:cNvPicPr>
            <a:picLocks noChangeAspect="1"/>
          </p:cNvPicPr>
          <p:nvPr/>
        </p:nvPicPr>
        <p:blipFill>
          <a:blip r:embed="rId3"/>
          <a:stretch>
            <a:fillRect/>
          </a:stretch>
        </p:blipFill>
        <p:spPr>
          <a:xfrm>
            <a:off x="442912" y="1295400"/>
            <a:ext cx="11306175" cy="4267200"/>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1916349" y="2225987"/>
            <a:ext cx="3738720" cy="14997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4" name="Bilde 3">
            <a:extLst>
              <a:ext uri="{FF2B5EF4-FFF2-40B4-BE49-F238E27FC236}">
                <a16:creationId xmlns:a16="http://schemas.microsoft.com/office/drawing/2014/main" id="{61F26A96-D5CF-4744-A6AC-9615C4C18A4D}"/>
              </a:ext>
            </a:extLst>
          </p:cNvPr>
          <p:cNvPicPr>
            <a:picLocks noChangeAspect="1"/>
          </p:cNvPicPr>
          <p:nvPr/>
        </p:nvPicPr>
        <p:blipFill>
          <a:blip r:embed="rId3"/>
          <a:stretch>
            <a:fillRect/>
          </a:stretch>
        </p:blipFill>
        <p:spPr>
          <a:xfrm>
            <a:off x="1148338" y="1410510"/>
            <a:ext cx="10074905" cy="4296281"/>
          </a:xfrm>
          <a:prstGeom prst="rect">
            <a:avLst/>
          </a:prstGeom>
        </p:spPr>
      </p:pic>
      <p:sp>
        <p:nvSpPr>
          <p:cNvPr id="6" name="Ellipse 5">
            <a:extLst>
              <a:ext uri="{FF2B5EF4-FFF2-40B4-BE49-F238E27FC236}">
                <a16:creationId xmlns:a16="http://schemas.microsoft.com/office/drawing/2014/main" id="{83E38B35-B50C-4C6D-9AD2-6A0FB398B91C}"/>
              </a:ext>
            </a:extLst>
          </p:cNvPr>
          <p:cNvSpPr/>
          <p:nvPr/>
        </p:nvSpPr>
        <p:spPr>
          <a:xfrm>
            <a:off x="2893228" y="3696511"/>
            <a:ext cx="5122363" cy="15488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7444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A6605D4-664A-43A9-8DE7-4959887DBBCA}"/>
              </a:ext>
            </a:extLst>
          </p:cNvPr>
          <p:cNvPicPr>
            <a:picLocks noChangeAspect="1"/>
          </p:cNvPicPr>
          <p:nvPr/>
        </p:nvPicPr>
        <p:blipFill>
          <a:blip r:embed="rId3"/>
          <a:stretch>
            <a:fillRect/>
          </a:stretch>
        </p:blipFill>
        <p:spPr>
          <a:xfrm>
            <a:off x="2587557" y="716896"/>
            <a:ext cx="7180330" cy="5550553"/>
          </a:xfrm>
          <a:prstGeom prst="rect">
            <a:avLst/>
          </a:prstGeom>
        </p:spPr>
      </p:pic>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4738015" y="2363821"/>
            <a:ext cx="1565507" cy="50205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35800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D04C1BD-48AC-4692-971C-71081153B6E9}"/>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087273" y="2452094"/>
            <a:ext cx="2778839" cy="14486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64C656E-A26B-4EF7-B695-E00A49D7E742}"/>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326178" y="3873048"/>
            <a:ext cx="2634927" cy="13203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6057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2B0EE2C-9028-40E5-B2A9-E2B5228BCD50}"/>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9" name="Ellipse 8"/>
          <p:cNvSpPr/>
          <p:nvPr/>
        </p:nvSpPr>
        <p:spPr>
          <a:xfrm>
            <a:off x="2750680" y="4964713"/>
            <a:ext cx="1150111" cy="1027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69080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378301"/>
            <a:ext cx="9839363" cy="2017655"/>
          </a:xfrm>
        </p:spPr>
        <p:txBody>
          <a:bodyPr>
            <a:normAutofit lnSpcReduction="10000"/>
          </a:bodyPr>
          <a:lstStyle/>
          <a:p>
            <a:pPr marL="0" indent="0">
              <a:buNone/>
            </a:pPr>
            <a:r>
              <a:rPr lang="nb-NO" b="1" dirty="0">
                <a:solidFill>
                  <a:schemeClr val="tx1"/>
                </a:solidFill>
              </a:rPr>
              <a:t>Nå kan dere øve på:</a:t>
            </a:r>
          </a:p>
          <a:p>
            <a:r>
              <a:rPr lang="nb-NO" dirty="0"/>
              <a:t>Be om e-postadressen til sidemannen din slik at dere kan øve på å sende e-post </a:t>
            </a:r>
            <a:br>
              <a:rPr lang="nb-NO" dirty="0"/>
            </a:br>
            <a:r>
              <a:rPr lang="nb-NO" dirty="0"/>
              <a:t>til hverandre, åpne og svare på hverandres e-poster</a:t>
            </a:r>
          </a:p>
          <a:p>
            <a:r>
              <a:rPr lang="nb-NO" dirty="0"/>
              <a:t>Logg av og på </a:t>
            </a:r>
            <a:r>
              <a:rPr lang="nb-NO" dirty="0" err="1"/>
              <a:t>e-postkontoen</a:t>
            </a:r>
            <a:r>
              <a:rPr lang="nb-NO" dirty="0"/>
              <a:t> din</a:t>
            </a:r>
          </a:p>
          <a:p>
            <a:r>
              <a:rPr lang="nb-NO" dirty="0"/>
              <a:t>Lukk nettleseren helt, åpne den igjen, skriv inn adressen til e-posttjenesten og </a:t>
            </a:r>
            <a:br>
              <a:rPr lang="nb-NO" dirty="0"/>
            </a:br>
            <a:r>
              <a:rPr lang="nb-NO" dirty="0"/>
              <a:t>logg den inn på nytt</a:t>
            </a:r>
          </a:p>
          <a:p>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nb-NO" b="1" dirty="0">
                <a:solidFill>
                  <a:schemeClr val="tx1"/>
                </a:solidFill>
              </a:rPr>
              <a:t>Øv hjemme:</a:t>
            </a:r>
          </a:p>
          <a:p>
            <a:r>
              <a:rPr lang="nb-NO" dirty="0"/>
              <a:t>Finn noen å øve med som du kan sende og motta e-post fra</a:t>
            </a:r>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3FD7811-6A54-4980-A9AA-BB9745CC89DA}"/>
              </a:ext>
            </a:extLst>
          </p:cNvPr>
          <p:cNvPicPr>
            <a:picLocks noChangeAspect="1"/>
          </p:cNvPicPr>
          <p:nvPr/>
        </p:nvPicPr>
        <p:blipFill>
          <a:blip r:embed="rId3"/>
          <a:stretch>
            <a:fillRect/>
          </a:stretch>
        </p:blipFill>
        <p:spPr>
          <a:xfrm>
            <a:off x="2424112" y="590550"/>
            <a:ext cx="7343775" cy="5676900"/>
          </a:xfrm>
          <a:prstGeom prst="rect">
            <a:avLst/>
          </a:prstGeom>
        </p:spPr>
      </p:pic>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424112" y="2904643"/>
            <a:ext cx="2624543" cy="52435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851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r"/>
            <a:r>
              <a:rPr lang="prs-AF" sz="2400" b="1" dirty="0">
                <a:solidFill>
                  <a:srgbClr val="000000"/>
                </a:solidFill>
                <a:latin typeface="+mj-lt"/>
                <a:cs typeface="+mn-cs"/>
              </a:rPr>
              <a:t>یک آدرس ایمیل ایجاد 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b-NO" sz="3600">
                <a:solidFill>
                  <a:srgbClr val="000000"/>
                </a:solidFill>
              </a:rPr>
              <a:t>navn.etternavn</a:t>
            </a: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808285B6FFF76488EBC5F98A01FC3D3" ma:contentTypeVersion="8" ma:contentTypeDescription="Opprett et nytt dokument." ma:contentTypeScope="" ma:versionID="99cd6b0308101fae19e75cbee4e268eb">
  <xsd:schema xmlns:xsd="http://www.w3.org/2001/XMLSchema" xmlns:xs="http://www.w3.org/2001/XMLSchema" xmlns:p="http://schemas.microsoft.com/office/2006/metadata/properties" xmlns:ns3="36033f14-0da9-4a78-a59e-0b3fedf25e1e" xmlns:ns4="4ea1e6d3-71cc-4315-babb-227631781545" targetNamespace="http://schemas.microsoft.com/office/2006/metadata/properties" ma:root="true" ma:fieldsID="ab4a65c0aea70e5ac53677c85b9a6663" ns3:_="" ns4:_="">
    <xsd:import namespace="36033f14-0da9-4a78-a59e-0b3fedf25e1e"/>
    <xsd:import namespace="4ea1e6d3-71cc-4315-babb-2276317815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3f14-0da9-4a78-a59e-0b3fedf2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a1e6d3-71cc-4315-babb-22763178154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F69781-9BBD-41D9-A5C1-D281A8D3C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33f14-0da9-4a78-a59e-0b3fedf25e1e"/>
    <ds:schemaRef ds:uri="4ea1e6d3-71cc-4315-babb-227631781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79DCC5-BE15-4485-8249-615F0CF5A0AC}">
  <ds:schemaRefs>
    <ds:schemaRef ds:uri="http://schemas.microsoft.com/sharepoint/v3/contenttype/forms"/>
  </ds:schemaRefs>
</ds:datastoreItem>
</file>

<file path=customXml/itemProps3.xml><?xml version="1.0" encoding="utf-8"?>
<ds:datastoreItem xmlns:ds="http://schemas.openxmlformats.org/officeDocument/2006/customXml" ds:itemID="{7525A0DA-3BE6-4DDD-9E67-4C857EE0588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7217</TotalTime>
  <Words>4012</Words>
  <Application>Microsoft Office PowerPoint</Application>
  <PresentationFormat>Widescreen</PresentationFormat>
  <Paragraphs>465</Paragraphs>
  <Slides>73</Slides>
  <Notes>72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Calibri Light</vt:lpstr>
      <vt:lpstr>Wingdings</vt:lpstr>
      <vt:lpstr>Office-tema</vt:lpstr>
      <vt:lpstr>LÆR Å BRUKE E-POST</vt:lpstr>
      <vt:lpstr>Del 1</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Del 2</vt:lpstr>
      <vt:lpstr>وارد شدن و خارج شدن</vt:lpstr>
      <vt:lpstr>وارد شدن و خارج شدن</vt:lpstr>
      <vt:lpstr>وارد شدن و خارج شدن</vt:lpstr>
      <vt:lpstr>وارد شدن و خارج شدن</vt:lpstr>
      <vt:lpstr>وارد شدن و خارج شدن</vt:lpstr>
      <vt:lpstr>وارد شدن و خارج شدن</vt:lpstr>
      <vt:lpstr>Del 3</vt:lpstr>
      <vt:lpstr>ارسال ایمیل</vt:lpstr>
      <vt:lpstr>ارسال ایمیل</vt:lpstr>
      <vt:lpstr>ارسال ایمیل</vt:lpstr>
      <vt:lpstr>ارسال ایمیل</vt:lpstr>
      <vt:lpstr>ارسال ایمیل</vt:lpstr>
      <vt:lpstr>ارسال ایمیل</vt:lpstr>
      <vt:lpstr>ارسال ایمیل</vt:lpstr>
      <vt:lpstr>ارسال ایمیل</vt:lpstr>
      <vt:lpstr>ارسال ایمیل</vt:lpstr>
      <vt:lpstr>ارسال ایمیل</vt:lpstr>
      <vt:lpstr>ارسال ایمیل</vt:lpstr>
      <vt:lpstr>ارسال ایمیل</vt:lpstr>
      <vt:lpstr>ارسال ایمیل</vt:lpstr>
      <vt:lpstr>PowerPoint Presentation</vt:lpstr>
      <vt:lpstr>Del 4</vt:lpstr>
      <vt:lpstr>باز کردن ایمیل ها</vt:lpstr>
      <vt:lpstr>باز کردن ایمیل ها</vt:lpstr>
      <vt:lpstr>باز کردن ایمیل ها</vt:lpstr>
      <vt:lpstr>باز کردن ایمیل ها</vt:lpstr>
      <vt:lpstr>باز کردن ایمیل ها</vt:lpstr>
      <vt:lpstr>باز کردن ایمیل ها</vt:lpstr>
      <vt:lpstr>باز کردن ایمیل ها</vt:lpstr>
      <vt:lpstr>باز کردن ایمیل ها</vt:lpstr>
      <vt:lpstr>باز کردن ایمیل ها</vt:lpstr>
      <vt:lpstr>باز کردن ایمیل ها</vt:lpstr>
      <vt:lpstr>Del 5</vt:lpstr>
      <vt:lpstr>پاسخ به ایمیل ها</vt:lpstr>
      <vt:lpstr>پاسخ به ایمیل ها</vt:lpstr>
      <vt:lpstr>پاسخ به ایمیل ها</vt:lpstr>
      <vt:lpstr>پاسخ به ایمیل ها</vt:lpstr>
      <vt:lpstr>پاسخ به ایمیل ها</vt:lpstr>
      <vt:lpstr>پاسخ به ایمیل ها</vt:lpstr>
      <vt:lpstr>پاسخ به ایمیل ها</vt:lpstr>
      <vt:lpstr>پاسخ به ایمیل ها</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NSS</cp:lastModifiedBy>
  <cp:revision>579</cp:revision>
  <dcterms:created xsi:type="dcterms:W3CDTF">2015-09-22T07:17:48Z</dcterms:created>
  <dcterms:modified xsi:type="dcterms:W3CDTF">2023-11-15T20:11:47Z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0x0101004808285B6FFF76488EBC5F98A01FC3D3</vt:lpwstr>
  </property>
</Properties>
</file>