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01" r:id="rId6"/>
    <p:sldId id="302" r:id="rId7"/>
    <p:sldId id="293" r:id="rId8"/>
    <p:sldId id="309" r:id="rId9"/>
    <p:sldId id="347" r:id="rId10"/>
    <p:sldId id="295" r:id="rId11"/>
    <p:sldId id="312" r:id="rId12"/>
    <p:sldId id="294" r:id="rId13"/>
    <p:sldId id="305" r:id="rId14"/>
    <p:sldId id="274" r:id="rId15"/>
    <p:sldId id="356" r:id="rId16"/>
    <p:sldId id="357" r:id="rId17"/>
    <p:sldId id="290" r:id="rId18"/>
    <p:sldId id="298" r:id="rId19"/>
    <p:sldId id="291" r:id="rId20"/>
    <p:sldId id="323" r:id="rId21"/>
    <p:sldId id="324" r:id="rId22"/>
    <p:sldId id="325" r:id="rId23"/>
    <p:sldId id="299" r:id="rId24"/>
    <p:sldId id="326" r:id="rId25"/>
    <p:sldId id="300" r:id="rId26"/>
    <p:sldId id="327" r:id="rId27"/>
    <p:sldId id="348" r:id="rId28"/>
    <p:sldId id="328" r:id="rId29"/>
    <p:sldId id="350" r:id="rId30"/>
    <p:sldId id="329" r:id="rId31"/>
    <p:sldId id="351" r:id="rId32"/>
    <p:sldId id="306" r:id="rId33"/>
    <p:sldId id="331" r:id="rId34"/>
    <p:sldId id="346"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1C6"/>
    <a:srgbClr val="3B9CD5"/>
    <a:srgbClr val="0F8AB6"/>
    <a:srgbClr val="FFEEEE"/>
    <a:srgbClr val="F7E6E5"/>
    <a:srgbClr val="F5ECF4"/>
    <a:srgbClr val="3167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1" autoAdjust="0"/>
    <p:restoredTop sz="62894" autoAdjust="0"/>
  </p:normalViewPr>
  <p:slideViewPr>
    <p:cSldViewPr snapToGrid="0">
      <p:cViewPr varScale="1">
        <p:scale>
          <a:sx n="69" d="100"/>
          <a:sy n="69" d="100"/>
        </p:scale>
        <p:origin x="19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EEF1D-B080-4A3B-92AC-66E39C9951D1}" type="datetimeFigureOut">
              <a:rPr lang="nb-NO" smtClean="0"/>
              <a:t>30.10.2023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7EA7-E792-47B8-AA35-E4A805CC8BC5}" type="slidenum">
              <a:rPr lang="nb-NO" smtClean="0"/>
              <a:t>‹#›</a:t>
            </a:fld>
            <a:endParaRPr lang="nb-NO"/>
          </a:p>
        </p:txBody>
      </p:sp>
    </p:spTree>
    <p:extLst>
      <p:ext uri="{BB962C8B-B14F-4D97-AF65-F5344CB8AC3E}">
        <p14:creationId xmlns:p14="http://schemas.microsoft.com/office/powerpoint/2010/main" val="25114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Gå gjennom læringsmåla med kursdeltakarane før du startar sjølve opplæringa. </a:t>
            </a:r>
            <a:br>
              <a:rPr lang="nn-NO" sz="1800" b="1" dirty="0">
                <a:effectLst/>
                <a:latin typeface="Calibri" panose="020F0502020204030204" pitchFamily="34" charset="0"/>
                <a:ea typeface="Calibri" panose="020F0502020204030204" pitchFamily="34" charset="0"/>
                <a:cs typeface="Times New Roman" panose="02020603050405020304" pitchFamily="18" charset="0"/>
              </a:rPr>
            </a:br>
            <a:r>
              <a:rPr lang="nn-NO" sz="1800" b="1" dirty="0">
                <a:effectLst/>
                <a:latin typeface="Calibri" panose="020F0502020204030204" pitchFamily="34" charset="0"/>
                <a:ea typeface="Calibri" panose="020F0502020204030204" pitchFamily="34" charset="0"/>
                <a:cs typeface="Times New Roman" panose="02020603050405020304" pitchFamily="18" charset="0"/>
              </a:rPr>
              <a:t>Dette vil gjere det lettare for dei å lære og hugse det dei har lært.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a:t>
            </a:fld>
            <a:endParaRPr lang="nb-NO"/>
          </a:p>
        </p:txBody>
      </p:sp>
    </p:spTree>
    <p:extLst>
      <p:ext uri="{BB962C8B-B14F-4D97-AF65-F5344CB8AC3E}">
        <p14:creationId xmlns:p14="http://schemas.microsoft.com/office/powerpoint/2010/main" val="16358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 alle om å lukke</a:t>
            </a:r>
            <a:r>
              <a:rPr lang="nb-NO" b="1" baseline="0" dirty="0"/>
              <a:t> nettleserne og programmene de har oppe på sin maskin og gå tilbake til skrivebordet sitt.</a:t>
            </a: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11</a:t>
            </a:fld>
            <a:endParaRPr lang="nb-NO"/>
          </a:p>
        </p:txBody>
      </p:sp>
    </p:spTree>
    <p:extLst>
      <p:ext uri="{BB962C8B-B14F-4D97-AF65-F5344CB8AC3E}">
        <p14:creationId xmlns:p14="http://schemas.microsoft.com/office/powerpoint/2010/main" val="235700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mogleg å finne kontaktar ein vil prate med på for eksempel Teams,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dirty="0">
                <a:effectLst/>
                <a:latin typeface="Calibri" panose="020F0502020204030204" pitchFamily="34" charset="0"/>
                <a:ea typeface="Calibri" panose="020F0502020204030204" pitchFamily="34" charset="0"/>
                <a:cs typeface="Times New Roman" panose="02020603050405020304" pitchFamily="18" charset="0"/>
              </a:rPr>
              <a:t> eller Messenger, eller ein kan søke dei opp i appen.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12</a:t>
            </a:fld>
            <a:endParaRPr lang="nb-NO"/>
          </a:p>
        </p:txBody>
      </p:sp>
    </p:spTree>
    <p:extLst>
      <p:ext uri="{BB962C8B-B14F-4D97-AF65-F5344CB8AC3E}">
        <p14:creationId xmlns:p14="http://schemas.microsoft.com/office/powerpoint/2010/main" val="351825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du finn kontakten du vil prate med, kan du enten trykke på videokameraet eller telefonsymbolet på skjermen for å ringe.</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13</a:t>
            </a:fld>
            <a:endParaRPr lang="nb-NO"/>
          </a:p>
        </p:txBody>
      </p:sp>
    </p:spTree>
    <p:extLst>
      <p:ext uri="{BB962C8B-B14F-4D97-AF65-F5344CB8AC3E}">
        <p14:creationId xmlns:p14="http://schemas.microsoft.com/office/powerpoint/2010/main" val="181949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telefonen, ringer du utan bilde, og du kan ha ein vanleg samtale, på same måte som med ein vanleg telefon.</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14</a:t>
            </a:fld>
            <a:endParaRPr lang="nb-NO"/>
          </a:p>
        </p:txBody>
      </p:sp>
    </p:spTree>
    <p:extLst>
      <p:ext uri="{BB962C8B-B14F-4D97-AF65-F5344CB8AC3E}">
        <p14:creationId xmlns:p14="http://schemas.microsoft.com/office/powerpoint/2010/main" val="55267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kameraet, ringer du med direktesendt video av deg sjølv.</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15</a:t>
            </a:fld>
            <a:endParaRPr lang="nb-NO"/>
          </a:p>
        </p:txBody>
      </p:sp>
    </p:spTree>
    <p:extLst>
      <p:ext uri="{BB962C8B-B14F-4D97-AF65-F5344CB8AC3E}">
        <p14:creationId xmlns:p14="http://schemas.microsoft.com/office/powerpoint/2010/main" val="254706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nokon ringer deg, høyrer du ein ringelyd, og dette bildet dukkar opp på skjermen din</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16</a:t>
            </a:fld>
            <a:endParaRPr lang="nb-NO"/>
          </a:p>
        </p:txBody>
      </p:sp>
    </p:spTree>
    <p:extLst>
      <p:ext uri="{BB962C8B-B14F-4D97-AF65-F5344CB8AC3E}">
        <p14:creationId xmlns:p14="http://schemas.microsoft.com/office/powerpoint/2010/main" val="5946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 typeface="+mj-lt"/>
              <a:buNone/>
              <a:tabLst/>
              <a:defRPr/>
            </a:pPr>
            <a:r>
              <a:rPr lang="nb-NO" dirty="0"/>
              <a:t>Du</a:t>
            </a:r>
            <a:r>
              <a:rPr lang="nb-NO" baseline="0" dirty="0"/>
              <a:t> kan </a:t>
            </a:r>
            <a:r>
              <a:rPr lang="nb-NO" baseline="0" dirty="0" err="1"/>
              <a:t>velje</a:t>
            </a:r>
            <a:r>
              <a:rPr lang="nb-NO" baseline="0" dirty="0"/>
              <a:t> </a:t>
            </a:r>
            <a:r>
              <a:rPr lang="nb-NO" baseline="0" dirty="0" err="1"/>
              <a:t>eitt</a:t>
            </a:r>
            <a:r>
              <a:rPr lang="nb-NO" baseline="0" dirty="0"/>
              <a:t> av 3 alternativ når </a:t>
            </a:r>
            <a:r>
              <a:rPr lang="nb-NO" baseline="0" dirty="0" err="1"/>
              <a:t>nokon</a:t>
            </a:r>
            <a:r>
              <a:rPr lang="nb-NO" baseline="0" dirty="0"/>
              <a:t> ringer. </a:t>
            </a:r>
          </a:p>
          <a:p>
            <a:pPr marL="0" lvl="0" indent="0">
              <a:lnSpc>
                <a:spcPct val="150000"/>
              </a:lnSpc>
              <a:spcAft>
                <a:spcPts val="800"/>
              </a:spcAft>
              <a:buFont typeface="+mj-lt"/>
              <a:buNone/>
            </a:pPr>
            <a:endParaRPr lang="nb-NO" dirty="0"/>
          </a:p>
          <a:p>
            <a:pPr marL="0" marR="0" lvl="0" indent="0" algn="l" defTabSz="914400" rtl="0" eaLnBrk="1" fontAlgn="auto" latinLnBrk="0" hangingPunct="1">
              <a:lnSpc>
                <a:spcPct val="150000"/>
              </a:lnSpc>
              <a:spcBef>
                <a:spcPts val="0"/>
              </a:spcBef>
              <a:spcAft>
                <a:spcPts val="800"/>
              </a:spcAft>
              <a:buClrTx/>
              <a:buSzTx/>
              <a:buFont typeface="+mj-lt"/>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den raude knappen, avviser du samtalen.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800"/>
              </a:spcAft>
              <a:buFont typeface="+mj-lt"/>
              <a:buNone/>
            </a:pP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17</a:t>
            </a:fld>
            <a:endParaRPr lang="nb-NO"/>
          </a:p>
        </p:txBody>
      </p:sp>
    </p:spTree>
    <p:extLst>
      <p:ext uri="{BB962C8B-B14F-4D97-AF65-F5344CB8AC3E}">
        <p14:creationId xmlns:p14="http://schemas.microsoft.com/office/powerpoint/2010/main" val="97326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den grøne knappen med bilde av eit telefonrøyr, tar du imot samtalen. Då kan dei som ringer, berre høyre stemma di, men ikkje sjå video av deg mens dei snakkar.</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18</a:t>
            </a:fld>
            <a:endParaRPr lang="nb-NO"/>
          </a:p>
        </p:txBody>
      </p:sp>
    </p:spTree>
    <p:extLst>
      <p:ext uri="{BB962C8B-B14F-4D97-AF65-F5344CB8AC3E}">
        <p14:creationId xmlns:p14="http://schemas.microsoft.com/office/powerpoint/2010/main" val="199978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den grøne knappen med eit bilde av eit kamera, startar de ein videosamtale der de kan sjå kvarandre og snakke saman dersom begge to har utstyret som skal til.</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19</a:t>
            </a:fld>
            <a:endParaRPr lang="nb-NO"/>
          </a:p>
        </p:txBody>
      </p:sp>
    </p:spTree>
    <p:extLst>
      <p:ext uri="{BB962C8B-B14F-4D97-AF65-F5344CB8AC3E}">
        <p14:creationId xmlns:p14="http://schemas.microsoft.com/office/powerpoint/2010/main" val="18309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Bildet på skjermen din vil då sjå omtrent slik ut. </a:t>
            </a:r>
          </a:p>
          <a:p>
            <a:pPr marL="0" marR="0" indent="0" algn="l" defTabSz="914400" rtl="0" eaLnBrk="1" fontAlgn="auto" latinLnBrk="0" hangingPunct="1">
              <a:lnSpc>
                <a:spcPct val="100000"/>
              </a:lnSpc>
              <a:spcBef>
                <a:spcPts val="0"/>
              </a:spcBef>
              <a:spcAft>
                <a:spcPts val="0"/>
              </a:spcAft>
              <a:buClrTx/>
              <a:buSzTx/>
              <a:buFontTx/>
              <a:buNone/>
              <a:tabLst/>
              <a:defRPr/>
            </a:pP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Du får eit stort bilde av personen du snakkar med, på skjermen, og du vil få eit lite bilde av deg sjølv nede i høgre hjørne.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20</a:t>
            </a:fld>
            <a:endParaRPr lang="nb-NO"/>
          </a:p>
        </p:txBody>
      </p:sp>
    </p:spTree>
    <p:extLst>
      <p:ext uri="{BB962C8B-B14F-4D97-AF65-F5344CB8AC3E}">
        <p14:creationId xmlns:p14="http://schemas.microsoft.com/office/powerpoint/2010/main" val="197156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Klikk for å legge til notater</a:t>
            </a:r>
          </a:p>
        </p:txBody>
      </p:sp>
      <p:sp>
        <p:nvSpPr>
          <p:cNvPr id="4" name="Plassholder for lysbildenummer 3"/>
          <p:cNvSpPr>
            <a:spLocks noGrp="1"/>
          </p:cNvSpPr>
          <p:nvPr>
            <p:ph type="sldNum" sz="quarter" idx="5"/>
          </p:nvPr>
        </p:nvSpPr>
        <p:spPr/>
        <p:txBody>
          <a:bodyPr/>
          <a:lstStyle/>
          <a:p>
            <a:fld id="{2C917EA7-E792-47B8-AA35-E4A805CC8BC5}" type="slidenum">
              <a:rPr lang="nb-NO" smtClean="0"/>
              <a:t>2</a:t>
            </a:fld>
            <a:endParaRPr lang="nb-NO"/>
          </a:p>
        </p:txBody>
      </p:sp>
    </p:spTree>
    <p:extLst>
      <p:ext uri="{BB962C8B-B14F-4D97-AF65-F5344CB8AC3E}">
        <p14:creationId xmlns:p14="http://schemas.microsoft.com/office/powerpoint/2010/main" val="1369370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Bildet av deg sjølv er det same som dukkar opp på skjermen til personen du snakkar med.</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21</a:t>
            </a:fld>
            <a:endParaRPr lang="nb-NO"/>
          </a:p>
        </p:txBody>
      </p:sp>
    </p:spTree>
    <p:extLst>
      <p:ext uri="{BB962C8B-B14F-4D97-AF65-F5344CB8AC3E}">
        <p14:creationId xmlns:p14="http://schemas.microsoft.com/office/powerpoint/2010/main" val="345561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Det same skjer hos personen du snakkar med. Han eller ho får opp eit stort bilde av deg på sin skjerm, og eit miniatyrbilde av seg sjølve lengst nede til høgre på eigen skjerm.</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22</a:t>
            </a:fld>
            <a:endParaRPr lang="nb-NO"/>
          </a:p>
        </p:txBody>
      </p:sp>
    </p:spTree>
    <p:extLst>
      <p:ext uri="{BB962C8B-B14F-4D97-AF65-F5344CB8AC3E}">
        <p14:creationId xmlns:p14="http://schemas.microsoft.com/office/powerpoint/2010/main" val="60555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På skjermen på datamaskinen ser du heile tida nokre symbol.</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23</a:t>
            </a:fld>
            <a:endParaRPr lang="nb-NO"/>
          </a:p>
        </p:txBody>
      </p:sp>
    </p:spTree>
    <p:extLst>
      <p:ext uri="{BB962C8B-B14F-4D97-AF65-F5344CB8AC3E}">
        <p14:creationId xmlns:p14="http://schemas.microsoft.com/office/powerpoint/2010/main" val="318947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på skjermen på nettbrettet eller smarttelefonen, vil dei same symbola dukke opp.</a:t>
            </a:r>
            <a:endParaRPr lang="nb-NO" sz="1800" dirty="0"/>
          </a:p>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24</a:t>
            </a:fld>
            <a:endParaRPr lang="nb-NO"/>
          </a:p>
        </p:txBody>
      </p:sp>
    </p:spTree>
    <p:extLst>
      <p:ext uri="{BB962C8B-B14F-4D97-AF65-F5344CB8AC3E}">
        <p14:creationId xmlns:p14="http://schemas.microsoft.com/office/powerpoint/2010/main" val="115394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til på bildet av kameraet, vil ikkje personen du snakkar med, kunne sjå deg lenger.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25</a:t>
            </a:fld>
            <a:endParaRPr lang="nb-NO"/>
          </a:p>
        </p:txBody>
      </p:sp>
    </p:spTree>
    <p:extLst>
      <p:ext uri="{BB962C8B-B14F-4D97-AF65-F5344CB8AC3E}">
        <p14:creationId xmlns:p14="http://schemas.microsoft.com/office/powerpoint/2010/main" val="79915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knappen ein gong til, vil bildet kome tilbake.</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26</a:t>
            </a:fld>
            <a:endParaRPr lang="nb-NO"/>
          </a:p>
        </p:txBody>
      </p:sp>
    </p:spTree>
    <p:extLst>
      <p:ext uri="{BB962C8B-B14F-4D97-AF65-F5344CB8AC3E}">
        <p14:creationId xmlns:p14="http://schemas.microsoft.com/office/powerpoint/2010/main" val="58498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til på bildet av mikrofonen, vil det ikkje vere mogleg for andre å høyre kva du seier lenger.</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27</a:t>
            </a:fld>
            <a:endParaRPr lang="nb-NO"/>
          </a:p>
        </p:txBody>
      </p:sp>
    </p:spTree>
    <p:extLst>
      <p:ext uri="{BB962C8B-B14F-4D97-AF65-F5344CB8AC3E}">
        <p14:creationId xmlns:p14="http://schemas.microsoft.com/office/powerpoint/2010/main" val="359194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ein gong til, vil lyden kome tilbake</a:t>
            </a:r>
            <a:r>
              <a:rPr lang="nb-NO" baseline="0" dirty="0"/>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28</a:t>
            </a:fld>
            <a:endParaRPr lang="nb-NO"/>
          </a:p>
        </p:txBody>
      </p:sp>
    </p:spTree>
    <p:extLst>
      <p:ext uri="{BB962C8B-B14F-4D97-AF65-F5344CB8AC3E}">
        <p14:creationId xmlns:p14="http://schemas.microsoft.com/office/powerpoint/2010/main" val="138442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Trykk på den raude knappen for å avslutte samtalen</a:t>
            </a:r>
            <a:r>
              <a:rPr lang="nb-NO" dirty="0"/>
              <a:t>.</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30</a:t>
            </a:fld>
            <a:endParaRPr lang="nb-NO"/>
          </a:p>
        </p:txBody>
      </p:sp>
    </p:spTree>
    <p:extLst>
      <p:ext uri="{BB962C8B-B14F-4D97-AF65-F5344CB8AC3E}">
        <p14:creationId xmlns:p14="http://schemas.microsoft.com/office/powerpoint/2010/main" val="1848833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31800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Digitale møteplassar er ulike tenester som gjer det mogleg å ringe, ha videosamtalar og chatte på nett. Nokre vanlege eksempel på digitale møteplassar er Teams, Zoom,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dirty="0">
                <a:effectLst/>
                <a:latin typeface="Calibri" panose="020F0502020204030204" pitchFamily="34" charset="0"/>
                <a:ea typeface="Calibri" panose="020F0502020204030204" pitchFamily="34" charset="0"/>
                <a:cs typeface="Times New Roman" panose="02020603050405020304" pitchFamily="18" charset="0"/>
              </a:rPr>
              <a:t>, Messenger og Skype. Mange som bruker ulike digitale møteplassar, bruker dei nettopp fordi det er gratis å ringe og ha videosamtalar uavhengig av kor lenge samtalen varer, og kva for land ein er i. Så lenge du er logga på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wifi</a:t>
            </a:r>
            <a:r>
              <a:rPr lang="nn-NO" sz="1800" dirty="0">
                <a:effectLst/>
                <a:latin typeface="Calibri" panose="020F0502020204030204" pitchFamily="34" charset="0"/>
                <a:ea typeface="Calibri" panose="020F0502020204030204" pitchFamily="34" charset="0"/>
                <a:cs typeface="Times New Roman" panose="02020603050405020304" pitchFamily="18" charset="0"/>
              </a:rPr>
              <a:t>, kostar det ingenting.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Digitale møteplassar finn du både på nettbrettet, smarttelefonen eller datamaskinen. Kva for utstyr du vel å bruke, er opp til deg.</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3</a:t>
            </a:fld>
            <a:endParaRPr lang="nb-NO"/>
          </a:p>
        </p:txBody>
      </p:sp>
    </p:spTree>
    <p:extLst>
      <p:ext uri="{BB962C8B-B14F-4D97-AF65-F5344CB8AC3E}">
        <p14:creationId xmlns:p14="http://schemas.microsoft.com/office/powerpoint/2010/main" val="135750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vanlegast å ha videosamtalar på ein digital møteplass. Då kan ein både sjå og høyre dei ein snakkar med, og dei kan sjå og høyre deg også.</a:t>
            </a:r>
            <a:endParaRPr lang="nb-NO" baseline="0"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5</a:t>
            </a:fld>
            <a:endParaRPr lang="nb-NO"/>
          </a:p>
        </p:txBody>
      </p:sp>
    </p:spTree>
    <p:extLst>
      <p:ext uri="{BB962C8B-B14F-4D97-AF65-F5344CB8AC3E}">
        <p14:creationId xmlns:p14="http://schemas.microsoft.com/office/powerpoint/2010/main" val="264763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Nettbrett og smarttelefonar har både skjerm, kamera, mikrofon og høgtalar som gjer det mogleg å ha ein videosamtale. Det har også dei fleste moderne berbare datamaskinane.</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6</a:t>
            </a:fld>
            <a:endParaRPr lang="nb-NO"/>
          </a:p>
        </p:txBody>
      </p:sp>
    </p:spTree>
    <p:extLst>
      <p:ext uri="{BB962C8B-B14F-4D97-AF65-F5344CB8AC3E}">
        <p14:creationId xmlns:p14="http://schemas.microsoft.com/office/powerpoint/2010/main" val="88895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Å bruke høyretelefonar med mikrofon kan vere ein fordel for nokre, men dette vel du sjølv. Det finst inngangar for høyretelefonar langs kanten på både nettbrett, enkelte smarttelefonar og berbare datamaskinar.</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7</a:t>
            </a:fld>
            <a:endParaRPr lang="nb-NO"/>
          </a:p>
        </p:txBody>
      </p:sp>
    </p:spTree>
    <p:extLst>
      <p:ext uri="{BB962C8B-B14F-4D97-AF65-F5344CB8AC3E}">
        <p14:creationId xmlns:p14="http://schemas.microsoft.com/office/powerpoint/2010/main" val="86751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Alle må ha tilgang til Internett og tilgang til ein digital møteplass – enten det er Teams, Zoom,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dirty="0">
                <a:effectLst/>
                <a:latin typeface="Calibri" panose="020F0502020204030204" pitchFamily="34" charset="0"/>
                <a:ea typeface="Calibri" panose="020F0502020204030204" pitchFamily="34" charset="0"/>
                <a:cs typeface="Times New Roman" panose="02020603050405020304" pitchFamily="18" charset="0"/>
              </a:rPr>
              <a:t>, Messenger eller andre plattformer.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8</a:t>
            </a:fld>
            <a:endParaRPr lang="nb-NO"/>
          </a:p>
        </p:txBody>
      </p:sp>
    </p:spTree>
    <p:extLst>
      <p:ext uri="{BB962C8B-B14F-4D97-AF65-F5344CB8AC3E}">
        <p14:creationId xmlns:p14="http://schemas.microsoft.com/office/powerpoint/2010/main" val="187426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9</a:t>
            </a:fld>
            <a:endParaRPr lang="nb-NO"/>
          </a:p>
        </p:txBody>
      </p:sp>
    </p:spTree>
    <p:extLst>
      <p:ext uri="{BB962C8B-B14F-4D97-AF65-F5344CB8AC3E}">
        <p14:creationId xmlns:p14="http://schemas.microsoft.com/office/powerpoint/2010/main" val="384023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Vel den møteplassen du har, og last ned appen til smarttelefonen eller nettbrettet. På enkelte av desse må du også lage ein brukarkonto eller logge deg inn.</a:t>
            </a:r>
          </a:p>
          <a:p>
            <a:br>
              <a:rPr lang="nb-NO" sz="1800" b="1" dirty="0">
                <a:effectLst/>
                <a:latin typeface="Calibri" panose="020F0502020204030204" pitchFamily="34" charset="0"/>
                <a:ea typeface="Calibri" panose="020F0502020204030204" pitchFamily="34" charset="0"/>
                <a:cs typeface="Times New Roman" panose="02020603050405020304" pitchFamily="18" charset="0"/>
              </a:rPr>
            </a:br>
            <a:r>
              <a:rPr lang="nn-NO" sz="1800" b="1" dirty="0">
                <a:effectLst/>
                <a:latin typeface="Calibri" panose="020F0502020204030204" pitchFamily="34" charset="0"/>
                <a:ea typeface="Calibri" panose="020F0502020204030204" pitchFamily="34" charset="0"/>
                <a:cs typeface="Times New Roman" panose="02020603050405020304" pitchFamily="18" charset="0"/>
              </a:rPr>
              <a:t>Pass på at alle har klart å laste ned appen før du går vidare. Sjekk kva dei ulike brukarane har av plattformer frå før. </a:t>
            </a:r>
            <a:r>
              <a:rPr lang="nn-NO" sz="1800" b="1" dirty="0" err="1">
                <a:effectLst/>
                <a:latin typeface="Calibri" panose="020F0502020204030204" pitchFamily="34" charset="0"/>
                <a:ea typeface="Calibri" panose="020F0502020204030204" pitchFamily="34" charset="0"/>
                <a:cs typeface="Times New Roman" panose="02020603050405020304" pitchFamily="18" charset="0"/>
              </a:rPr>
              <a:t>iphone</a:t>
            </a:r>
            <a:r>
              <a:rPr lang="nn-NO" sz="1800" b="1" dirty="0">
                <a:effectLst/>
                <a:latin typeface="Calibri" panose="020F0502020204030204" pitchFamily="34" charset="0"/>
                <a:ea typeface="Calibri" panose="020F0502020204030204" pitchFamily="34" charset="0"/>
                <a:cs typeface="Times New Roman" panose="02020603050405020304" pitchFamily="18" charset="0"/>
              </a:rPr>
              <a:t>-brukarar kan bruke </a:t>
            </a:r>
            <a:r>
              <a:rPr lang="nn-NO" sz="1800" b="1" dirty="0" err="1">
                <a:effectLst/>
                <a:latin typeface="Calibri" panose="020F0502020204030204" pitchFamily="34" charset="0"/>
                <a:ea typeface="Calibri" panose="020F0502020204030204" pitchFamily="34" charset="0"/>
                <a:cs typeface="Times New Roman" panose="02020603050405020304" pitchFamily="18" charset="0"/>
              </a:rPr>
              <a:t>FaceTime</a:t>
            </a:r>
            <a:r>
              <a:rPr lang="nn-NO" sz="1800" b="1" dirty="0">
                <a:effectLst/>
                <a:latin typeface="Calibri" panose="020F0502020204030204" pitchFamily="34" charset="0"/>
                <a:ea typeface="Calibri" panose="020F0502020204030204" pitchFamily="34" charset="0"/>
                <a:cs typeface="Times New Roman" panose="02020603050405020304" pitchFamily="18" charset="0"/>
              </a:rPr>
              <a:t>. Facebook-brukarar kan bruke Messenger. Det er også mogleg å velje ein av dei andre plattformene som alle kan bruke på kurset.</a:t>
            </a: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10</a:t>
            </a:fld>
            <a:endParaRPr lang="nb-NO"/>
          </a:p>
        </p:txBody>
      </p:sp>
    </p:spTree>
    <p:extLst>
      <p:ext uri="{BB962C8B-B14F-4D97-AF65-F5344CB8AC3E}">
        <p14:creationId xmlns:p14="http://schemas.microsoft.com/office/powerpoint/2010/main" val="4189532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17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4839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7422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472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1764D47-E372-4FD7-BEE8-374508118B56}" type="datetimeFigureOut">
              <a:rPr lang="nb-NO" smtClean="0"/>
              <a:t>30.10.2023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16501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764D47-E372-4FD7-BEE8-374508118B56}" type="datetimeFigureOut">
              <a:rPr lang="nb-NO" smtClean="0"/>
              <a:t>30.10.2023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88524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764D47-E372-4FD7-BEE8-374508118B56}" type="datetimeFigureOut">
              <a:rPr lang="nb-NO" smtClean="0"/>
              <a:t>30.10.2023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41255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764D47-E372-4FD7-BEE8-374508118B56}" type="datetimeFigureOut">
              <a:rPr lang="nb-NO" smtClean="0"/>
              <a:t>30.10.2023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4977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764D47-E372-4FD7-BEE8-374508118B56}" type="datetimeFigureOut">
              <a:rPr lang="nb-NO" smtClean="0"/>
              <a:t>30.10.2023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2615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30.10.2023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250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30.10.2023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883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4D47-E372-4FD7-BEE8-374508118B56}" type="datetimeFigureOut">
              <a:rPr lang="nb-NO" smtClean="0"/>
              <a:t>30.10.2023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DFC4B-1BC5-4C5A-A8F8-1A7AEA9B55AF}" type="slidenum">
              <a:rPr lang="nb-NO" smtClean="0"/>
              <a:t>‹#›</a:t>
            </a:fld>
            <a:endParaRPr lang="nb-NO"/>
          </a:p>
        </p:txBody>
      </p:sp>
    </p:spTree>
    <p:extLst>
      <p:ext uri="{BB962C8B-B14F-4D97-AF65-F5344CB8AC3E}">
        <p14:creationId xmlns:p14="http://schemas.microsoft.com/office/powerpoint/2010/main" val="34892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4294967295"/>
          </p:nvPr>
        </p:nvSpPr>
        <p:spPr>
          <a:xfrm>
            <a:off x="1524000" y="3602038"/>
            <a:ext cx="9144000" cy="2443920"/>
          </a:xfrm>
        </p:spPr>
        <p:txBody>
          <a:bodyPr>
            <a:normAutofit fontScale="92500" lnSpcReduction="20000"/>
          </a:bodyPr>
          <a:lstStyle/>
          <a:p>
            <a:pPr marL="0" indent="0">
              <a:buNone/>
            </a:pPr>
            <a:r>
              <a:rPr lang="nb-NO" b="1" dirty="0"/>
              <a:t>Læringsmål:</a:t>
            </a:r>
          </a:p>
          <a:p>
            <a:pPr>
              <a:buFontTx/>
              <a:buChar char="-"/>
            </a:pPr>
            <a:r>
              <a:rPr lang="nn-NO" dirty="0"/>
              <a:t>å kunne ringe med og utan video</a:t>
            </a:r>
            <a:endParaRPr lang="nb-NO" dirty="0"/>
          </a:p>
          <a:p>
            <a:pPr>
              <a:buFontTx/>
              <a:buChar char="-"/>
            </a:pPr>
            <a:r>
              <a:rPr lang="nn-NO" dirty="0"/>
              <a:t>å kunne ta imot samtalar</a:t>
            </a:r>
            <a:endParaRPr lang="nb-NO" dirty="0"/>
          </a:p>
          <a:p>
            <a:pPr>
              <a:buFontTx/>
              <a:buChar char="-"/>
            </a:pPr>
            <a:r>
              <a:rPr lang="nn-NO" dirty="0"/>
              <a:t>å kunne avvise samtalar</a:t>
            </a:r>
            <a:endParaRPr lang="nb-NO" dirty="0"/>
          </a:p>
          <a:p>
            <a:pPr>
              <a:buFontTx/>
              <a:buChar char="-"/>
            </a:pPr>
            <a:r>
              <a:rPr lang="nn-NO" dirty="0"/>
              <a:t>å kunne skru av og på lyd og bilde i ein samtale</a:t>
            </a:r>
            <a:endParaRPr lang="nb-NO" dirty="0"/>
          </a:p>
          <a:p>
            <a:pPr>
              <a:buFontTx/>
              <a:buChar char="-"/>
            </a:pPr>
            <a:r>
              <a:rPr lang="nn-NO" dirty="0"/>
              <a:t>å kunne legge på når samtalen er ferdig</a:t>
            </a:r>
            <a:endParaRPr lang="nb-NO" dirty="0"/>
          </a:p>
          <a:p>
            <a:endParaRPr lang="nb-NO" dirty="0"/>
          </a:p>
        </p:txBody>
      </p:sp>
      <p:sp>
        <p:nvSpPr>
          <p:cNvPr id="4" name="Tittel 3"/>
          <p:cNvSpPr>
            <a:spLocks noGrp="1"/>
          </p:cNvSpPr>
          <p:nvPr>
            <p:ph type="ctrTitle"/>
          </p:nvPr>
        </p:nvSpPr>
        <p:spPr/>
        <p:txBody>
          <a:bodyPr/>
          <a:lstStyle/>
          <a:p>
            <a:r>
              <a:rPr lang="nb-NO" dirty="0"/>
              <a:t>Kom i gang med digitale </a:t>
            </a:r>
            <a:r>
              <a:rPr lang="nb-NO" dirty="0" err="1"/>
              <a:t>møteplassar</a:t>
            </a:r>
            <a:endParaRPr lang="nb-NO" dirty="0"/>
          </a:p>
        </p:txBody>
      </p:sp>
    </p:spTree>
    <p:extLst>
      <p:ext uri="{BB962C8B-B14F-4D97-AF65-F5344CB8AC3E}">
        <p14:creationId xmlns:p14="http://schemas.microsoft.com/office/powerpoint/2010/main" val="398643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1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Last ned appen</a:t>
            </a:r>
          </a:p>
        </p:txBody>
      </p:sp>
      <p:sp>
        <p:nvSpPr>
          <p:cNvPr id="1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grpSp>
        <p:nvGrpSpPr>
          <p:cNvPr id="2" name="Gruppe 1"/>
          <p:cNvGrpSpPr/>
          <p:nvPr/>
        </p:nvGrpSpPr>
        <p:grpSpPr>
          <a:xfrm>
            <a:off x="2697775" y="1503592"/>
            <a:ext cx="1786755" cy="1425472"/>
            <a:chOff x="1590530" y="1254317"/>
            <a:chExt cx="2734919" cy="2181917"/>
          </a:xfrm>
        </p:grpSpPr>
        <p:pic>
          <p:nvPicPr>
            <p:cNvPr id="5" name="Bilde 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30" y="1254317"/>
              <a:ext cx="1659486" cy="2181917"/>
            </a:xfrm>
            <a:prstGeom prst="rect">
              <a:avLst/>
            </a:prstGeom>
          </p:spPr>
        </p:pic>
        <p:pic>
          <p:nvPicPr>
            <p:cNvPr id="7" name="Bilde 6"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144" y="1720495"/>
              <a:ext cx="700305" cy="1325495"/>
            </a:xfrm>
            <a:prstGeom prst="rect">
              <a:avLst/>
            </a:prstGeom>
          </p:spPr>
        </p:pic>
      </p:grpSp>
      <p:grpSp>
        <p:nvGrpSpPr>
          <p:cNvPr id="4" name="Gruppe 3"/>
          <p:cNvGrpSpPr/>
          <p:nvPr/>
        </p:nvGrpSpPr>
        <p:grpSpPr>
          <a:xfrm>
            <a:off x="6388188" y="1145893"/>
            <a:ext cx="5163343" cy="1875099"/>
            <a:chOff x="6609942" y="857960"/>
            <a:chExt cx="5416218" cy="1966932"/>
          </a:xfrm>
        </p:grpSpPr>
        <p:pic>
          <p:nvPicPr>
            <p:cNvPr id="6" name="Bilde 5" descr="lapt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942" y="1233177"/>
              <a:ext cx="2485096" cy="1366698"/>
            </a:xfrm>
            <a:prstGeom prst="rect">
              <a:avLst/>
            </a:prstGeom>
          </p:spPr>
        </p:pic>
        <p:pic>
          <p:nvPicPr>
            <p:cNvPr id="12" name="Bilde 11" descr="illustrasjoner.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8449645" y="857960"/>
              <a:ext cx="3576515" cy="1966932"/>
            </a:xfrm>
            <a:prstGeom prst="rect">
              <a:avLst/>
            </a:prstGeom>
          </p:spPr>
        </p:pic>
      </p:grpSp>
      <p:cxnSp>
        <p:nvCxnSpPr>
          <p:cNvPr id="3" name="Rett linje 2"/>
          <p:cNvCxnSpPr/>
          <p:nvPr/>
        </p:nvCxnSpPr>
        <p:spPr>
          <a:xfrm>
            <a:off x="5918944" y="-243068"/>
            <a:ext cx="0" cy="74279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179"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9"/>
          <p:cNvSpPr txBox="1"/>
          <p:nvPr/>
        </p:nvSpPr>
        <p:spPr>
          <a:xfrm>
            <a:off x="1928046" y="3104490"/>
            <a:ext cx="2934030" cy="707886"/>
          </a:xfrm>
          <a:prstGeom prst="rect">
            <a:avLst/>
          </a:prstGeom>
          <a:noFill/>
        </p:spPr>
        <p:txBody>
          <a:bodyPr wrap="square" rtlCol="0">
            <a:spAutoFit/>
          </a:bodyPr>
          <a:lstStyle/>
          <a:p>
            <a:pPr algn="ctr"/>
            <a:r>
              <a:rPr lang="nb-NO" sz="4000" dirty="0" err="1"/>
              <a:t>app</a:t>
            </a:r>
            <a:r>
              <a:rPr lang="nb-NO" sz="4000" dirty="0"/>
              <a:t>-butikk</a:t>
            </a:r>
          </a:p>
        </p:txBody>
      </p:sp>
      <p:pic>
        <p:nvPicPr>
          <p:cNvPr id="23"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621"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5"/>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4</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Starte eller ta imot </a:t>
            </a:r>
            <a:r>
              <a:rPr lang="nb-NO" dirty="0" err="1"/>
              <a:t>ein</a:t>
            </a:r>
            <a:r>
              <a:rPr lang="nb-NO" dirty="0"/>
              <a:t> samtale</a:t>
            </a:r>
          </a:p>
        </p:txBody>
      </p:sp>
    </p:spTree>
    <p:extLst>
      <p:ext uri="{BB962C8B-B14F-4D97-AF65-F5344CB8AC3E}">
        <p14:creationId xmlns:p14="http://schemas.microsoft.com/office/powerpoint/2010/main" val="12359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endParaRPr lang="en-US" sz="4400" kern="1200" dirty="0">
              <a:solidFill>
                <a:schemeClr val="tx1"/>
              </a:solidFill>
              <a:latin typeface="+mj-lt"/>
              <a:ea typeface="+mj-ea"/>
              <a:cs typeface="+mj-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8465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81878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20" name="Bilde 19"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776" y="2139814"/>
            <a:ext cx="4697134" cy="5870176"/>
          </a:xfrm>
          <a:prstGeom prst="rect">
            <a:avLst/>
          </a:prstGeom>
        </p:spPr>
      </p:pic>
      <p:pic>
        <p:nvPicPr>
          <p:cNvPr id="5" name="Bil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5488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5" name="Bilde 1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8" name="Bild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19" name="Bild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31" y="2071996"/>
            <a:ext cx="4697134" cy="5870176"/>
          </a:xfrm>
          <a:prstGeom prst="rect">
            <a:avLst/>
          </a:prstGeom>
        </p:spPr>
      </p:pic>
      <p:pic>
        <p:nvPicPr>
          <p:cNvPr id="2" name="Bild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975" y="1956898"/>
            <a:ext cx="1944547" cy="2590659"/>
          </a:xfrm>
          <a:prstGeom prst="rect">
            <a:avLst/>
          </a:prstGeom>
        </p:spPr>
      </p:pic>
      <p:pic>
        <p:nvPicPr>
          <p:cNvPr id="14" name="Bilde 13"/>
          <p:cNvPicPr>
            <a:picLocks noChangeAspect="1"/>
          </p:cNvPicPr>
          <p:nvPr/>
        </p:nvPicPr>
        <p:blipFill>
          <a:blip r:embed="rId9"/>
          <a:stretch>
            <a:fillRect/>
          </a:stretch>
        </p:blipFill>
        <p:spPr>
          <a:xfrm>
            <a:off x="8568076" y="2291787"/>
            <a:ext cx="809168" cy="1765076"/>
          </a:xfrm>
          <a:prstGeom prst="rect">
            <a:avLst/>
          </a:prstGeom>
        </p:spPr>
      </p:pic>
    </p:spTree>
    <p:extLst>
      <p:ext uri="{BB962C8B-B14F-4D97-AF65-F5344CB8AC3E}">
        <p14:creationId xmlns:p14="http://schemas.microsoft.com/office/powerpoint/2010/main" val="136372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4" name="Plassholder for innhold 2" descr="Et bilde som inneholder skjermbilde, Grafikk, sirkel, Fargerikt&#10;&#10;Automatisk generert beskrivelse">
            <a:extLst>
              <a:ext uri="{FF2B5EF4-FFF2-40B4-BE49-F238E27FC236}">
                <a16:creationId xmlns:a16="http://schemas.microsoft.com/office/drawing/2014/main" id="{86161A56-A97D-E2C5-5ABB-905701AE8B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6228" y="2711463"/>
            <a:ext cx="6583729" cy="2904407"/>
          </a:xfrm>
        </p:spPr>
      </p:pic>
      <p:pic>
        <p:nvPicPr>
          <p:cNvPr id="7" name="Bilde 6">
            <a:extLst>
              <a:ext uri="{FF2B5EF4-FFF2-40B4-BE49-F238E27FC236}">
                <a16:creationId xmlns:a16="http://schemas.microsoft.com/office/drawing/2014/main" id="{3B514BAA-965D-C652-6E7E-B7E68E857EE2}"/>
              </a:ext>
            </a:extLst>
          </p:cNvPr>
          <p:cNvPicPr>
            <a:picLocks noChangeAspect="1"/>
          </p:cNvPicPr>
          <p:nvPr/>
        </p:nvPicPr>
        <p:blipFill>
          <a:blip r:embed="rId5"/>
          <a:stretch>
            <a:fillRect/>
          </a:stretch>
        </p:blipFill>
        <p:spPr>
          <a:xfrm>
            <a:off x="5137188" y="3630191"/>
            <a:ext cx="1190791" cy="1066949"/>
          </a:xfrm>
          <a:prstGeom prst="rect">
            <a:avLst/>
          </a:prstGeom>
        </p:spPr>
      </p:pic>
    </p:spTree>
    <p:extLst>
      <p:ext uri="{BB962C8B-B14F-4D97-AF65-F5344CB8AC3E}">
        <p14:creationId xmlns:p14="http://schemas.microsoft.com/office/powerpoint/2010/main" val="31595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F9B62D70-0211-8FB3-1CBD-C26E02D197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835" y="1948627"/>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34" y="2895525"/>
            <a:ext cx="4078531" cy="5097085"/>
          </a:xfrm>
          <a:prstGeom prst="rect">
            <a:avLst/>
          </a:prstGeom>
        </p:spPr>
      </p:pic>
      <p:pic>
        <p:nvPicPr>
          <p:cNvPr id="4" name="Bilde 3">
            <a:extLst>
              <a:ext uri="{FF2B5EF4-FFF2-40B4-BE49-F238E27FC236}">
                <a16:creationId xmlns:a16="http://schemas.microsoft.com/office/drawing/2014/main" id="{7CD13732-16BA-5636-8D32-6337B932B913}"/>
              </a:ext>
            </a:extLst>
          </p:cNvPr>
          <p:cNvPicPr>
            <a:picLocks noChangeAspect="1"/>
          </p:cNvPicPr>
          <p:nvPr/>
        </p:nvPicPr>
        <p:blipFill>
          <a:blip r:embed="rId6"/>
          <a:stretch>
            <a:fillRect/>
          </a:stretch>
        </p:blipFill>
        <p:spPr>
          <a:xfrm>
            <a:off x="5195804" y="2895525"/>
            <a:ext cx="1190791" cy="1066949"/>
          </a:xfrm>
          <a:prstGeom prst="rect">
            <a:avLst/>
          </a:prstGeom>
        </p:spPr>
      </p:pic>
    </p:spTree>
    <p:extLst>
      <p:ext uri="{BB962C8B-B14F-4D97-AF65-F5344CB8AC3E}">
        <p14:creationId xmlns:p14="http://schemas.microsoft.com/office/powerpoint/2010/main" val="264314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DD82EAA9-F45E-B146-05ED-23D3ED1543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0470" y="1976796"/>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08" y="2925086"/>
            <a:ext cx="4078531" cy="5097085"/>
          </a:xfrm>
          <a:prstGeom prst="rect">
            <a:avLst/>
          </a:prstGeom>
        </p:spPr>
      </p:pic>
      <p:pic>
        <p:nvPicPr>
          <p:cNvPr id="3" name="Bilde 2">
            <a:extLst>
              <a:ext uri="{FF2B5EF4-FFF2-40B4-BE49-F238E27FC236}">
                <a16:creationId xmlns:a16="http://schemas.microsoft.com/office/drawing/2014/main" id="{B3A9C4B3-2B33-C4FF-A206-8EB9BEDD48E6}"/>
              </a:ext>
            </a:extLst>
          </p:cNvPr>
          <p:cNvPicPr>
            <a:picLocks noChangeAspect="1"/>
          </p:cNvPicPr>
          <p:nvPr/>
        </p:nvPicPr>
        <p:blipFill>
          <a:blip r:embed="rId6"/>
          <a:stretch>
            <a:fillRect/>
          </a:stretch>
        </p:blipFill>
        <p:spPr>
          <a:xfrm>
            <a:off x="5421066" y="2925086"/>
            <a:ext cx="1190791" cy="1066949"/>
          </a:xfrm>
          <a:prstGeom prst="rect">
            <a:avLst/>
          </a:prstGeom>
        </p:spPr>
      </p:pic>
    </p:spTree>
    <p:extLst>
      <p:ext uri="{BB962C8B-B14F-4D97-AF65-F5344CB8AC3E}">
        <p14:creationId xmlns:p14="http://schemas.microsoft.com/office/powerpoint/2010/main" val="95330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 name="Bilde 2">
            <a:extLst>
              <a:ext uri="{FF2B5EF4-FFF2-40B4-BE49-F238E27FC236}">
                <a16:creationId xmlns:a16="http://schemas.microsoft.com/office/drawing/2014/main" id="{18CE463F-E219-7AEF-D2F8-C6DB9B62AAFF}"/>
              </a:ext>
            </a:extLst>
          </p:cNvPr>
          <p:cNvPicPr>
            <a:picLocks noChangeAspect="1"/>
          </p:cNvPicPr>
          <p:nvPr/>
        </p:nvPicPr>
        <p:blipFill>
          <a:blip r:embed="rId4"/>
          <a:stretch>
            <a:fillRect/>
          </a:stretch>
        </p:blipFill>
        <p:spPr>
          <a:xfrm>
            <a:off x="3210304" y="1770765"/>
            <a:ext cx="5068007" cy="2191056"/>
          </a:xfrm>
          <a:prstGeom prst="rect">
            <a:avLst/>
          </a:prstGeo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503" y="2503242"/>
            <a:ext cx="4078531" cy="5097085"/>
          </a:xfrm>
          <a:prstGeom prst="rect">
            <a:avLst/>
          </a:prstGeom>
        </p:spPr>
      </p:pic>
    </p:spTree>
    <p:extLst>
      <p:ext uri="{BB962C8B-B14F-4D97-AF65-F5344CB8AC3E}">
        <p14:creationId xmlns:p14="http://schemas.microsoft.com/office/powerpoint/2010/main" val="3309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1</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Hva er digitale </a:t>
            </a:r>
            <a:r>
              <a:rPr lang="nb-NO" dirty="0" err="1"/>
              <a:t>møteplassar</a:t>
            </a:r>
            <a:r>
              <a:rPr lang="nb-NO" dirty="0"/>
              <a:t>?</a:t>
            </a:r>
          </a:p>
        </p:txBody>
      </p:sp>
    </p:spTree>
    <p:extLst>
      <p:ext uri="{BB962C8B-B14F-4D97-AF65-F5344CB8AC3E}">
        <p14:creationId xmlns:p14="http://schemas.microsoft.com/office/powerpoint/2010/main" val="337630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3" name="Bilde 3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4" name="Bild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5"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6" name="Ellipse 5"/>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3716879" y="5002067"/>
            <a:ext cx="520071" cy="62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H="1" flipV="1">
            <a:off x="4097438" y="3472397"/>
            <a:ext cx="3899135" cy="1913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ittel 1"/>
          <p:cNvSpPr txBox="1">
            <a:spLocks/>
          </p:cNvSpPr>
          <p:nvPr/>
        </p:nvSpPr>
        <p:spPr>
          <a:xfrm>
            <a:off x="7996573"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pic>
        <p:nvPicPr>
          <p:cNvPr id="38" name="Bilde 37" descr="laptop.png"/>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5816278" y="1503824"/>
            <a:ext cx="6420775" cy="3531155"/>
          </a:xfrm>
          <a:prstGeom prst="rect">
            <a:avLst/>
          </a:prstGeom>
        </p:spPr>
      </p:pic>
    </p:spTree>
    <p:extLst>
      <p:ext uri="{BB962C8B-B14F-4D97-AF65-F5344CB8AC3E}">
        <p14:creationId xmlns:p14="http://schemas.microsoft.com/office/powerpoint/2010/main" val="361387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0"/>
            <a:ext cx="12192626" cy="6848755"/>
          </a:xfrm>
          <a:prstGeom prst="rect">
            <a:avLst/>
          </a:prstGeom>
        </p:spPr>
      </p:pic>
      <p:pic>
        <p:nvPicPr>
          <p:cNvPr id="18" name="Bilde 17"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14" name="Bilde 13"/>
          <p:cNvPicPr>
            <a:picLocks noChangeAspect="1"/>
          </p:cNvPicPr>
          <p:nvPr/>
        </p:nvPicPr>
        <p:blipFill>
          <a:blip r:embed="rId5"/>
          <a:stretch>
            <a:fillRect/>
          </a:stretch>
        </p:blipFill>
        <p:spPr>
          <a:xfrm>
            <a:off x="6881951" y="1873893"/>
            <a:ext cx="30072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34" name="Bilde 33"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5" name="Bilde 34"/>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7" name="Ellipse 36"/>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4782632" y="3038039"/>
            <a:ext cx="3493267" cy="146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3747454" y="4939773"/>
            <a:ext cx="431007" cy="5759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9" name="Tittel 1"/>
          <p:cNvSpPr txBox="1">
            <a:spLocks/>
          </p:cNvSpPr>
          <p:nvPr/>
        </p:nvSpPr>
        <p:spPr>
          <a:xfrm>
            <a:off x="7995479" y="5428267"/>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Ola</a:t>
            </a:r>
          </a:p>
        </p:txBody>
      </p:sp>
    </p:spTree>
    <p:extLst>
      <p:ext uri="{BB962C8B-B14F-4D97-AF65-F5344CB8AC3E}">
        <p14:creationId xmlns:p14="http://schemas.microsoft.com/office/powerpoint/2010/main" val="88500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42" name="Bilde 4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43" name="Bilde 42"/>
          <p:cNvPicPr>
            <a:picLocks noChangeAspect="1"/>
          </p:cNvPicPr>
          <p:nvPr/>
        </p:nvPicPr>
        <p:blipFill>
          <a:blip r:embed="rId5"/>
          <a:stretch>
            <a:fillRect/>
          </a:stretch>
        </p:blipFill>
        <p:spPr>
          <a:xfrm>
            <a:off x="6844451" y="1864869"/>
            <a:ext cx="30519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2891" y="1484536"/>
            <a:ext cx="2738669" cy="3672507"/>
          </a:xfrm>
          <a:prstGeom prst="rect">
            <a:avLst/>
          </a:prstGeom>
        </p:spPr>
      </p:pic>
      <p:pic>
        <p:nvPicPr>
          <p:cNvPr id="20" name="Bild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2070" y="1822431"/>
            <a:ext cx="2252527" cy="3003370"/>
          </a:xfrm>
          <a:prstGeom prst="rect">
            <a:avLst/>
          </a:prstGeom>
          <a:ln>
            <a:solidFill>
              <a:srgbClr val="000000"/>
            </a:solidFill>
          </a:ln>
        </p:spPr>
      </p:pic>
      <p:sp>
        <p:nvSpPr>
          <p:cNvPr id="22" name="Ellipse 21"/>
          <p:cNvSpPr/>
          <p:nvPr/>
        </p:nvSpPr>
        <p:spPr>
          <a:xfrm>
            <a:off x="9284822" y="3115496"/>
            <a:ext cx="709937" cy="665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pil 22"/>
          <p:cNvCxnSpPr/>
          <p:nvPr/>
        </p:nvCxnSpPr>
        <p:spPr>
          <a:xfrm flipH="1" flipV="1">
            <a:off x="4213186" y="3307862"/>
            <a:ext cx="5071636" cy="126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p:nvPr/>
        </p:nvCxnSpPr>
        <p:spPr>
          <a:xfrm flipH="1">
            <a:off x="8518967" y="3767146"/>
            <a:ext cx="1120824" cy="16611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Kari</a:t>
            </a:r>
          </a:p>
        </p:txBody>
      </p:sp>
      <p:sp>
        <p:nvSpPr>
          <p:cNvPr id="17" name="Tittel 1"/>
          <p:cNvSpPr txBox="1">
            <a:spLocks/>
          </p:cNvSpPr>
          <p:nvPr/>
        </p:nvSpPr>
        <p:spPr>
          <a:xfrm>
            <a:off x="7939994"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spTree>
    <p:extLst>
      <p:ext uri="{BB962C8B-B14F-4D97-AF65-F5344CB8AC3E}">
        <p14:creationId xmlns:p14="http://schemas.microsoft.com/office/powerpoint/2010/main" val="266512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pic>
        <p:nvPicPr>
          <p:cNvPr id="32" name="Bilde 3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33" name="Bilde 32"/>
          <p:cNvPicPr>
            <a:picLocks noChangeAspect="1"/>
          </p:cNvPicPr>
          <p:nvPr/>
        </p:nvPicPr>
        <p:blipFill>
          <a:blip r:embed="rId5"/>
          <a:stretch>
            <a:fillRect/>
          </a:stretch>
        </p:blipFill>
        <p:spPr>
          <a:xfrm>
            <a:off x="6844451" y="1864869"/>
            <a:ext cx="3051903" cy="1916312"/>
          </a:xfrm>
          <a:prstGeom prst="rect">
            <a:avLst/>
          </a:prstGeom>
        </p:spPr>
      </p:pic>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32" y="1456583"/>
            <a:ext cx="2738669" cy="3672507"/>
          </a:xfrm>
          <a:prstGeom prst="rect">
            <a:avLst/>
          </a:prstGeom>
        </p:spPr>
      </p:pic>
      <p:pic>
        <p:nvPicPr>
          <p:cNvPr id="26" name="Bild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8011" y="1794478"/>
            <a:ext cx="2252527" cy="3003370"/>
          </a:xfrm>
          <a:prstGeom prst="rect">
            <a:avLst/>
          </a:prstGeom>
          <a:ln>
            <a:solidFill>
              <a:srgbClr val="000000"/>
            </a:solidFill>
          </a:ln>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5" name="Ellipse 24"/>
          <p:cNvSpPr/>
          <p:nvPr/>
        </p:nvSpPr>
        <p:spPr>
          <a:xfrm>
            <a:off x="8203880" y="34106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Rett pil 29"/>
          <p:cNvCxnSpPr/>
          <p:nvPr/>
        </p:nvCxnSpPr>
        <p:spPr>
          <a:xfrm flipH="1">
            <a:off x="9164579" y="21643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0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19" name="Bilde 18"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690" y="1363980"/>
            <a:ext cx="2738669" cy="367250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341" y="1675307"/>
            <a:ext cx="2265808" cy="302401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4" name="Ellipse 23"/>
          <p:cNvSpPr/>
          <p:nvPr/>
        </p:nvSpPr>
        <p:spPr>
          <a:xfrm>
            <a:off x="2578286" y="4218463"/>
            <a:ext cx="1713054" cy="608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2875795" y="2278304"/>
            <a:ext cx="4078531" cy="5097085"/>
          </a:xfrm>
          <a:prstGeom prst="rect">
            <a:avLst/>
          </a:prstGeom>
        </p:spPr>
      </p:pic>
      <p:cxnSp>
        <p:nvCxnSpPr>
          <p:cNvPr id="17" name="Rett pil 16"/>
          <p:cNvCxnSpPr/>
          <p:nvPr/>
        </p:nvCxnSpPr>
        <p:spPr>
          <a:xfrm>
            <a:off x="1144025" y="3466042"/>
            <a:ext cx="1450908" cy="8705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19"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642250" y="1374029"/>
            <a:ext cx="6572590" cy="3614647"/>
          </a:xfrm>
          <a:prstGeom prst="rect">
            <a:avLst/>
          </a:prstGeom>
        </p:spPr>
      </p:pic>
      <p:pic>
        <p:nvPicPr>
          <p:cNvPr id="26" name="Bilde 25"/>
          <p:cNvPicPr>
            <a:picLocks noChangeAspect="1"/>
          </p:cNvPicPr>
          <p:nvPr/>
        </p:nvPicPr>
        <p:blipFill>
          <a:blip r:embed="rId8"/>
          <a:stretch>
            <a:fillRect/>
          </a:stretch>
        </p:blipFill>
        <p:spPr>
          <a:xfrm>
            <a:off x="6844451" y="1725969"/>
            <a:ext cx="3051903" cy="1916312"/>
          </a:xfrm>
          <a:prstGeom prst="rect">
            <a:avLst/>
          </a:prstGeom>
        </p:spPr>
      </p:pic>
      <p:sp>
        <p:nvSpPr>
          <p:cNvPr id="27" name="Ellipse 26"/>
          <p:cNvSpPr/>
          <p:nvPr/>
        </p:nvSpPr>
        <p:spPr>
          <a:xfrm>
            <a:off x="8203880" y="32717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8" name="Rett pil 27"/>
          <p:cNvCxnSpPr/>
          <p:nvPr/>
        </p:nvCxnSpPr>
        <p:spPr>
          <a:xfrm flipH="1">
            <a:off x="9164579" y="20254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6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825" y="1071012"/>
            <a:ext cx="1865760" cy="2501952"/>
          </a:xfrm>
          <a:prstGeom prst="rect">
            <a:avLst/>
          </a:prstGeom>
        </p:spPr>
      </p:pic>
      <p:pic>
        <p:nvPicPr>
          <p:cNvPr id="16" name="Bilde 15"/>
          <p:cNvPicPr>
            <a:picLocks noChangeAspect="1"/>
          </p:cNvPicPr>
          <p:nvPr/>
        </p:nvPicPr>
        <p:blipFill>
          <a:blip r:embed="rId5"/>
          <a:stretch>
            <a:fillRect/>
          </a:stretch>
        </p:blipFill>
        <p:spPr>
          <a:xfrm>
            <a:off x="4457462" y="4162755"/>
            <a:ext cx="2969791" cy="989931"/>
          </a:xfrm>
          <a:prstGeom prst="rect">
            <a:avLst/>
          </a:prstGeom>
        </p:spPr>
      </p:pic>
      <p:sp>
        <p:nvSpPr>
          <p:cNvPr id="17" name="Ellipse 16"/>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4057047" y="3621133"/>
            <a:ext cx="4078531" cy="5097085"/>
          </a:xfrm>
          <a:prstGeom prst="rect">
            <a:avLst/>
          </a:prstGeom>
        </p:spPr>
      </p:pic>
      <p:grpSp>
        <p:nvGrpSpPr>
          <p:cNvPr id="3" name="Gruppe 2"/>
          <p:cNvGrpSpPr/>
          <p:nvPr/>
        </p:nvGrpSpPr>
        <p:grpSpPr>
          <a:xfrm>
            <a:off x="5500756" y="947304"/>
            <a:ext cx="5085807" cy="2796979"/>
            <a:chOff x="5574475" y="1236671"/>
            <a:chExt cx="5932614" cy="3262687"/>
          </a:xfrm>
        </p:grpSpPr>
        <p:grpSp>
          <p:nvGrpSpPr>
            <p:cNvPr id="2" name="Gruppe 1"/>
            <p:cNvGrpSpPr/>
            <p:nvPr/>
          </p:nvGrpSpPr>
          <p:grpSpPr>
            <a:xfrm>
              <a:off x="5574475" y="1236671"/>
              <a:ext cx="5932614" cy="3262687"/>
              <a:chOff x="5574475" y="1236671"/>
              <a:chExt cx="5932614" cy="3262687"/>
            </a:xfrm>
          </p:grpSpPr>
          <p:pic>
            <p:nvPicPr>
              <p:cNvPr id="12" name="Bilde 11"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14" name="Bilde 13"/>
              <p:cNvPicPr>
                <a:picLocks noChangeAspect="1"/>
              </p:cNvPicPr>
              <p:nvPr/>
            </p:nvPicPr>
            <p:blipFill>
              <a:blip r:embed="rId8">
                <a:alphaModFix amt="5000"/>
              </a:blip>
              <a:stretch>
                <a:fillRect/>
              </a:stretch>
            </p:blipFill>
            <p:spPr>
              <a:xfrm>
                <a:off x="6690167" y="1560756"/>
                <a:ext cx="2709267" cy="1726455"/>
              </a:xfrm>
              <a:prstGeom prst="rect">
                <a:avLst/>
              </a:prstGeom>
            </p:spPr>
          </p:pic>
        </p:grpSp>
        <p:pic>
          <p:nvPicPr>
            <p:cNvPr id="20" name="Bilde 19"/>
            <p:cNvPicPr>
              <a:picLocks noChangeAspect="1"/>
            </p:cNvPicPr>
            <p:nvPr/>
          </p:nvPicPr>
          <p:blipFill rotWithShape="1">
            <a:blip r:embed="rId8"/>
            <a:srcRect t="2891" r="79202"/>
            <a:stretch/>
          </p:blipFill>
          <p:spPr>
            <a:xfrm>
              <a:off x="6690167" y="1560756"/>
              <a:ext cx="563465" cy="1676542"/>
            </a:xfrm>
            <a:prstGeom prst="rect">
              <a:avLst/>
            </a:prstGeom>
          </p:spPr>
        </p:pic>
      </p:grpSp>
      <p:pic>
        <p:nvPicPr>
          <p:cNvPr id="18" name="Bilde 17"/>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3496352" y="1330092"/>
            <a:ext cx="1527121" cy="2038141"/>
          </a:xfrm>
          <a:prstGeom prst="rect">
            <a:avLst/>
          </a:prstGeom>
        </p:spPr>
      </p:pic>
    </p:spTree>
    <p:extLst>
      <p:ext uri="{BB962C8B-B14F-4D97-AF65-F5344CB8AC3E}">
        <p14:creationId xmlns:p14="http://schemas.microsoft.com/office/powerpoint/2010/main" val="279162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1" name="Bilde 20"/>
          <p:cNvPicPr>
            <a:picLocks noChangeAspect="1"/>
          </p:cNvPicPr>
          <p:nvPr/>
        </p:nvPicPr>
        <p:blipFill>
          <a:blip r:embed="rId4"/>
          <a:stretch>
            <a:fillRect/>
          </a:stretch>
        </p:blipFill>
        <p:spPr>
          <a:xfrm>
            <a:off x="4457462" y="4162755"/>
            <a:ext cx="2969791" cy="989931"/>
          </a:xfrm>
          <a:prstGeom prst="rect">
            <a:avLst/>
          </a:prstGeom>
        </p:spPr>
      </p:pic>
      <p:sp>
        <p:nvSpPr>
          <p:cNvPr id="22" name="Ellipse 21"/>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5500756" y="947304"/>
            <a:ext cx="5085807" cy="2796979"/>
            <a:chOff x="5574475" y="1236671"/>
            <a:chExt cx="5932614" cy="3262687"/>
          </a:xfrm>
        </p:grpSpPr>
        <p:grpSp>
          <p:nvGrpSpPr>
            <p:cNvPr id="26" name="Gruppe 25"/>
            <p:cNvGrpSpPr/>
            <p:nvPr/>
          </p:nvGrpSpPr>
          <p:grpSpPr>
            <a:xfrm>
              <a:off x="5574475" y="1236671"/>
              <a:ext cx="5932614" cy="3262687"/>
              <a:chOff x="5574475" y="1236671"/>
              <a:chExt cx="5932614" cy="3262687"/>
            </a:xfrm>
          </p:grpSpPr>
          <p:pic>
            <p:nvPicPr>
              <p:cNvPr id="28" name="Bilde 27"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9" name="Bilde 28"/>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7" name="Bilde 26"/>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14" name="Bilde 13"/>
          <p:cNvPicPr>
            <a:picLocks noChangeAspect="1"/>
          </p:cNvPicPr>
          <p:nvPr/>
        </p:nvPicPr>
        <p:blipFill>
          <a:blip r:embed="rId6"/>
          <a:stretch>
            <a:fillRect/>
          </a:stretch>
        </p:blipFill>
        <p:spPr>
          <a:xfrm>
            <a:off x="6446405" y="1233927"/>
            <a:ext cx="2314441" cy="1474856"/>
          </a:xfrm>
          <a:prstGeom prst="rect">
            <a:avLst/>
          </a:prstGeom>
        </p:spPr>
      </p:pic>
      <p:pic>
        <p:nvPicPr>
          <p:cNvPr id="30" name="Bilde 29"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9686">
            <a:off x="3903092" y="3596997"/>
            <a:ext cx="4078531" cy="5097085"/>
          </a:xfrm>
          <a:prstGeom prst="rect">
            <a:avLst/>
          </a:prstGeom>
        </p:spPr>
      </p:pic>
      <p:grpSp>
        <p:nvGrpSpPr>
          <p:cNvPr id="2" name="Gruppe 1"/>
          <p:cNvGrpSpPr/>
          <p:nvPr/>
        </p:nvGrpSpPr>
        <p:grpSpPr>
          <a:xfrm>
            <a:off x="3322825" y="1056990"/>
            <a:ext cx="1886674" cy="2529996"/>
            <a:chOff x="3322825" y="1056990"/>
            <a:chExt cx="1886674" cy="2529996"/>
          </a:xfrm>
        </p:grpSpPr>
        <p:pic>
          <p:nvPicPr>
            <p:cNvPr id="13" name="Bilde 12" descr="nettbrette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17" name="Bild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12379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cxnSp>
        <p:nvCxnSpPr>
          <p:cNvPr id="16" name="Rett linje 15"/>
          <p:cNvCxnSpPr/>
          <p:nvPr/>
        </p:nvCxnSpPr>
        <p:spPr>
          <a:xfrm>
            <a:off x="5254906" y="2303362"/>
            <a:ext cx="1076446" cy="963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H="1">
            <a:off x="5472681" y="2278408"/>
            <a:ext cx="938725" cy="930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8" name="Ellipse 27"/>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508997" y="3558880"/>
            <a:ext cx="4078531" cy="5097085"/>
          </a:xfrm>
          <a:prstGeom prst="rect">
            <a:avLst/>
          </a:prstGeom>
        </p:spPr>
      </p:pic>
      <p:grpSp>
        <p:nvGrpSpPr>
          <p:cNvPr id="33" name="Gruppe 32"/>
          <p:cNvGrpSpPr/>
          <p:nvPr/>
        </p:nvGrpSpPr>
        <p:grpSpPr>
          <a:xfrm>
            <a:off x="3127875" y="1124991"/>
            <a:ext cx="1886674" cy="2529996"/>
            <a:chOff x="3322825" y="1056990"/>
            <a:chExt cx="1886674" cy="2529996"/>
          </a:xfrm>
        </p:grpSpPr>
        <p:pic>
          <p:nvPicPr>
            <p:cNvPr id="34" name="Bilde 33"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5" name="Bild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7487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7" name="Bil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9" name="Ellipse 28"/>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664676" y="3640362"/>
            <a:ext cx="4078531" cy="5097085"/>
          </a:xfrm>
          <a:prstGeom prst="rect">
            <a:avLst/>
          </a:prstGeom>
        </p:spPr>
      </p:pic>
      <p:grpSp>
        <p:nvGrpSpPr>
          <p:cNvPr id="30" name="Gruppe 29"/>
          <p:cNvGrpSpPr/>
          <p:nvPr/>
        </p:nvGrpSpPr>
        <p:grpSpPr>
          <a:xfrm>
            <a:off x="3127875" y="1124991"/>
            <a:ext cx="1886674" cy="2529996"/>
            <a:chOff x="3322825" y="1056990"/>
            <a:chExt cx="1886674" cy="2529996"/>
          </a:xfrm>
        </p:grpSpPr>
        <p:pic>
          <p:nvPicPr>
            <p:cNvPr id="31" name="Bilde 30"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2" name="Bild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6147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626" y="-23150"/>
            <a:ext cx="12192626" cy="6848755"/>
            <a:chOff x="0" y="9245"/>
            <a:chExt cx="12192626" cy="6848755"/>
          </a:xfrm>
        </p:grpSpPr>
        <p:pic>
          <p:nvPicPr>
            <p:cNvPr id="3" name="Bilde 2"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5</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Avslutte </a:t>
              </a:r>
              <a:r>
                <a:rPr lang="nb-NO" dirty="0" err="1"/>
                <a:t>ein</a:t>
              </a:r>
              <a:r>
                <a:rPr lang="nb-NO" dirty="0"/>
                <a:t> samtale</a:t>
              </a:r>
            </a:p>
          </p:txBody>
        </p:sp>
      </p:grpSp>
    </p:spTree>
    <p:extLst>
      <p:ext uri="{BB962C8B-B14F-4D97-AF65-F5344CB8AC3E}">
        <p14:creationId xmlns:p14="http://schemas.microsoft.com/office/powerpoint/2010/main" val="2457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r>
              <a:rPr lang="en-US" sz="4400" kern="1200" dirty="0" err="1">
                <a:solidFill>
                  <a:schemeClr val="tx1"/>
                </a:solidFill>
                <a:latin typeface="+mj-lt"/>
                <a:ea typeface="+mj-ea"/>
                <a:cs typeface="+mj-cs"/>
              </a:rPr>
              <a:t>Hva</a:t>
            </a:r>
            <a:r>
              <a:rPr lang="en-US" sz="4400" kern="1200" dirty="0">
                <a:solidFill>
                  <a:schemeClr val="tx1"/>
                </a:solidFill>
                <a:latin typeface="+mj-lt"/>
                <a:ea typeface="+mj-ea"/>
                <a:cs typeface="+mj-cs"/>
              </a:rPr>
              <a:t> er </a:t>
            </a:r>
            <a:r>
              <a:rPr lang="en-US" sz="4400" kern="1200" dirty="0" err="1">
                <a:solidFill>
                  <a:schemeClr val="tx1"/>
                </a:solidFill>
                <a:latin typeface="+mj-lt"/>
                <a:ea typeface="+mj-ea"/>
                <a:cs typeface="+mj-cs"/>
              </a:rPr>
              <a:t>digitale</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møteplassar</a:t>
            </a:r>
            <a:r>
              <a:rPr lang="en-US" sz="4400" kern="1200" dirty="0">
                <a:solidFill>
                  <a:schemeClr val="tx1"/>
                </a:solidFill>
                <a:latin typeface="+mj-lt"/>
                <a:ea typeface="+mj-ea"/>
                <a:cs typeface="+mj-cs"/>
              </a:rPr>
              <a:t>?</a:t>
            </a:r>
          </a:p>
        </p:txBody>
      </p:sp>
      <p:sp>
        <p:nvSpPr>
          <p:cNvPr id="68" name="Freeform: Shape 5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0" name="Oval 5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1"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2"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757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Starte eller ta imot </a:t>
            </a:r>
            <a:r>
              <a:rPr lang="nb-NO" dirty="0" err="1"/>
              <a:t>ein</a:t>
            </a:r>
            <a:r>
              <a:rPr lang="nb-NO" dirty="0"/>
              <a:t>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p:cNvPicPr>
            <a:picLocks noChangeAspect="1"/>
          </p:cNvPicPr>
          <p:nvPr/>
        </p:nvPicPr>
        <p:blipFill>
          <a:blip r:embed="rId4"/>
          <a:stretch>
            <a:fillRect/>
          </a:stretch>
        </p:blipFill>
        <p:spPr>
          <a:xfrm>
            <a:off x="4120587" y="2471642"/>
            <a:ext cx="4121120" cy="1373707"/>
          </a:xfrm>
          <a:prstGeom prst="rect">
            <a:avLst/>
          </a:prstGeom>
        </p:spPr>
      </p:pic>
      <p:sp>
        <p:nvSpPr>
          <p:cNvPr id="14" name="Ellipse 13"/>
          <p:cNvSpPr/>
          <p:nvPr/>
        </p:nvSpPr>
        <p:spPr>
          <a:xfrm>
            <a:off x="7013562" y="2803138"/>
            <a:ext cx="859801" cy="889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 14"/>
          <p:cNvCxnSpPr/>
          <p:nvPr/>
        </p:nvCxnSpPr>
        <p:spPr>
          <a:xfrm flipV="1">
            <a:off x="6695770" y="3560118"/>
            <a:ext cx="520687" cy="857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tel 1"/>
          <p:cNvSpPr txBox="1">
            <a:spLocks/>
          </p:cNvSpPr>
          <p:nvPr/>
        </p:nvSpPr>
        <p:spPr>
          <a:xfrm>
            <a:off x="4907193" y="4570935"/>
            <a:ext cx="2378239" cy="419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dirty="0">
                <a:latin typeface="+mn-lt"/>
              </a:rPr>
              <a:t>Avslutte </a:t>
            </a:r>
            <a:r>
              <a:rPr lang="nb-NO" dirty="0" err="1">
                <a:latin typeface="+mn-lt"/>
              </a:rPr>
              <a:t>ein</a:t>
            </a:r>
            <a:r>
              <a:rPr lang="nb-NO" dirty="0">
                <a:latin typeface="+mn-lt"/>
              </a:rPr>
              <a:t> samtale</a:t>
            </a:r>
          </a:p>
        </p:txBody>
      </p:sp>
    </p:spTree>
    <p:extLst>
      <p:ext uri="{BB962C8B-B14F-4D97-AF65-F5344CB8AC3E}">
        <p14:creationId xmlns:p14="http://schemas.microsoft.com/office/powerpoint/2010/main" val="307460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lstStyle/>
          <a:p>
            <a:r>
              <a:rPr lang="nb-NO" dirty="0"/>
              <a:t>Ferdig – godt jobba alle sammen!</a:t>
            </a:r>
          </a:p>
        </p:txBody>
      </p:sp>
      <p:sp>
        <p:nvSpPr>
          <p:cNvPr id="3" name="Undertittel 2"/>
          <p:cNvSpPr>
            <a:spLocks noGrp="1"/>
          </p:cNvSpPr>
          <p:nvPr>
            <p:ph type="subTitle" idx="4294967295"/>
          </p:nvPr>
        </p:nvSpPr>
        <p:spPr>
          <a:xfrm>
            <a:off x="828637" y="3338326"/>
            <a:ext cx="9839363" cy="3291074"/>
          </a:xfrm>
        </p:spPr>
        <p:txBody>
          <a:bodyPr>
            <a:normAutofit/>
          </a:bodyPr>
          <a:lstStyle/>
          <a:p>
            <a:pPr marL="0" indent="0">
              <a:buNone/>
            </a:pPr>
            <a:r>
              <a:rPr lang="nb-NO" b="1" dirty="0">
                <a:solidFill>
                  <a:schemeClr val="tx1"/>
                </a:solidFill>
              </a:rPr>
              <a:t>No kan de øve på:</a:t>
            </a:r>
          </a:p>
          <a:p>
            <a:pPr>
              <a:buFontTx/>
              <a:buChar char="-"/>
            </a:pPr>
            <a:r>
              <a:rPr lang="nb-NO" sz="1600" dirty="0"/>
              <a:t>å ringe til </a:t>
            </a:r>
            <a:r>
              <a:rPr lang="nb-NO" sz="1600" dirty="0" err="1"/>
              <a:t>kvarandre</a:t>
            </a:r>
            <a:r>
              <a:rPr lang="nb-NO" sz="1600" dirty="0"/>
              <a:t>, med og </a:t>
            </a:r>
            <a:r>
              <a:rPr lang="nb-NO" sz="1600" dirty="0" err="1"/>
              <a:t>utan</a:t>
            </a:r>
            <a:r>
              <a:rPr lang="nb-NO" sz="1600" dirty="0"/>
              <a:t> video</a:t>
            </a:r>
          </a:p>
          <a:p>
            <a:pPr>
              <a:buFontTx/>
              <a:buChar char="-"/>
            </a:pPr>
            <a:r>
              <a:rPr lang="nb-NO" sz="1600" dirty="0"/>
              <a:t>å motta og avvise </a:t>
            </a:r>
            <a:r>
              <a:rPr lang="nb-NO" sz="1600" dirty="0" err="1"/>
              <a:t>samtalar</a:t>
            </a:r>
            <a:endParaRPr lang="nb-NO" sz="1600" dirty="0"/>
          </a:p>
          <a:p>
            <a:pPr>
              <a:buFontTx/>
              <a:buChar char="-"/>
            </a:pPr>
            <a:r>
              <a:rPr lang="nb-NO" sz="1600" dirty="0"/>
              <a:t>å skru av og på lyd og bilde i </a:t>
            </a:r>
            <a:r>
              <a:rPr lang="nb-NO" sz="1600" dirty="0" err="1"/>
              <a:t>ein</a:t>
            </a:r>
            <a:r>
              <a:rPr lang="nb-NO" sz="1600" dirty="0"/>
              <a:t> samtale</a:t>
            </a:r>
          </a:p>
        </p:txBody>
      </p:sp>
      <p:sp>
        <p:nvSpPr>
          <p:cNvPr id="4" name="Tittel 1"/>
          <p:cNvSpPr txBox="1">
            <a:spLocks/>
          </p:cNvSpPr>
          <p:nvPr/>
        </p:nvSpPr>
        <p:spPr>
          <a:xfrm>
            <a:off x="819630" y="1666366"/>
            <a:ext cx="8286372" cy="10088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nb-NO" dirty="0"/>
              <a:t>Ferdig – godt jobba alle </a:t>
            </a:r>
            <a:r>
              <a:rPr lang="nb-NO" dirty="0" err="1"/>
              <a:t>saman</a:t>
            </a:r>
            <a:r>
              <a:rPr lang="nb-NO" dirty="0"/>
              <a:t>!</a:t>
            </a:r>
          </a:p>
        </p:txBody>
      </p:sp>
    </p:spTree>
    <p:extLst>
      <p:ext uri="{BB962C8B-B14F-4D97-AF65-F5344CB8AC3E}">
        <p14:creationId xmlns:p14="http://schemas.microsoft.com/office/powerpoint/2010/main" val="345277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2</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Utstyr</a:t>
            </a:r>
          </a:p>
        </p:txBody>
      </p:sp>
    </p:spTree>
    <p:extLst>
      <p:ext uri="{BB962C8B-B14F-4D97-AF65-F5344CB8AC3E}">
        <p14:creationId xmlns:p14="http://schemas.microsoft.com/office/powerpoint/2010/main" val="35707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Utstyr</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0" name="Rett pil 19"/>
          <p:cNvCxnSpPr/>
          <p:nvPr/>
        </p:nvCxnSpPr>
        <p:spPr>
          <a:xfrm flipV="1">
            <a:off x="5310779" y="334242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flipV="1">
            <a:off x="5310779" y="29739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 name="Gruppe 7"/>
          <p:cNvGrpSpPr/>
          <p:nvPr/>
        </p:nvGrpSpPr>
        <p:grpSpPr>
          <a:xfrm>
            <a:off x="3501599" y="1616387"/>
            <a:ext cx="1350154" cy="3603796"/>
            <a:chOff x="3148566" y="1332772"/>
            <a:chExt cx="1574157" cy="4201699"/>
          </a:xfrm>
        </p:grpSpPr>
        <p:pic>
          <p:nvPicPr>
            <p:cNvPr id="18" name="Bilde 17" descr="man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66" y="1332772"/>
              <a:ext cx="1574157" cy="4201699"/>
            </a:xfrm>
            <a:prstGeom prst="rect">
              <a:avLst/>
            </a:prstGeom>
          </p:spPr>
        </p:pic>
        <p:sp>
          <p:nvSpPr>
            <p:cNvPr id="5" name="Ellipse 4"/>
            <p:cNvSpPr/>
            <p:nvPr/>
          </p:nvSpPr>
          <p:spPr>
            <a:xfrm>
              <a:off x="3927396" y="1724903"/>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rekant 6"/>
            <p:cNvSpPr/>
            <p:nvPr/>
          </p:nvSpPr>
          <p:spPr>
            <a:xfrm rot="16200000" flipH="1">
              <a:off x="3949542" y="1898518"/>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4" name="Gruppe 23"/>
          <p:cNvGrpSpPr/>
          <p:nvPr/>
        </p:nvGrpSpPr>
        <p:grpSpPr>
          <a:xfrm>
            <a:off x="6721782" y="2080910"/>
            <a:ext cx="1632196" cy="2146035"/>
            <a:chOff x="6635013" y="1641655"/>
            <a:chExt cx="2532137" cy="3329291"/>
          </a:xfrm>
        </p:grpSpPr>
        <p:pic>
          <p:nvPicPr>
            <p:cNvPr id="15" name="Bilde 14"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013" y="1641655"/>
              <a:ext cx="2532137" cy="3329291"/>
            </a:xfrm>
            <a:prstGeom prst="rect">
              <a:avLst/>
            </a:prstGeom>
          </p:spPr>
        </p:pic>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321" y="2266238"/>
              <a:ext cx="1493520" cy="2334768"/>
            </a:xfrm>
            <a:prstGeom prst="rect">
              <a:avLst/>
            </a:prstGeom>
          </p:spPr>
        </p:pic>
        <p:sp>
          <p:nvSpPr>
            <p:cNvPr id="22" name="Ellipse 21"/>
            <p:cNvSpPr/>
            <p:nvPr/>
          </p:nvSpPr>
          <p:spPr>
            <a:xfrm flipH="1">
              <a:off x="7669023" y="2612069"/>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rekant 22"/>
            <p:cNvSpPr/>
            <p:nvPr/>
          </p:nvSpPr>
          <p:spPr>
            <a:xfrm rot="5400000">
              <a:off x="7441978" y="2774109"/>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4343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grpSp>
        <p:nvGrpSpPr>
          <p:cNvPr id="8" name="Gruppe 7"/>
          <p:cNvGrpSpPr/>
          <p:nvPr/>
        </p:nvGrpSpPr>
        <p:grpSpPr>
          <a:xfrm>
            <a:off x="3097821" y="2166945"/>
            <a:ext cx="4778237" cy="1786941"/>
            <a:chOff x="4814023" y="2148451"/>
            <a:chExt cx="5408563" cy="2022667"/>
          </a:xfrm>
        </p:grpSpPr>
        <p:pic>
          <p:nvPicPr>
            <p:cNvPr id="12" name="Bilde 11"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726" y="2148451"/>
              <a:ext cx="3677860" cy="2022667"/>
            </a:xfrm>
            <a:prstGeom prst="rect">
              <a:avLst/>
            </a:prstGeom>
          </p:spPr>
        </p:pic>
        <p:grpSp>
          <p:nvGrpSpPr>
            <p:cNvPr id="4" name="Gruppe 3"/>
            <p:cNvGrpSpPr/>
            <p:nvPr/>
          </p:nvGrpSpPr>
          <p:grpSpPr>
            <a:xfrm>
              <a:off x="4814023" y="2360634"/>
              <a:ext cx="1730704" cy="1528459"/>
              <a:chOff x="4518603" y="2073545"/>
              <a:chExt cx="2401702" cy="2121047"/>
            </a:xfrm>
          </p:grpSpPr>
          <p:pic>
            <p:nvPicPr>
              <p:cNvPr id="11" name="Bilde 10"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03" y="2073545"/>
                <a:ext cx="1613191" cy="2121047"/>
              </a:xfrm>
              <a:prstGeom prst="rect">
                <a:avLst/>
              </a:prstGeom>
            </p:spPr>
          </p:pic>
          <p:pic>
            <p:nvPicPr>
              <p:cNvPr id="13" name="Bilde 12"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370" y="2073545"/>
                <a:ext cx="631935" cy="1196088"/>
              </a:xfrm>
              <a:prstGeom prst="rect">
                <a:avLst/>
              </a:prstGeom>
            </p:spPr>
          </p:pic>
        </p:grpSp>
      </p:grpSp>
      <p:sp>
        <p:nvSpPr>
          <p:cNvPr id="3" name="Rektangel 2"/>
          <p:cNvSpPr/>
          <p:nvPr/>
        </p:nvSpPr>
        <p:spPr>
          <a:xfrm>
            <a:off x="9064308" y="2190310"/>
            <a:ext cx="1046505" cy="2031325"/>
          </a:xfrm>
          <a:prstGeom prst="rect">
            <a:avLst/>
          </a:prstGeom>
        </p:spPr>
        <p:txBody>
          <a:bodyPr wrap="none">
            <a:spAutoFit/>
          </a:bodyPr>
          <a:lstStyle/>
          <a:p>
            <a:r>
              <a:rPr lang="nb-NO" dirty="0"/>
              <a:t>Skjerm</a:t>
            </a:r>
          </a:p>
          <a:p>
            <a:endParaRPr lang="nb-NO" dirty="0"/>
          </a:p>
          <a:p>
            <a:r>
              <a:rPr lang="nb-NO" dirty="0"/>
              <a:t>Kamera</a:t>
            </a:r>
          </a:p>
          <a:p>
            <a:endParaRPr lang="nb-NO" dirty="0"/>
          </a:p>
          <a:p>
            <a:r>
              <a:rPr lang="nb-NO" dirty="0"/>
              <a:t>Mikrofon</a:t>
            </a:r>
          </a:p>
          <a:p>
            <a:endParaRPr lang="nb-NO" dirty="0"/>
          </a:p>
          <a:p>
            <a:r>
              <a:rPr lang="nb-NO" dirty="0" err="1"/>
              <a:t>Høgtalar</a:t>
            </a:r>
            <a:r>
              <a:rPr lang="nb-NO" dirty="0"/>
              <a:t> </a:t>
            </a:r>
          </a:p>
        </p:txBody>
      </p:sp>
      <p:cxnSp>
        <p:nvCxnSpPr>
          <p:cNvPr id="15" name="Rett pil 14"/>
          <p:cNvCxnSpPr/>
          <p:nvPr/>
        </p:nvCxnSpPr>
        <p:spPr>
          <a:xfrm flipV="1">
            <a:off x="8041254" y="3159884"/>
            <a:ext cx="692662" cy="90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bbel hakeparentes 6"/>
          <p:cNvSpPr/>
          <p:nvPr/>
        </p:nvSpPr>
        <p:spPr>
          <a:xfrm>
            <a:off x="2384529" y="1983772"/>
            <a:ext cx="5656725" cy="2384385"/>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989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pic>
        <p:nvPicPr>
          <p:cNvPr id="19" name="Bilde 18"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816" y="1368286"/>
            <a:ext cx="3368615" cy="1852596"/>
          </a:xfrm>
          <a:prstGeom prst="rect">
            <a:avLst/>
          </a:prstGeom>
        </p:spPr>
      </p:pic>
      <p:grpSp>
        <p:nvGrpSpPr>
          <p:cNvPr id="3" name="Gruppe 2"/>
          <p:cNvGrpSpPr/>
          <p:nvPr/>
        </p:nvGrpSpPr>
        <p:grpSpPr>
          <a:xfrm>
            <a:off x="3935392" y="1494118"/>
            <a:ext cx="1762621" cy="1541060"/>
            <a:chOff x="3486400" y="1494753"/>
            <a:chExt cx="2312135" cy="2021501"/>
          </a:xfrm>
        </p:grpSpPr>
        <p:pic>
          <p:nvPicPr>
            <p:cNvPr id="18" name="Bilde 17"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400" y="1494753"/>
              <a:ext cx="1537480" cy="2021501"/>
            </a:xfrm>
            <a:prstGeom prst="rect">
              <a:avLst/>
            </a:prstGeom>
          </p:spPr>
        </p:pic>
        <p:pic>
          <p:nvPicPr>
            <p:cNvPr id="22" name="Bilde 21"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258" y="1494753"/>
              <a:ext cx="602277" cy="1139953"/>
            </a:xfrm>
            <a:prstGeom prst="rect">
              <a:avLst/>
            </a:prstGeom>
          </p:spPr>
        </p:pic>
      </p:grpSp>
      <p:sp>
        <p:nvSpPr>
          <p:cNvPr id="10"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2"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3" name="Rett pil 22"/>
          <p:cNvCxnSpPr/>
          <p:nvPr/>
        </p:nvCxnSpPr>
        <p:spPr>
          <a:xfrm flipH="1" flipV="1">
            <a:off x="5521124" y="2453833"/>
            <a:ext cx="428263" cy="12963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4780345" y="3136741"/>
            <a:ext cx="740779" cy="107644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8535029" y="2761563"/>
            <a:ext cx="78340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linje 10"/>
          <p:cNvCxnSpPr/>
          <p:nvPr/>
        </p:nvCxnSpPr>
        <p:spPr>
          <a:xfrm flipH="1">
            <a:off x="7187878" y="2761563"/>
            <a:ext cx="2130553" cy="1544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193" y="3898757"/>
            <a:ext cx="1447939" cy="1586759"/>
          </a:xfrm>
          <a:prstGeom prst="rect">
            <a:avLst/>
          </a:prstGeom>
        </p:spPr>
      </p:pic>
    </p:spTree>
    <p:extLst>
      <p:ext uri="{BB962C8B-B14F-4D97-AF65-F5344CB8AC3E}">
        <p14:creationId xmlns:p14="http://schemas.microsoft.com/office/powerpoint/2010/main" val="131761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0"/>
            <a:ext cx="12192626" cy="6848755"/>
          </a:xfrm>
          <a:prstGeom prst="rect">
            <a:avLst/>
          </a:prstGeom>
        </p:spPr>
      </p:pic>
      <p:pic>
        <p:nvPicPr>
          <p:cNvPr id="14" name="Bilde 13"/>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3633614" y="3341660"/>
            <a:ext cx="1252650" cy="1372746"/>
          </a:xfrm>
          <a:prstGeom prst="rect">
            <a:avLst/>
          </a:prstGeom>
        </p:spPr>
      </p:pic>
      <p:pic>
        <p:nvPicPr>
          <p:cNvPr id="16" name="Bilde 15" descr="illustrasjoner.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71242" y="1715204"/>
            <a:ext cx="4416363" cy="2428813"/>
          </a:xfrm>
          <a:prstGeom prst="rect">
            <a:avLst/>
          </a:prstGeom>
        </p:spPr>
      </p:pic>
      <p:pic>
        <p:nvPicPr>
          <p:cNvPr id="22" name="Bilde 21" descr="nettbrettet.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074498" y="1862396"/>
            <a:ext cx="523648" cy="991130"/>
          </a:xfrm>
          <a:prstGeom prst="rect">
            <a:avLst/>
          </a:prstGeom>
        </p:spPr>
      </p:pic>
      <p:pic>
        <p:nvPicPr>
          <p:cNvPr id="23" name="Bilde 22" descr="laptop.png"/>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49555" y="1715204"/>
            <a:ext cx="2567200" cy="1411852"/>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3" name="Bil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33" y="2122148"/>
            <a:ext cx="2143640" cy="2143640"/>
          </a:xfrm>
          <a:prstGeom prst="rect">
            <a:avLst/>
          </a:prstGeom>
        </p:spPr>
      </p:pic>
      <p:pic>
        <p:nvPicPr>
          <p:cNvPr id="15" name="Bilde 14"/>
          <p:cNvPicPr>
            <a:picLocks noChangeAspect="1"/>
          </p:cNvPicPr>
          <p:nvPr/>
        </p:nvPicPr>
        <p:blipFill>
          <a:blip r:embed="rId9">
            <a:alphaModFix amt="20000"/>
          </a:blip>
          <a:stretch>
            <a:fillRect/>
          </a:stretch>
        </p:blipFill>
        <p:spPr>
          <a:xfrm>
            <a:off x="9246061" y="1810245"/>
            <a:ext cx="1075870" cy="1341345"/>
          </a:xfrm>
          <a:prstGeom prst="rect">
            <a:avLst/>
          </a:prstGeom>
          <a:noFill/>
        </p:spPr>
      </p:pic>
      <p:pic>
        <p:nvPicPr>
          <p:cNvPr id="21" name="Bilde 20" descr="nettbrettet.png"/>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2734906" y="1722301"/>
            <a:ext cx="1171704" cy="1540574"/>
          </a:xfrm>
          <a:prstGeom prst="rect">
            <a:avLst/>
          </a:prstGeom>
        </p:spPr>
      </p:pic>
    </p:spTree>
    <p:extLst>
      <p:ext uri="{BB962C8B-B14F-4D97-AF65-F5344CB8AC3E}">
        <p14:creationId xmlns:p14="http://schemas.microsoft.com/office/powerpoint/2010/main" val="193126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315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3</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b-NO" dirty="0"/>
              <a:t>Last ned appen</a:t>
            </a:r>
          </a:p>
        </p:txBody>
      </p:sp>
    </p:spTree>
    <p:extLst>
      <p:ext uri="{BB962C8B-B14F-4D97-AF65-F5344CB8AC3E}">
        <p14:creationId xmlns:p14="http://schemas.microsoft.com/office/powerpoint/2010/main" val="35358385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5" ma:contentTypeDescription="Opprett et nytt dokument." ma:contentTypeScope="" ma:versionID="79325c5a4eef497bf180ac03b830a0a2">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8ded2b5947a7ea2be1171d5f87d88802"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A4AED50C-8C41-4E9A-A66B-6C6C57DC31E6}"/>
</file>

<file path=customXml/itemProps2.xml><?xml version="1.0" encoding="utf-8"?>
<ds:datastoreItem xmlns:ds="http://schemas.openxmlformats.org/officeDocument/2006/customXml" ds:itemID="{64A5F559-ABC2-4447-B606-3F203AEFACE2}">
  <ds:schemaRefs>
    <ds:schemaRef ds:uri="http://schemas.microsoft.com/sharepoint/v3/contenttype/forms"/>
  </ds:schemaRefs>
</ds:datastoreItem>
</file>

<file path=customXml/itemProps3.xml><?xml version="1.0" encoding="utf-8"?>
<ds:datastoreItem xmlns:ds="http://schemas.openxmlformats.org/officeDocument/2006/customXml" ds:itemID="{5D7D1973-7193-4F72-B503-9AA3BDA88FB2}">
  <ds:schemaRefs>
    <ds:schemaRef ds:uri="2f7cfdae-b7db-49af-a969-37a801cfc466"/>
    <ds:schemaRef ds:uri="http://schemas.microsoft.com/office/2006/documentManagement/types"/>
    <ds:schemaRef ds:uri="http://schemas.openxmlformats.org/package/2006/metadata/core-properties"/>
    <ds:schemaRef ds:uri="http://purl.org/dc/elements/1.1/"/>
    <ds:schemaRef ds:uri="8ce05ccd-f718-4116-8745-425bc5dd2d25"/>
    <ds:schemaRef ds:uri="http://schemas.microsoft.com/office/infopath/2007/PartnerControls"/>
    <ds:schemaRef ds:uri="http://purl.org/dc/terms/"/>
    <ds:schemaRef ds:uri="http://schemas.microsoft.com/office/2006/metadata/properties"/>
    <ds:schemaRef ds:uri="http://www.w3.org/XML/1998/namespace"/>
    <ds:schemaRef ds:uri="http://purl.org/dc/dcmitype/"/>
    <ds:schemaRef ds:uri="88d155d7-b052-4a45-96f0-932f3f51f104"/>
    <ds:schemaRef ds:uri="b2c67255-1305-4058-86f8-d8266fae8978"/>
  </ds:schemaRefs>
</ds:datastoreItem>
</file>

<file path=docProps/app.xml><?xml version="1.0" encoding="utf-8"?>
<Properties xmlns="http://schemas.openxmlformats.org/officeDocument/2006/extended-properties" xmlns:vt="http://schemas.openxmlformats.org/officeDocument/2006/docPropsVTypes">
  <TotalTime>1867</TotalTime>
  <Words>1090</Words>
  <Application>Microsoft Office PowerPoint</Application>
  <PresentationFormat>Widescreen</PresentationFormat>
  <Paragraphs>145</Paragraphs>
  <Slides>31</Slides>
  <Notes>29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31</vt:i4>
      </vt:variant>
    </vt:vector>
  </HeadingPairs>
  <TitlesOfParts>
    <vt:vector size="35" baseType="lpstr">
      <vt:lpstr>Arial</vt:lpstr>
      <vt:lpstr>Calibri</vt:lpstr>
      <vt:lpstr>Calibri Light</vt:lpstr>
      <vt:lpstr>Office-tema</vt:lpstr>
      <vt:lpstr>Kom i gang med digitale møteplassar</vt:lpstr>
      <vt:lpstr>PowerPoint-presentasjon</vt:lpstr>
      <vt:lpstr>Hva er digitale møteplassar?</vt:lpstr>
      <vt:lpstr>PowerPoint-presentasjon</vt:lpstr>
      <vt:lpstr>Utstyr</vt:lpstr>
      <vt:lpstr>Tema</vt:lpstr>
      <vt:lpstr>Tema</vt:lpstr>
      <vt:lpstr>Tema</vt:lpstr>
      <vt:lpstr>PowerPoint-presentasjon</vt:lpstr>
      <vt:lpstr>Last ned appen</vt:lpstr>
      <vt:lpstr>PowerPoint-presentasjon</vt:lpstr>
      <vt:lpstr>PowerPoint-presentasjon</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Starte eller ta imot ein samtale</vt:lpstr>
      <vt:lpstr>PowerPoint-presentasjon</vt:lpstr>
      <vt:lpstr>Starte eller ta imot ein samtale</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 gang med Skype</dc:title>
  <dc:creator>Erikstad Ida Aspeslåen</dc:creator>
  <cp:lastModifiedBy>Inger Margrethe Midtlid</cp:lastModifiedBy>
  <cp:revision>431</cp:revision>
  <dcterms:created xsi:type="dcterms:W3CDTF">2016-06-15T11:17:11Z</dcterms:created>
  <dcterms:modified xsi:type="dcterms:W3CDTF">2023-10-30T15:12:23Z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12811f-b717-4099-a412-3cacd3519ab9_Enabled">
    <vt:lpwstr>true</vt:lpwstr>
  </property>
  <property fmtid="{D5CDD505-2E9C-101B-9397-08002B2CF9AE}" pid="3" name="MSIP_Label_4012811f-b717-4099-a412-3cacd3519ab9_SetDate">
    <vt:lpwstr>2023-09-11T15:08:33Z</vt:lpwstr>
  </property>
  <property fmtid="{D5CDD505-2E9C-101B-9397-08002B2CF9AE}" pid="4" name="MSIP_Label_4012811f-b717-4099-a412-3cacd3519ab9_Method">
    <vt:lpwstr>Privileged</vt:lpwstr>
  </property>
  <property fmtid="{D5CDD505-2E9C-101B-9397-08002B2CF9AE}" pid="5" name="MSIP_Label_4012811f-b717-4099-a412-3cacd3519ab9_Name">
    <vt:lpwstr>Åpen</vt:lpwstr>
  </property>
  <property fmtid="{D5CDD505-2E9C-101B-9397-08002B2CF9AE}" pid="6" name="MSIP_Label_4012811f-b717-4099-a412-3cacd3519ab9_SiteId">
    <vt:lpwstr>1ec46890-73f8-4a2a-9b2c-9a6611f1c922</vt:lpwstr>
  </property>
  <property fmtid="{D5CDD505-2E9C-101B-9397-08002B2CF9AE}" pid="7" name="MSIP_Label_4012811f-b717-4099-a412-3cacd3519ab9_ActionId">
    <vt:lpwstr>e648b5bf-ac39-4e77-8526-f51c05a7a071</vt:lpwstr>
  </property>
  <property fmtid="{D5CDD505-2E9C-101B-9397-08002B2CF9AE}" pid="8" name="MSIP_Label_4012811f-b717-4099-a412-3cacd3519ab9_ContentBits">
    <vt:lpwstr>0</vt:lpwstr>
  </property>
  <property fmtid="{D5CDD505-2E9C-101B-9397-08002B2CF9AE}" pid="9" name="ContentTypeId">
    <vt:lpwstr>0x010100EA66922755D75343AA6FC2D19ACCF025</vt:lpwstr>
  </property>
</Properties>
</file>