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256" r:id="rId5"/>
    <p:sldId id="309" r:id="rId6"/>
    <p:sldId id="271" r:id="rId7"/>
    <p:sldId id="267" r:id="rId8"/>
    <p:sldId id="270" r:id="rId9"/>
    <p:sldId id="272" r:id="rId10"/>
    <p:sldId id="257" r:id="rId11"/>
    <p:sldId id="273" r:id="rId12"/>
    <p:sldId id="274" r:id="rId13"/>
    <p:sldId id="306" r:id="rId14"/>
    <p:sldId id="263" r:id="rId15"/>
    <p:sldId id="311" r:id="rId16"/>
    <p:sldId id="315" r:id="rId17"/>
    <p:sldId id="312" r:id="rId18"/>
    <p:sldId id="280" r:id="rId19"/>
    <p:sldId id="259" r:id="rId20"/>
    <p:sldId id="281" r:id="rId21"/>
    <p:sldId id="278" r:id="rId22"/>
    <p:sldId id="307" r:id="rId23"/>
    <p:sldId id="313" r:id="rId24"/>
    <p:sldId id="277" r:id="rId25"/>
    <p:sldId id="283" r:id="rId26"/>
    <p:sldId id="314" r:id="rId27"/>
    <p:sldId id="284" r:id="rId28"/>
    <p:sldId id="293" r:id="rId29"/>
    <p:sldId id="286" r:id="rId30"/>
    <p:sldId id="287" r:id="rId31"/>
    <p:sldId id="288" r:id="rId32"/>
    <p:sldId id="262" r:id="rId33"/>
    <p:sldId id="261" r:id="rId34"/>
    <p:sldId id="291" r:id="rId35"/>
    <p:sldId id="294" r:id="rId36"/>
    <p:sldId id="292" r:id="rId37"/>
    <p:sldId id="295" r:id="rId38"/>
    <p:sldId id="296" r:id="rId39"/>
    <p:sldId id="297" r:id="rId40"/>
    <p:sldId id="298" r:id="rId41"/>
    <p:sldId id="299" r:id="rId42"/>
    <p:sldId id="300" r:id="rId43"/>
    <p:sldId id="301" r:id="rId44"/>
    <p:sldId id="302" r:id="rId45"/>
    <p:sldId id="303" r:id="rId46"/>
    <p:sldId id="304" r:id="rId47"/>
    <p:sldId id="269" r:id="rId48"/>
    <p:sldId id="279" r:id="rId49"/>
    <p:sldId id="264" r:id="rId50"/>
    <p:sldId id="285" r:id="rId51"/>
    <p:sldId id="316" r:id="rId52"/>
    <p:sldId id="265" r:id="rId53"/>
    <p:sldId id="310" r:id="rId5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0" autoAdjust="0"/>
    <p:restoredTop sz="65510" autoAdjust="0"/>
  </p:normalViewPr>
  <p:slideViewPr>
    <p:cSldViewPr snapToGrid="0">
      <p:cViewPr varScale="1">
        <p:scale>
          <a:sx n="85" d="100"/>
          <a:sy n="85" d="100"/>
        </p:scale>
        <p:origin x="147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00F5-9FCE-4482-AB8B-01DB8B6BFC2C}" type="datetimeFigureOut">
              <a:rPr lang="nb-NO" smtClean="0"/>
              <a:t>13.12.2023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1A130-7AD3-495A-A652-7F8C111F255A}" type="slidenum">
              <a:rPr lang="nb-NO" smtClean="0"/>
              <a:t>‹#›</a:t>
            </a:fld>
            <a:endParaRPr lang="nb-NO"/>
          </a:p>
        </p:txBody>
      </p:sp>
    </p:spTree>
    <p:extLst>
      <p:ext uri="{BB962C8B-B14F-4D97-AF65-F5344CB8AC3E}">
        <p14:creationId xmlns:p14="http://schemas.microsoft.com/office/powerpoint/2010/main" val="388405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b="1" dirty="0">
                <a:effectLst/>
                <a:latin typeface="Calibri" panose="020F0502020204030204" pitchFamily="34" charset="0"/>
                <a:ea typeface="Calibri" panose="020F0502020204030204" pitchFamily="34" charset="0"/>
                <a:cs typeface="Times New Roman" panose="02020603050405020304" pitchFamily="18" charset="0"/>
              </a:rPr>
              <a:t>Gå gjennom læringsmåla med kursdeltakarane før du startar sjølve opplæringa. Dette vil gjere det lettare for dei å lære og hugse det dei har lært. </a:t>
            </a:r>
            <a:r>
              <a:rPr lang="nb-NO"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n-NO" sz="1800" b="1" dirty="0">
                <a:effectLst/>
                <a:latin typeface="Calibri" panose="020F0502020204030204" pitchFamily="34" charset="0"/>
                <a:ea typeface="Calibri" panose="020F0502020204030204" pitchFamily="34" charset="0"/>
                <a:cs typeface="Times New Roman" panose="02020603050405020304" pitchFamily="18" charset="0"/>
              </a:rPr>
              <a:t>Hugs at nettbutikkar er forskjellige, så ta deg tid til å svare på spørsmål undervegs.</a:t>
            </a:r>
            <a:r>
              <a:rPr lang="nb-NO" b="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n-NO" sz="1800" b="1" dirty="0">
                <a:effectLst/>
                <a:latin typeface="Calibri" panose="020F0502020204030204" pitchFamily="34" charset="0"/>
                <a:ea typeface="Calibri" panose="020F0502020204030204" pitchFamily="34" charset="0"/>
                <a:cs typeface="Times New Roman" panose="02020603050405020304" pitchFamily="18" charset="0"/>
              </a:rPr>
              <a:t>Det kan vere lurt å be kursdeltakarar om å ta med seg bankkort, kredittkort og betalingsbrikker til timen, slik at dei kan gjennomføre eit kjøp når undervisninga er ferdig.</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1</a:t>
            </a:fld>
            <a:endParaRPr lang="nb-NO"/>
          </a:p>
        </p:txBody>
      </p:sp>
    </p:spTree>
    <p:extLst>
      <p:ext uri="{BB962C8B-B14F-4D97-AF65-F5344CB8AC3E}">
        <p14:creationId xmlns:p14="http://schemas.microsoft.com/office/powerpoint/2010/main" val="23558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Trykk på ei vare for å velje ho.</a:t>
            </a:r>
            <a:r>
              <a:rPr lang="nb-NO" sz="1200" kern="1200" dirty="0">
                <a:solidFill>
                  <a:schemeClr val="tx1"/>
                </a:solidFill>
                <a:effectLst/>
                <a:latin typeface="+mn-lt"/>
                <a:ea typeface="+mn-ea"/>
                <a:cs typeface="+mn-cs"/>
              </a:rPr>
              <a:t> </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n-NO"/>
          </a:p>
        </p:txBody>
      </p:sp>
    </p:spTree>
    <p:extLst>
      <p:ext uri="{BB962C8B-B14F-4D97-AF65-F5344CB8AC3E}">
        <p14:creationId xmlns:p14="http://schemas.microsoft.com/office/powerpoint/2010/main" val="397572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Akkurat som i ein vanleg butikk, kan du velje å kjøpe ein eller fleire varer.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11</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Akkurat som i ein vanleg butikk, kan du velje å kjøpe ein eller fleire varer</a:t>
            </a:r>
            <a:r>
              <a:rPr lang="nb-NO" baseline="0" dirty="0"/>
              <a: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12</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Du kan også kjøpe fleire ulike varer.</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13</a:t>
            </a:fld>
            <a:endParaRPr lang="nb-NO"/>
          </a:p>
        </p:txBody>
      </p:sp>
    </p:spTree>
    <p:extLst>
      <p:ext uri="{BB962C8B-B14F-4D97-AF65-F5344CB8AC3E}">
        <p14:creationId xmlns:p14="http://schemas.microsoft.com/office/powerpoint/2010/main" val="169496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Når du har lagt alt du ønskjer å handle, i handlekorga, må du finne kassa for å betale.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"kjøp", vil du sjå at vara blir lagd i handlekorga di.</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14</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Viss du trykker på "kjøp", vil du sjå at vara blir lagd i handlekorga di.</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n-NO"/>
          </a:p>
        </p:txBody>
      </p:sp>
    </p:spTree>
    <p:extLst>
      <p:ext uri="{BB962C8B-B14F-4D97-AF65-F5344CB8AC3E}">
        <p14:creationId xmlns:p14="http://schemas.microsoft.com/office/powerpoint/2010/main" val="175766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Her ligg det éi vare i handlekorga.</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16</a:t>
            </a:fld>
            <a:endParaRPr lang="nb-NO"/>
          </a:p>
        </p:txBody>
      </p:sp>
    </p:spTree>
    <p:extLst>
      <p:ext uri="{BB962C8B-B14F-4D97-AF65-F5344CB8AC3E}">
        <p14:creationId xmlns:p14="http://schemas.microsoft.com/office/powerpoint/2010/main" val="32424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Handlekorga blir oppdatert når du legg i fleire varer.</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17</a:t>
            </a:fld>
            <a:endParaRPr lang="nb-NO"/>
          </a:p>
        </p:txBody>
      </p:sp>
    </p:spTree>
    <p:extLst>
      <p:ext uri="{BB962C8B-B14F-4D97-AF65-F5344CB8AC3E}">
        <p14:creationId xmlns:p14="http://schemas.microsoft.com/office/powerpoint/2010/main" val="295381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I tillegg har nettbutikken ei "kasse" eller utsjekking der du må kvittere for kjøpet, bestemme deg for korleis du ønskjer å betale, og korleis du vil ta imot vara. Dette kjem vi tilbake til.</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n-NO"/>
          </a:p>
        </p:txBody>
      </p:sp>
    </p:spTree>
    <p:extLst>
      <p:ext uri="{BB962C8B-B14F-4D97-AF65-F5344CB8AC3E}">
        <p14:creationId xmlns:p14="http://schemas.microsoft.com/office/powerpoint/2010/main" val="109744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Nettbutikkar er ulike.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n-NO" sz="1800" dirty="0">
                <a:effectLst/>
                <a:latin typeface="Calibri" panose="020F0502020204030204" pitchFamily="34" charset="0"/>
                <a:ea typeface="Calibri" panose="020F0502020204030204" pitchFamily="34" charset="0"/>
                <a:cs typeface="Times New Roman" panose="02020603050405020304" pitchFamily="18" charset="0"/>
              </a:rPr>
              <a:t>Enkelte bruker andre termar enn "handlekorg" og "kasse". Nokre stader står det "Bestill" eller "Legg i handlevogn". </a:t>
            </a: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I nokre nettbutikkar kan ein kjøpe ting eller klede, men det er også mogleg å bestille tenester, reiser, reservere hotellrom og mykje meir. </a:t>
            </a:r>
            <a:br>
              <a:rPr lang="nn-NO" sz="1800" dirty="0">
                <a:effectLst/>
                <a:latin typeface="Calibri" panose="020F0502020204030204" pitchFamily="34" charset="0"/>
                <a:ea typeface="Calibri" panose="020F0502020204030204" pitchFamily="34" charset="0"/>
                <a:cs typeface="Times New Roman" panose="02020603050405020304" pitchFamily="18" charset="0"/>
              </a:rPr>
            </a:br>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Enkelte handlar i nettbutikkar for å spare tid og pengar. Andre opplever at dei på nettet får tak i produkt og tenester dei ikkje finn andre stader. </a:t>
            </a:r>
            <a:br>
              <a:rPr lang="nn-NO" sz="1800" dirty="0">
                <a:effectLst/>
                <a:latin typeface="Calibri" panose="020F0502020204030204" pitchFamily="34" charset="0"/>
                <a:ea typeface="Calibri" panose="020F0502020204030204" pitchFamily="34" charset="0"/>
                <a:cs typeface="Times New Roman" panose="02020603050405020304" pitchFamily="18" charset="0"/>
              </a:rPr>
            </a:br>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Det første steget når ein ønskjer å handle noko på nett, er å finne ut kva for ein nettbutikk ein skal bruke. Dei fleste veit kanskje allereie kva for ein butikk dei ønskjer å bruke. Dersom du veit kva slags vare du ønskjer å kjøpe, men ikkje veit kva for nettbutikkar som har ei slik vare, kan du prøve å søke/google vara i nettlesaren din og sjå om det dukkar opp butikkar der det er mogleg å kjøpe vara.</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2</a:t>
            </a:fld>
            <a:endParaRPr lang="nb-NO"/>
          </a:p>
        </p:txBody>
      </p:sp>
    </p:spTree>
    <p:extLst>
      <p:ext uri="{BB962C8B-B14F-4D97-AF65-F5344CB8AC3E}">
        <p14:creationId xmlns:p14="http://schemas.microsoft.com/office/powerpoint/2010/main" val="404531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Nokre nettbutikkar er også på andre språk. Men prosessen du skal gjennom, er den same.</a:t>
            </a:r>
            <a:endParaRPr lang="nb-NO" sz="1200" kern="1200" baseline="0" dirty="0">
              <a:solidFill>
                <a:schemeClr val="tx1"/>
              </a:solidFill>
              <a:effectLst/>
              <a:latin typeface="+mn-lt"/>
              <a:ea typeface="+mn-ea"/>
              <a:cs typeface="+mn-cs"/>
            </a:endParaRPr>
          </a:p>
          <a:p>
            <a:pPr marL="342900" lvl="0" indent="-342900">
              <a:lnSpc>
                <a:spcPct val="106000"/>
              </a:lnSpc>
              <a:buFont typeface="+mj-lt"/>
              <a:buAutoNum type="arabicPeriod"/>
            </a:pPr>
            <a:r>
              <a:rPr lang="nn-NO" sz="1800" dirty="0">
                <a:effectLst/>
                <a:latin typeface="Calibri" panose="020F0502020204030204" pitchFamily="34" charset="0"/>
                <a:ea typeface="Calibri" panose="020F0502020204030204" pitchFamily="34" charset="0"/>
                <a:cs typeface="Times New Roman" panose="02020603050405020304" pitchFamily="18" charset="0"/>
              </a:rPr>
              <a:t>Finn den/dei varene du ønskjer å kjøpe.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mj-lt"/>
              <a:buAutoNum type="arabicPeriod"/>
            </a:pPr>
            <a:r>
              <a:rPr lang="nn-NO" sz="1800" dirty="0">
                <a:effectLst/>
                <a:latin typeface="Calibri" panose="020F0502020204030204" pitchFamily="34" charset="0"/>
                <a:ea typeface="Calibri" panose="020F0502020204030204" pitchFamily="34" charset="0"/>
                <a:cs typeface="Times New Roman" panose="02020603050405020304" pitchFamily="18" charset="0"/>
              </a:rPr>
              <a:t>Gå til kassa når du er klar til å betale.</a:t>
            </a:r>
          </a:p>
          <a:p>
            <a:r>
              <a:rPr lang="nn-NO" sz="1800" dirty="0">
                <a:effectLst/>
                <a:latin typeface="Calibri" panose="020F0502020204030204" pitchFamily="34" charset="0"/>
                <a:ea typeface="Calibri" panose="020F0502020204030204" pitchFamily="34" charset="0"/>
                <a:cs typeface="Times New Roman" panose="02020603050405020304" pitchFamily="18" charset="0"/>
              </a:rPr>
              <a:t>Betal for varene dine.</a:t>
            </a: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21</a:t>
            </a:fld>
            <a:endParaRPr lang="nb-NO"/>
          </a:p>
        </p:txBody>
      </p:sp>
    </p:spTree>
    <p:extLst>
      <p:ext uri="{BB962C8B-B14F-4D97-AF65-F5344CB8AC3E}">
        <p14:creationId xmlns:p14="http://schemas.microsoft.com/office/powerpoint/2010/main" val="198034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Når du skal betale, må du først finne kassa. Den lettaste måten å finne ho på, er å klikke på handlekorga. I tillegg til å vise deg kva for varer du har valt, vil du som regel kunne gå til kassa herifrå. Sjå etter ein knapp eller ei lenke der det står "Til kasse", "Gå til betaling", "Gå til utsjekking" eller noko tilsvarande som gjer at du kan avslutte handelen. </a:t>
            </a: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Når du skal betale, må du først finne kassa. Den lettaste måten å finne ho på, er å klikke på handlekorga. I tillegg til å vise deg kva for varer du har valt, vil du som regel kunne gå til kassa herifrå. Sjå etter ein knapp eller ei lenke der det står "Til kasse", "Gå til betaling", "Gå til utsjekking" eller noko tilsvarande som gjer at du kan avslutte handelen. </a:t>
            </a: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I kassa er det vanleg at du må gi frå deg følgjande informasjon til nettbutikken for å kunne gjennomføre eit kjøp:</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24</a:t>
            </a:fld>
            <a:endParaRPr lang="nb-NO"/>
          </a:p>
        </p:txBody>
      </p:sp>
    </p:spTree>
    <p:extLst>
      <p:ext uri="{BB962C8B-B14F-4D97-AF65-F5344CB8AC3E}">
        <p14:creationId xmlns:p14="http://schemas.microsoft.com/office/powerpoint/2010/main" val="182529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n-NO" sz="1800" dirty="0">
                <a:effectLst/>
                <a:latin typeface="Calibri" panose="020F0502020204030204" pitchFamily="34" charset="0"/>
                <a:ea typeface="Calibri" panose="020F0502020204030204" pitchFamily="34" charset="0"/>
                <a:cs typeface="Times New Roman" panose="02020603050405020304" pitchFamily="18" charset="0"/>
              </a:rPr>
              <a:t>Namn og adresse på mottakaren av varene (du kan velje å sende varene til ein venn eller eit familiemedlem)</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25</a:t>
            </a:fld>
            <a:endParaRPr lang="nb-NO"/>
          </a:p>
        </p:txBody>
      </p:sp>
    </p:spTree>
    <p:extLst>
      <p:ext uri="{BB962C8B-B14F-4D97-AF65-F5344CB8AC3E}">
        <p14:creationId xmlns:p14="http://schemas.microsoft.com/office/powerpoint/2010/main" val="4185019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n-NO" sz="1800" dirty="0">
                <a:effectLst/>
                <a:latin typeface="Calibri" panose="020F0502020204030204" pitchFamily="34" charset="0"/>
                <a:ea typeface="Calibri" panose="020F0502020204030204" pitchFamily="34" charset="0"/>
                <a:cs typeface="Times New Roman" panose="02020603050405020304" pitchFamily="18" charset="0"/>
              </a:rPr>
              <a:t>Namn og adresse til den som betaler. Det heiter ofte fakturaadresse (dette skal vere deg).</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26</a:t>
            </a:fld>
            <a:endParaRPr lang="nb-NO"/>
          </a:p>
        </p:txBody>
      </p:sp>
    </p:spTree>
    <p:extLst>
      <p:ext uri="{BB962C8B-B14F-4D97-AF65-F5344CB8AC3E}">
        <p14:creationId xmlns:p14="http://schemas.microsoft.com/office/powerpoint/2010/main" val="358921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n-NO" sz="1800" dirty="0">
                <a:effectLst/>
                <a:latin typeface="Calibri" panose="020F0502020204030204" pitchFamily="34" charset="0"/>
                <a:ea typeface="Calibri" panose="020F0502020204030204" pitchFamily="34" charset="0"/>
                <a:cs typeface="Times New Roman" panose="02020603050405020304" pitchFamily="18" charset="0"/>
              </a:rPr>
              <a:t>E-postadressa di og telefonnummeret ditt (helst eit mobilnummer).</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27</a:t>
            </a:fld>
            <a:endParaRPr lang="nb-NO"/>
          </a:p>
        </p:txBody>
      </p:sp>
    </p:spTree>
    <p:extLst>
      <p:ext uri="{BB962C8B-B14F-4D97-AF65-F5344CB8AC3E}">
        <p14:creationId xmlns:p14="http://schemas.microsoft.com/office/powerpoint/2010/main" val="237555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n-NO" sz="1800" dirty="0">
                <a:effectLst/>
                <a:latin typeface="Calibri" panose="020F0502020204030204" pitchFamily="34" charset="0"/>
                <a:ea typeface="Calibri" panose="020F0502020204030204" pitchFamily="34" charset="0"/>
                <a:cs typeface="Times New Roman" panose="02020603050405020304" pitchFamily="18" charset="0"/>
              </a:rPr>
              <a:t>Betalingsform. Det er ofte mogleg å velje mellom å få tilsendt faktura, betale med bank- eller kredittkort eller bruke ei anna betalingsløysing. </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28</a:t>
            </a:fld>
            <a:endParaRPr lang="nb-NO"/>
          </a:p>
        </p:txBody>
      </p:sp>
    </p:spTree>
    <p:extLst>
      <p:ext uri="{BB962C8B-B14F-4D97-AF65-F5344CB8AC3E}">
        <p14:creationId xmlns:p14="http://schemas.microsoft.com/office/powerpoint/2010/main" val="130961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Om du vel å betale med bank- eller kredittkort, blir du også bedt om å skrive inn namnet på den som eig kortet, kortnummer og utløpsdato (dette finn du på framsida av kortet) og CVC (Denne finn du på baksida av kortet ditt. CVC er dei tre siste tala lengst til høgre på den same linja som signaturen din.)</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29</a:t>
            </a:fld>
            <a:endParaRPr lang="nb-NO"/>
          </a:p>
        </p:txBody>
      </p:sp>
    </p:spTree>
    <p:extLst>
      <p:ext uri="{BB962C8B-B14F-4D97-AF65-F5344CB8AC3E}">
        <p14:creationId xmlns:p14="http://schemas.microsoft.com/office/powerpoint/2010/main" val="181075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Her er nokre eksempel på ulike nettbutikkar.</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a:t>
            </a:fld>
            <a:endParaRPr lang="nb-NO"/>
          </a:p>
        </p:txBody>
      </p:sp>
    </p:spTree>
    <p:extLst>
      <p:ext uri="{BB962C8B-B14F-4D97-AF65-F5344CB8AC3E}">
        <p14:creationId xmlns:p14="http://schemas.microsoft.com/office/powerpoint/2010/main" val="3825753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Før du kan gjennomføre kjøpet, må du også seie deg einig i kjøpsvilkåra til nettbutikken du bruker. </a:t>
            </a:r>
            <a:br>
              <a:rPr lang="nn-NO" sz="1800" dirty="0">
                <a:effectLst/>
                <a:latin typeface="Calibri" panose="020F0502020204030204" pitchFamily="34" charset="0"/>
                <a:ea typeface="Calibri" panose="020F0502020204030204" pitchFamily="34" charset="0"/>
                <a:cs typeface="Times New Roman" panose="02020603050405020304" pitchFamily="18" charset="0"/>
              </a:rPr>
            </a:b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Vilkåra er ofte skrivne inn i lister som kan verke lange og uoverkomelege. Det er likevel viktig at du tar deg tid til å lese raskt gjennom, slik at du veit kva du seier deg einig i.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n-NO" sz="1800" dirty="0">
                <a:effectLst/>
                <a:latin typeface="Calibri" panose="020F0502020204030204" pitchFamily="34" charset="0"/>
                <a:ea typeface="Calibri" panose="020F0502020204030204" pitchFamily="34" charset="0"/>
                <a:cs typeface="Times New Roman" panose="02020603050405020304" pitchFamily="18" charset="0"/>
              </a:rPr>
              <a:t>Les ekstra nøye på dei delane som handlar om levering,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avbestilling</a:t>
            </a:r>
            <a:r>
              <a:rPr lang="nn-NO" sz="1800" dirty="0">
                <a:effectLst/>
                <a:latin typeface="Calibri" panose="020F0502020204030204" pitchFamily="34" charset="0"/>
                <a:ea typeface="Calibri" panose="020F0502020204030204" pitchFamily="34" charset="0"/>
                <a:cs typeface="Times New Roman" panose="02020603050405020304" pitchFamily="18" charset="0"/>
              </a:rPr>
              <a:t>, retur av varer og angrerett. </a:t>
            </a:r>
            <a:endParaRPr lang="nb-NO" b="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30</a:t>
            </a:fld>
            <a:endParaRPr lang="nb-NO"/>
          </a:p>
        </p:txBody>
      </p:sp>
    </p:spTree>
    <p:extLst>
      <p:ext uri="{BB962C8B-B14F-4D97-AF65-F5344CB8AC3E}">
        <p14:creationId xmlns:p14="http://schemas.microsoft.com/office/powerpoint/2010/main" val="318470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Når du har funne ut av desse tinga, kan du huke av for at du er einig i kjøpsvilkåra, dersom du framleis ønskjer å kjøpe varene. </a:t>
            </a:r>
          </a:p>
          <a:p>
            <a:pPr marL="0" lvl="0" indent="0">
              <a:lnSpc>
                <a:spcPct val="106000"/>
              </a:lnSpc>
              <a:buFont typeface="+mj-lt"/>
              <a:buNone/>
            </a:pP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Ein viktig del av kjøpsprosessen er også at du som kjøpar gjer deg pliktig til å betale for varene. Nettbutikken du handlar i, bør gi deg tydeleg informasjon om både dette og om angreretten.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Prosessen for betaling kan vere litt ulik frå nettbutikk til nettbutikk, så du må følgje instruksjonane på skjermen nøye.</a:t>
            </a:r>
            <a:endParaRPr lang="nb-NO" baseline="0" dirty="0"/>
          </a:p>
          <a:p>
            <a:endParaRPr lang="nb-NO" baseline="0" dirty="0"/>
          </a:p>
          <a:p>
            <a:endParaRPr lang="nb-NO" baseline="0" dirty="0"/>
          </a:p>
          <a:p>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31</a:t>
            </a:fld>
            <a:endParaRPr lang="nb-NO"/>
          </a:p>
        </p:txBody>
      </p:sp>
    </p:spTree>
    <p:extLst>
      <p:ext uri="{BB962C8B-B14F-4D97-AF65-F5344CB8AC3E}">
        <p14:creationId xmlns:p14="http://schemas.microsoft.com/office/powerpoint/2010/main" val="212149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Når handelen er ferdig, kjem du vanlegvis til ei side der det står at bestillinga di er mottatt. Ofte får du også ein e-post med ei oversikt over bestillinga. Mange nettbutikkar sender deg også ein e-post undervegs i pakke- og sendeprosessen, slik at du veit kva som skjer med varene dine.</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32</a:t>
            </a:fld>
            <a:endParaRPr lang="nb-NO"/>
          </a:p>
        </p:txBody>
      </p:sp>
    </p:spTree>
    <p:extLst>
      <p:ext uri="{BB962C8B-B14F-4D97-AF65-F5344CB8AC3E}">
        <p14:creationId xmlns:p14="http://schemas.microsoft.com/office/powerpoint/2010/main" val="319209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Kort samanfatta må du alltid gjennom desse trinna når du skal kjøpe ei vare på nett: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AutoNum type="arabicPeriod"/>
            </a:pPr>
            <a:r>
              <a:rPr lang="nb-NO" baseline="0" dirty="0"/>
              <a:t>Finn </a:t>
            </a:r>
            <a:r>
              <a:rPr lang="nb-NO" baseline="0" dirty="0" err="1"/>
              <a:t>ein</a:t>
            </a:r>
            <a:r>
              <a:rPr lang="nb-NO" baseline="0" dirty="0"/>
              <a:t> nettbutikk</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33</a:t>
            </a:fld>
            <a:endParaRPr lang="nb-NO"/>
          </a:p>
        </p:txBody>
      </p:sp>
    </p:spTree>
    <p:extLst>
      <p:ext uri="{BB962C8B-B14F-4D97-AF65-F5344CB8AC3E}">
        <p14:creationId xmlns:p14="http://schemas.microsoft.com/office/powerpoint/2010/main" val="393774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2. Vel varer.</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34</a:t>
            </a:fld>
            <a:endParaRPr lang="nb-NO"/>
          </a:p>
        </p:txBody>
      </p:sp>
    </p:spTree>
    <p:extLst>
      <p:ext uri="{BB962C8B-B14F-4D97-AF65-F5344CB8AC3E}">
        <p14:creationId xmlns:p14="http://schemas.microsoft.com/office/powerpoint/2010/main" val="61992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3. Legg varene i handlekorga.</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35</a:t>
            </a:fld>
            <a:endParaRPr lang="nb-NO"/>
          </a:p>
        </p:txBody>
      </p:sp>
    </p:spTree>
    <p:extLst>
      <p:ext uri="{BB962C8B-B14F-4D97-AF65-F5344CB8AC3E}">
        <p14:creationId xmlns:p14="http://schemas.microsoft.com/office/powerpoint/2010/main" val="1228298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4. Gå til kassa.</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36</a:t>
            </a:fld>
            <a:endParaRPr lang="nb-NO"/>
          </a:p>
        </p:txBody>
      </p:sp>
    </p:spTree>
    <p:extLst>
      <p:ext uri="{BB962C8B-B14F-4D97-AF65-F5344CB8AC3E}">
        <p14:creationId xmlns:p14="http://schemas.microsoft.com/office/powerpoint/2010/main" val="690823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5. </a:t>
            </a:r>
            <a:r>
              <a:rPr lang="nn-NO" sz="1800" dirty="0">
                <a:effectLst/>
                <a:latin typeface="Calibri" panose="020F0502020204030204" pitchFamily="34" charset="0"/>
                <a:ea typeface="Calibri" panose="020F0502020204030204" pitchFamily="34" charset="0"/>
                <a:cs typeface="Times New Roman" panose="02020603050405020304" pitchFamily="18" charset="0"/>
              </a:rPr>
              <a:t>Skriv inn adressa til mottakaren.</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37</a:t>
            </a:fld>
            <a:endParaRPr lang="nb-NO"/>
          </a:p>
        </p:txBody>
      </p:sp>
    </p:spTree>
    <p:extLst>
      <p:ext uri="{BB962C8B-B14F-4D97-AF65-F5344CB8AC3E}">
        <p14:creationId xmlns:p14="http://schemas.microsoft.com/office/powerpoint/2010/main" val="2558084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6. </a:t>
            </a:r>
            <a:r>
              <a:rPr lang="nn-NO" sz="1800" dirty="0">
                <a:effectLst/>
                <a:latin typeface="Calibri" panose="020F0502020204030204" pitchFamily="34" charset="0"/>
                <a:ea typeface="Calibri" panose="020F0502020204030204" pitchFamily="34" charset="0"/>
                <a:cs typeface="Times New Roman" panose="02020603050405020304" pitchFamily="18" charset="0"/>
              </a:rPr>
              <a:t>Skriv inn fakturaadresse.</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38</a:t>
            </a:fld>
            <a:endParaRPr lang="nb-NO"/>
          </a:p>
        </p:txBody>
      </p:sp>
    </p:spTree>
    <p:extLst>
      <p:ext uri="{BB962C8B-B14F-4D97-AF65-F5344CB8AC3E}">
        <p14:creationId xmlns:p14="http://schemas.microsoft.com/office/powerpoint/2010/main" val="2493432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7. </a:t>
            </a:r>
            <a:r>
              <a:rPr lang="nn-NO" sz="1800" dirty="0">
                <a:effectLst/>
                <a:latin typeface="Calibri" panose="020F0502020204030204" pitchFamily="34" charset="0"/>
                <a:ea typeface="Calibri" panose="020F0502020204030204" pitchFamily="34" charset="0"/>
                <a:cs typeface="Times New Roman" panose="02020603050405020304" pitchFamily="18" charset="0"/>
              </a:rPr>
              <a:t>Skriv inn mobilnummer og e-postadresse.</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39</a:t>
            </a:fld>
            <a:endParaRPr lang="nb-NO"/>
          </a:p>
        </p:txBody>
      </p:sp>
    </p:spTree>
    <p:extLst>
      <p:ext uri="{BB962C8B-B14F-4D97-AF65-F5344CB8AC3E}">
        <p14:creationId xmlns:p14="http://schemas.microsoft.com/office/powerpoint/2010/main" val="67404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Her er nokre eksempel på ulike nettbutikkar</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a:t>
            </a:fld>
            <a:endParaRPr lang="nb-NO"/>
          </a:p>
        </p:txBody>
      </p:sp>
    </p:spTree>
    <p:extLst>
      <p:ext uri="{BB962C8B-B14F-4D97-AF65-F5344CB8AC3E}">
        <p14:creationId xmlns:p14="http://schemas.microsoft.com/office/powerpoint/2010/main" val="230833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8. </a:t>
            </a:r>
            <a:r>
              <a:rPr lang="nn-NO" sz="1800" dirty="0">
                <a:effectLst/>
                <a:latin typeface="Calibri" panose="020F0502020204030204" pitchFamily="34" charset="0"/>
                <a:ea typeface="Calibri" panose="020F0502020204030204" pitchFamily="34" charset="0"/>
                <a:cs typeface="Times New Roman" panose="02020603050405020304" pitchFamily="18" charset="0"/>
              </a:rPr>
              <a:t>Vel betalingsmåte, og fyll ut eventuell tilleggsinformasjon.</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40</a:t>
            </a:fld>
            <a:endParaRPr lang="nb-NO"/>
          </a:p>
        </p:txBody>
      </p:sp>
    </p:spTree>
    <p:extLst>
      <p:ext uri="{BB962C8B-B14F-4D97-AF65-F5344CB8AC3E}">
        <p14:creationId xmlns:p14="http://schemas.microsoft.com/office/powerpoint/2010/main" val="3983815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9. </a:t>
            </a:r>
            <a:r>
              <a:rPr lang="nn-NO" sz="1800" dirty="0">
                <a:effectLst/>
                <a:latin typeface="Calibri" panose="020F0502020204030204" pitchFamily="34" charset="0"/>
                <a:ea typeface="Calibri" panose="020F0502020204030204" pitchFamily="34" charset="0"/>
                <a:cs typeface="Times New Roman" panose="02020603050405020304" pitchFamily="18" charset="0"/>
              </a:rPr>
              <a:t>Les kjøpsvilkåra.</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41</a:t>
            </a:fld>
            <a:endParaRPr lang="nb-NO"/>
          </a:p>
        </p:txBody>
      </p:sp>
    </p:spTree>
    <p:extLst>
      <p:ext uri="{BB962C8B-B14F-4D97-AF65-F5344CB8AC3E}">
        <p14:creationId xmlns:p14="http://schemas.microsoft.com/office/powerpoint/2010/main" val="1828930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dirty="0"/>
              <a:t>10. </a:t>
            </a:r>
            <a:r>
              <a:rPr lang="nn-NO" sz="1800" dirty="0">
                <a:effectLst/>
                <a:latin typeface="Calibri" panose="020F0502020204030204" pitchFamily="34" charset="0"/>
                <a:ea typeface="Calibri" panose="020F0502020204030204" pitchFamily="34" charset="0"/>
                <a:cs typeface="Times New Roman" panose="02020603050405020304" pitchFamily="18" charset="0"/>
              </a:rPr>
              <a:t>Godkjenn kjøpsvilkåra.</a:t>
            </a:r>
            <a:endParaRPr lang="nb-NO" baseline="0" dirty="0"/>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42</a:t>
            </a:fld>
            <a:endParaRPr lang="nb-NO"/>
          </a:p>
        </p:txBody>
      </p:sp>
    </p:spTree>
    <p:extLst>
      <p:ext uri="{BB962C8B-B14F-4D97-AF65-F5344CB8AC3E}">
        <p14:creationId xmlns:p14="http://schemas.microsoft.com/office/powerpoint/2010/main" val="837984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11. </a:t>
            </a:r>
            <a:r>
              <a:rPr lang="nn-NO" sz="1800" dirty="0">
                <a:effectLst/>
                <a:latin typeface="Calibri" panose="020F0502020204030204" pitchFamily="34" charset="0"/>
                <a:ea typeface="Calibri" panose="020F0502020204030204" pitchFamily="34" charset="0"/>
                <a:cs typeface="Times New Roman" panose="02020603050405020304" pitchFamily="18" charset="0"/>
              </a:rPr>
              <a:t>Sjekk at du har fått melding om at bestillinga er registrert.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Det kan sjå ut som det er mykje ein må gjere, men det blir fort lettare når du er blitt van med det.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Enkelte er redde for å bli svindla når dei handlar på nett. Sjansane for at dette skjer med deg når du handlar via kjende nettbutikkar som blir brukte mykje, er ganske liten, men det er likevel enkelte hugsereglar du bør merke deg.</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43</a:t>
            </a:fld>
            <a:endParaRPr lang="nb-NO"/>
          </a:p>
        </p:txBody>
      </p:sp>
    </p:spTree>
    <p:extLst>
      <p:ext uri="{BB962C8B-B14F-4D97-AF65-F5344CB8AC3E}">
        <p14:creationId xmlns:p14="http://schemas.microsoft.com/office/powerpoint/2010/main" val="1999645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algn="l">
              <a:lnSpc>
                <a:spcPct val="107000"/>
              </a:lnSpc>
              <a:spcAft>
                <a:spcPts val="800"/>
              </a:spcAft>
            </a:pPr>
            <a:r>
              <a:rPr lang="nn-NO" sz="1800" dirty="0">
                <a:effectLst/>
                <a:latin typeface="Calibri" panose="020F0502020204030204" pitchFamily="34" charset="0"/>
                <a:ea typeface="Calibri" panose="020F0502020204030204" pitchFamily="34" charset="0"/>
                <a:cs typeface="Times New Roman" panose="02020603050405020304" pitchFamily="18" charset="0"/>
              </a:rPr>
              <a:t>Enkelte er redde for å bli svindla dersom dei handlar over nettet, men viss du følgjer nokre hugsereglar, så kan du minske risikoen for at dette skjer.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Vi skal gå gjennom desse no.</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44</a:t>
            </a:fld>
            <a:endParaRPr lang="nb-NO"/>
          </a:p>
        </p:txBody>
      </p:sp>
    </p:spTree>
    <p:extLst>
      <p:ext uri="{BB962C8B-B14F-4D97-AF65-F5344CB8AC3E}">
        <p14:creationId xmlns:p14="http://schemas.microsoft.com/office/powerpoint/2010/main" val="2174655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Nokre gode hugsereglar for netthandel er:</a:t>
            </a:r>
          </a:p>
          <a:p>
            <a:r>
              <a:rPr lang="nb-NO" sz="1200" kern="1200" dirty="0">
                <a:solidFill>
                  <a:schemeClr val="tx1"/>
                </a:solidFill>
                <a:effectLst/>
                <a:latin typeface="+mn-lt"/>
                <a:ea typeface="+mn-ea"/>
                <a:cs typeface="+mn-cs"/>
              </a:rPr>
              <a:t> </a:t>
            </a:r>
          </a:p>
          <a:p>
            <a:pPr lvl="0"/>
            <a:r>
              <a:rPr lang="nn-NO" sz="1800" dirty="0">
                <a:effectLst/>
                <a:latin typeface="Calibri" panose="020F0502020204030204" pitchFamily="34" charset="0"/>
                <a:ea typeface="Calibri" panose="020F0502020204030204" pitchFamily="34" charset="0"/>
                <a:cs typeface="Times New Roman" panose="02020603050405020304" pitchFamily="18" charset="0"/>
              </a:rPr>
              <a:t>Du bør ikkje handle hos nokon du ikkje har tillit til. Viss du er usikker, kan du alltid sjekke om telefonnummeret og kontaktadressa til nettbutikken er reelle og rette.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45</a:t>
            </a:fld>
            <a:endParaRPr lang="nb-NO"/>
          </a:p>
        </p:txBody>
      </p:sp>
    </p:spTree>
    <p:extLst>
      <p:ext uri="{BB962C8B-B14F-4D97-AF65-F5344CB8AC3E}">
        <p14:creationId xmlns:p14="http://schemas.microsoft.com/office/powerpoint/2010/main" val="858456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Pass på at du handlar med ei trygg teneste. Sjekk nettadressa i adressefeltet. Viss det står </a:t>
            </a:r>
            <a:r>
              <a:rPr lang="nn-NO" sz="1800" dirty="0" err="1">
                <a:effectLst/>
                <a:latin typeface="Calibri" panose="020F0502020204030204" pitchFamily="34" charset="0"/>
                <a:ea typeface="Calibri" panose="020F0502020204030204" pitchFamily="34" charset="0"/>
                <a:cs typeface="Times New Roman" panose="02020603050405020304" pitchFamily="18" charset="0"/>
              </a:rPr>
              <a:t>https</a:t>
            </a:r>
            <a:r>
              <a:rPr lang="nn-NO" sz="1800" dirty="0">
                <a:effectLst/>
                <a:latin typeface="Calibri" panose="020F0502020204030204" pitchFamily="34" charset="0"/>
                <a:ea typeface="Calibri" panose="020F0502020204030204" pitchFamily="34" charset="0"/>
                <a:cs typeface="Times New Roman" panose="02020603050405020304" pitchFamily="18" charset="0"/>
              </a:rPr>
              <a:t>, eller viss du ser eit bilde av ein hengelås i adressefeltet, er informasjonen du legg inn her, beskytta og kan ikkje plukkast opp av andre.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Ikkje gi frå deg informasjon om deg sjølv eller betalingskortet ditt viss ikkje s-en eller hengelåsen er til stades i adressefeltet.</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46</a:t>
            </a:fld>
            <a:endParaRPr lang="nb-NO"/>
          </a:p>
        </p:txBody>
      </p:sp>
    </p:spTree>
    <p:extLst>
      <p:ext uri="{BB962C8B-B14F-4D97-AF65-F5344CB8AC3E}">
        <p14:creationId xmlns:p14="http://schemas.microsoft.com/office/powerpoint/2010/main" val="82376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HUGS: Når du skal handle på nettet, skal du berre skrive inn kortnummeret, utløpsdatoen på kortet og kontrollsiffera (CVC) til nettbutikken du handlar med. Blir du send vidare til ei side der du må skrive inn ein kode frå kodebrikka og eit passord, kan du gjere dette også. Du må IKKJE gi frå deg PIN-koden din.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buFont typeface="+mj-lt"/>
              <a:buNone/>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Det er lurt å bruke kredittkort når du handlar på nettet. </a:t>
            </a:r>
          </a:p>
          <a:p>
            <a:pPr marL="0" lvl="0" indent="0">
              <a:lnSpc>
                <a:spcPct val="106000"/>
              </a:lnSpc>
              <a:buFont typeface="+mj-lt"/>
              <a:buNone/>
            </a:pPr>
            <a:endParaRPr lang="nn-NO"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Viss du skriv inn kredittkortinformasjonen når du handlar på nett, blir ikkje summen trekt frå kontoen din, men registrert på kredittkortfakturaen.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6000"/>
              </a:lnSpc>
              <a:buFont typeface="+mj-lt"/>
              <a:buNone/>
            </a:pPr>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Då har du god tid til å kontrollere summen og ta imot vara før du må betale fakturaen. Viss du ikkje får vara, eller dersom ho har feil eller manglar, har du i tillegg gode forbrukarrettar når du betaler med kredittkort.</a:t>
            </a:r>
          </a:p>
          <a:p>
            <a:pPr marL="0" lvl="0" indent="0">
              <a:lnSpc>
                <a:spcPct val="106000"/>
              </a:lnSpc>
              <a:buFont typeface="+mj-lt"/>
              <a:buNone/>
            </a:pPr>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Uansett om du bruker kredittkort eller bankkort for å betale vara, skal du aldri skrive inn PIN-koden til kortet ditt (PIN-koden er den 4-sifra koden du bruker når du er i minibanken eller skal handle over disk).</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Følg med på bankkontoen din. Viss du ser transaksjonar du ikkje kjenner att, eller som du trur kan vere svindel, bør du kontakte banken din. Dei kan hjelpe deg med å finne ut kva som har skjedd.</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47</a:t>
            </a:fld>
            <a:endParaRPr lang="nb-NO"/>
          </a:p>
        </p:txBody>
      </p:sp>
    </p:spTree>
    <p:extLst>
      <p:ext uri="{BB962C8B-B14F-4D97-AF65-F5344CB8AC3E}">
        <p14:creationId xmlns:p14="http://schemas.microsoft.com/office/powerpoint/2010/main" val="2149216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spcAft>
                <a:spcPts val="800"/>
              </a:spcAft>
              <a:buFont typeface="+mj-lt"/>
              <a:buNone/>
            </a:pPr>
            <a:r>
              <a:rPr lang="nn-NO" sz="1800" dirty="0">
                <a:effectLst/>
                <a:latin typeface="Calibri" panose="020F0502020204030204" pitchFamily="34" charset="0"/>
                <a:ea typeface="Calibri" panose="020F0502020204030204" pitchFamily="34" charset="0"/>
                <a:cs typeface="Times New Roman" panose="02020603050405020304" pitchFamily="18" charset="0"/>
              </a:rPr>
              <a:t>Det er grunn til å vere skeptisk dersom du blir bedt om å </a:t>
            </a:r>
            <a:r>
              <a:rPr lang="nn-NO" sz="1800" u="sng" dirty="0">
                <a:effectLst/>
                <a:latin typeface="Calibri" panose="020F0502020204030204" pitchFamily="34" charset="0"/>
                <a:ea typeface="Calibri" panose="020F0502020204030204" pitchFamily="34" charset="0"/>
                <a:cs typeface="Times New Roman" panose="02020603050405020304" pitchFamily="18" charset="0"/>
              </a:rPr>
              <a:t>setje inn pengar på eit kontonummer</a:t>
            </a:r>
            <a:r>
              <a:rPr lang="nn-NO" sz="1800" dirty="0">
                <a:effectLst/>
                <a:latin typeface="Calibri" panose="020F0502020204030204" pitchFamily="34" charset="0"/>
                <a:ea typeface="Calibri" panose="020F0502020204030204" pitchFamily="34" charset="0"/>
                <a:cs typeface="Times New Roman" panose="02020603050405020304" pitchFamily="18" charset="0"/>
              </a:rPr>
              <a:t> for å betale for vara du skal kjøpe.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dirty="0">
                <a:effectLst/>
                <a:latin typeface="Calibri" panose="020F0502020204030204" pitchFamily="34" charset="0"/>
                <a:ea typeface="Calibri" panose="020F0502020204030204" pitchFamily="34" charset="0"/>
                <a:cs typeface="Times New Roman" panose="02020603050405020304" pitchFamily="18" charset="0"/>
              </a:rPr>
            </a:br>
            <a:r>
              <a:rPr lang="nn-NO" sz="1800" dirty="0">
                <a:effectLst/>
                <a:latin typeface="Calibri" panose="020F0502020204030204" pitchFamily="34" charset="0"/>
                <a:ea typeface="Calibri" panose="020F0502020204030204" pitchFamily="34" charset="0"/>
                <a:cs typeface="Times New Roman" panose="02020603050405020304" pitchFamily="18" charset="0"/>
              </a:rPr>
              <a:t>Viss du vel å betale på denne måten, vil rettane dine vere svekka, og det kan bli vanskelegare å få hjelp dersom du angrar på kjøpet, eller dersom vara ikkje kjem.</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48</a:t>
            </a:fld>
            <a:endParaRPr lang="nb-NO"/>
          </a:p>
        </p:txBody>
      </p:sp>
    </p:spTree>
    <p:extLst>
      <p:ext uri="{BB962C8B-B14F-4D97-AF65-F5344CB8AC3E}">
        <p14:creationId xmlns:p14="http://schemas.microsoft.com/office/powerpoint/2010/main" val="76744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Følg med og pass på at vara kjem til den tida nettbutikken har ført opp i kjøpsvilkåra. Viss ikkje vara kjem, skal du heller ikkje betale for ho. Då må du ta kontakt med banken din.</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49</a:t>
            </a:fld>
            <a:endParaRPr lang="nb-NO"/>
          </a:p>
        </p:txBody>
      </p:sp>
    </p:spTree>
    <p:extLst>
      <p:ext uri="{BB962C8B-B14F-4D97-AF65-F5344CB8AC3E}">
        <p14:creationId xmlns:p14="http://schemas.microsoft.com/office/powerpoint/2010/main" val="50115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Her er nokre eksempel på ulike nettbutikkar</a:t>
            </a:r>
            <a:r>
              <a:rPr lang="nb-NO" sz="1200" kern="1200" dirty="0">
                <a:solidFill>
                  <a:schemeClr val="tx1"/>
                </a:solidFill>
                <a:effectLst/>
                <a:latin typeface="+mn-lt"/>
                <a:ea typeface="+mn-ea"/>
                <a:cs typeface="+mn-cs"/>
              </a:rPr>
              <a:t>.</a:t>
            </a:r>
          </a:p>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a:t>
            </a:fld>
            <a:endParaRPr lang="nb-NO"/>
          </a:p>
        </p:txBody>
      </p:sp>
    </p:spTree>
    <p:extLst>
      <p:ext uri="{BB962C8B-B14F-4D97-AF65-F5344CB8AC3E}">
        <p14:creationId xmlns:p14="http://schemas.microsoft.com/office/powerpoint/2010/main" val="954166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lnSpc>
                <a:spcPct val="106000"/>
              </a:lnSpc>
              <a:spcAft>
                <a:spcPts val="800"/>
              </a:spcAft>
              <a:buFont typeface="+mj-lt"/>
              <a:buNone/>
            </a:pPr>
            <a:r>
              <a:rPr lang="nn-NO" sz="1800" b="1" dirty="0">
                <a:effectLst/>
                <a:latin typeface="Calibri" panose="020F0502020204030204" pitchFamily="34" charset="0"/>
                <a:ea typeface="Calibri" panose="020F0502020204030204" pitchFamily="34" charset="0"/>
                <a:cs typeface="Times New Roman" panose="02020603050405020304" pitchFamily="18" charset="0"/>
              </a:rPr>
              <a:t>Ta deg tid til å hjelpe dei som ønskjer å bestille noko på nett.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br>
              <a:rPr lang="nn-NO" sz="1800" b="1" dirty="0">
                <a:effectLst/>
                <a:latin typeface="Calibri" panose="020F0502020204030204" pitchFamily="34" charset="0"/>
                <a:ea typeface="Calibri" panose="020F0502020204030204" pitchFamily="34" charset="0"/>
                <a:cs typeface="Times New Roman" panose="02020603050405020304" pitchFamily="18" charset="0"/>
              </a:rPr>
            </a:br>
            <a:r>
              <a:rPr lang="nn-NO" sz="1800" b="1" dirty="0">
                <a:effectLst/>
                <a:latin typeface="Calibri" panose="020F0502020204030204" pitchFamily="34" charset="0"/>
                <a:ea typeface="Calibri" panose="020F0502020204030204" pitchFamily="34" charset="0"/>
                <a:cs typeface="Times New Roman" panose="02020603050405020304" pitchFamily="18" charset="0"/>
              </a:rPr>
              <a:t>Det kan også vere lurt å skrive ut ei hugseliste med dei ulike trinna og forholdsreglane (gjerne med illustrasjonar) og dele desse ut til kursdeltakarane.</a:t>
            </a:r>
            <a:endParaRPr lang="nb-NO" b="1"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50</a:t>
            </a:fld>
            <a:endParaRPr lang="nb-NO"/>
          </a:p>
        </p:txBody>
      </p:sp>
    </p:spTree>
    <p:extLst>
      <p:ext uri="{BB962C8B-B14F-4D97-AF65-F5344CB8AC3E}">
        <p14:creationId xmlns:p14="http://schemas.microsoft.com/office/powerpoint/2010/main" val="153278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n-NO" sz="1800" dirty="0">
                <a:effectLst/>
                <a:latin typeface="Calibri" panose="020F0502020204030204" pitchFamily="34" charset="0"/>
                <a:ea typeface="Calibri" panose="020F0502020204030204" pitchFamily="34" charset="0"/>
                <a:cs typeface="Times New Roman" panose="02020603050405020304" pitchFamily="18" charset="0"/>
              </a:rPr>
              <a:t>Her er nokre eksempel på ulike nettbutikkar.</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6</a:t>
            </a:fld>
            <a:endParaRPr lang="nb-NO"/>
          </a:p>
        </p:txBody>
      </p:sp>
    </p:spTree>
    <p:extLst>
      <p:ext uri="{BB962C8B-B14F-4D97-AF65-F5344CB8AC3E}">
        <p14:creationId xmlns:p14="http://schemas.microsoft.com/office/powerpoint/2010/main" val="103704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Dei fleste nettbutikkane er bygde opp ganske likt.</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n-NO"/>
          </a:p>
        </p:txBody>
      </p:sp>
    </p:spTree>
    <p:extLst>
      <p:ext uri="{BB962C8B-B14F-4D97-AF65-F5344CB8AC3E}">
        <p14:creationId xmlns:p14="http://schemas.microsoft.com/office/powerpoint/2010/main" val="76787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Det første du ser, er ofte ei side der du kan leite fram og lese om varene.</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n-NO"/>
          </a:p>
        </p:txBody>
      </p:sp>
    </p:spTree>
    <p:extLst>
      <p:ext uri="{BB962C8B-B14F-4D97-AF65-F5344CB8AC3E}">
        <p14:creationId xmlns:p14="http://schemas.microsoft.com/office/powerpoint/2010/main" val="221443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800" dirty="0">
                <a:effectLst/>
                <a:latin typeface="Calibri" panose="020F0502020204030204" pitchFamily="34" charset="0"/>
                <a:ea typeface="Calibri" panose="020F0502020204030204" pitchFamily="34" charset="0"/>
                <a:cs typeface="Times New Roman" panose="02020603050405020304" pitchFamily="18" charset="0"/>
              </a:rPr>
              <a:t>På sida finn du også ei handlekorg eller handlevogn der varene og tenestene du ønskjer å kjøpe, endar opp.</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n-NO"/>
          </a:p>
        </p:txBody>
      </p:sp>
    </p:spTree>
    <p:extLst>
      <p:ext uri="{BB962C8B-B14F-4D97-AF65-F5344CB8AC3E}">
        <p14:creationId xmlns:p14="http://schemas.microsoft.com/office/powerpoint/2010/main" val="3330511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13"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6828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13.12.2023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7865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838200" y="1825625"/>
            <a:ext cx="10515600" cy="43513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13.12.2023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93197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13.12.2023</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8866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9"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862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Hva er en nettbutikk?</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Tree>
    <p:extLst>
      <p:ext uri="{BB962C8B-B14F-4D97-AF65-F5344CB8AC3E}">
        <p14:creationId xmlns:p14="http://schemas.microsoft.com/office/powerpoint/2010/main" val="395198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Slik betaler du</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Tree>
    <p:extLst>
      <p:ext uri="{BB962C8B-B14F-4D97-AF65-F5344CB8AC3E}">
        <p14:creationId xmlns:p14="http://schemas.microsoft.com/office/powerpoint/2010/main" val="174245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Hvordan unngå svindel?</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Tree>
    <p:extLst>
      <p:ext uri="{BB962C8B-B14F-4D97-AF65-F5344CB8AC3E}">
        <p14:creationId xmlns:p14="http://schemas.microsoft.com/office/powerpoint/2010/main" val="316641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13.12.2023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14135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dato 2"/>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13.12.2023</a:t>
            </a:fld>
            <a:endParaRPr lang="nb-NO"/>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36961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13.12.2023</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390452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13.12.2023</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44824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ssholder for tittel 1"/>
          <p:cNvSpPr>
            <a:spLocks noGrp="1"/>
          </p:cNvSpPr>
          <p:nvPr>
            <p:ph type="title"/>
          </p:nvPr>
        </p:nvSpPr>
        <p:spPr>
          <a:xfrm>
            <a:off x="990600" y="5175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11" name="Plassholder for tekst 2"/>
          <p:cNvSpPr>
            <a:spLocks noGrp="1"/>
          </p:cNvSpPr>
          <p:nvPr>
            <p:ph type="body" idx="1"/>
          </p:nvPr>
        </p:nvSpPr>
        <p:spPr>
          <a:xfrm>
            <a:off x="990600" y="19780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13"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9798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jp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28.png"/><Relationship Id="rId4" Type="http://schemas.openxmlformats.org/officeDocument/2006/relationships/image" Target="../media/image40.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jp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5.png"/><Relationship Id="rId3" Type="http://schemas.openxmlformats.org/officeDocument/2006/relationships/image" Target="../media/image29.jpg"/><Relationship Id="rId7" Type="http://schemas.openxmlformats.org/officeDocument/2006/relationships/image" Target="../media/image42.png"/><Relationship Id="rId12"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41.jpeg"/><Relationship Id="rId12"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29.jpg"/><Relationship Id="rId9" Type="http://schemas.openxmlformats.org/officeDocument/2006/relationships/image" Target="../media/image25.pn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29.jpg"/><Relationship Id="rId15" Type="http://schemas.openxmlformats.org/officeDocument/2006/relationships/image" Target="../media/image45.png"/><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42.png"/><Relationship Id="rId14"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4.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3.jpeg"/><Relationship Id="rId2" Type="http://schemas.openxmlformats.org/officeDocument/2006/relationships/notesSlide" Target="../notesSlides/notesSlide41.xml"/><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29.jpg"/><Relationship Id="rId15" Type="http://schemas.openxmlformats.org/officeDocument/2006/relationships/image" Target="../media/image30.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37.png"/><Relationship Id="rId17" Type="http://schemas.openxmlformats.org/officeDocument/2006/relationships/image" Target="../media/image28.png"/><Relationship Id="rId2" Type="http://schemas.openxmlformats.org/officeDocument/2006/relationships/notesSlide" Target="../notesSlides/notesSlide42.xml"/><Relationship Id="rId16"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36.png"/><Relationship Id="rId5" Type="http://schemas.openxmlformats.org/officeDocument/2006/relationships/image" Target="../media/image29.jpg"/><Relationship Id="rId15" Type="http://schemas.openxmlformats.org/officeDocument/2006/relationships/image" Target="../media/image43.jpe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30.png"/><Relationship Id="rId1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7.png"/><Relationship Id="rId18" Type="http://schemas.openxmlformats.org/officeDocument/2006/relationships/image" Target="../media/image28.png"/><Relationship Id="rId3"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image" Target="../media/image36.png"/><Relationship Id="rId17" Type="http://schemas.openxmlformats.org/officeDocument/2006/relationships/image" Target="../media/image44.png"/><Relationship Id="rId2" Type="http://schemas.openxmlformats.org/officeDocument/2006/relationships/notesSlide" Target="../notesSlides/notesSlide43.xml"/><Relationship Id="rId16"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29.jpg"/><Relationship Id="rId11" Type="http://schemas.openxmlformats.org/officeDocument/2006/relationships/image" Target="../media/image45.png"/><Relationship Id="rId5" Type="http://schemas.openxmlformats.org/officeDocument/2006/relationships/image" Target="../media/image32.png"/><Relationship Id="rId1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41.jpeg"/><Relationship Id="rId1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1646963"/>
          </a:xfrm>
        </p:spPr>
        <p:txBody>
          <a:bodyPr/>
          <a:lstStyle/>
          <a:p>
            <a:pPr algn="l"/>
            <a:r>
              <a:rPr lang="nb-NO" dirty="0"/>
              <a:t>Trygg netthandel</a:t>
            </a:r>
          </a:p>
        </p:txBody>
      </p:sp>
      <p:sp>
        <p:nvSpPr>
          <p:cNvPr id="3" name="Undertittel 2"/>
          <p:cNvSpPr>
            <a:spLocks noGrp="1"/>
          </p:cNvSpPr>
          <p:nvPr>
            <p:ph type="subTitle" idx="4294967295"/>
          </p:nvPr>
        </p:nvSpPr>
        <p:spPr>
          <a:xfrm>
            <a:off x="1524000" y="3602038"/>
            <a:ext cx="9144000" cy="2589756"/>
          </a:xfrm>
        </p:spPr>
        <p:txBody>
          <a:bodyPr>
            <a:normAutofit/>
          </a:bodyPr>
          <a:lstStyle/>
          <a:p>
            <a:pPr algn="l"/>
            <a:r>
              <a:rPr lang="nb-NO" b="1" dirty="0"/>
              <a:t>Læringsmål:</a:t>
            </a:r>
          </a:p>
          <a:p>
            <a:pPr marL="342900" indent="-342900" algn="l">
              <a:buFontTx/>
              <a:buChar char="-"/>
            </a:pPr>
            <a:r>
              <a:rPr lang="nn-NO" b="0" i="0" dirty="0">
                <a:solidFill>
                  <a:srgbClr val="1D1C1D"/>
                </a:solidFill>
                <a:effectLst/>
                <a:latin typeface="Slack-Lato"/>
              </a:rPr>
              <a:t>Lær å kjenne att dei grunnleggande elementa i ein nettbutikk.</a:t>
            </a:r>
            <a:endParaRPr lang="nb-NO" dirty="0"/>
          </a:p>
          <a:p>
            <a:pPr marL="342900" indent="-342900" algn="l">
              <a:buFontTx/>
              <a:buChar char="-"/>
            </a:pPr>
            <a:r>
              <a:rPr lang="nb-NO" b="0" i="0" dirty="0">
                <a:solidFill>
                  <a:srgbClr val="1D1C1D"/>
                </a:solidFill>
                <a:effectLst/>
                <a:latin typeface="Slack-Lato"/>
              </a:rPr>
              <a:t>Lær korleis du vel og betaler for varer.</a:t>
            </a:r>
            <a:endParaRPr lang="nb-NO" dirty="0"/>
          </a:p>
          <a:p>
            <a:pPr marL="342900" indent="-342900" algn="l">
              <a:buFontTx/>
              <a:buChar char="-"/>
            </a:pPr>
            <a:r>
              <a:rPr lang="nn-NO" b="0" i="0" dirty="0">
                <a:solidFill>
                  <a:srgbClr val="1D1C1D"/>
                </a:solidFill>
                <a:effectLst/>
                <a:latin typeface="Slack-Lato"/>
              </a:rPr>
              <a:t>Lær kva for informasjon du trygt kan gi frå deg.</a:t>
            </a:r>
            <a:endParaRPr lang="nb-NO" dirty="0"/>
          </a:p>
          <a:p>
            <a:pPr marL="342900" indent="-342900" algn="l">
              <a:buFontTx/>
              <a:buChar char="-"/>
            </a:pPr>
            <a:r>
              <a:rPr lang="nb-NO" b="0" i="0" dirty="0">
                <a:solidFill>
                  <a:srgbClr val="1D1C1D"/>
                </a:solidFill>
                <a:effectLst/>
                <a:latin typeface="Slack-Lato"/>
              </a:rPr>
              <a:t>Lær kva du skal </a:t>
            </a:r>
            <a:r>
              <a:rPr lang="nb-NO" b="0" i="0" dirty="0" err="1">
                <a:solidFill>
                  <a:srgbClr val="1D1C1D"/>
                </a:solidFill>
                <a:effectLst/>
                <a:latin typeface="Slack-Lato"/>
              </a:rPr>
              <a:t>vere</a:t>
            </a:r>
            <a:r>
              <a:rPr lang="nb-NO" b="0" i="0" dirty="0">
                <a:solidFill>
                  <a:srgbClr val="1D1C1D"/>
                </a:solidFill>
                <a:effectLst/>
                <a:latin typeface="Slack-Lato"/>
              </a:rPr>
              <a:t> merksam på for å unngå svindel og handle trygt på nettet.</a:t>
            </a:r>
            <a:endParaRPr lang="nb-NO" dirty="0"/>
          </a:p>
        </p:txBody>
      </p:sp>
    </p:spTree>
    <p:extLst>
      <p:ext uri="{BB962C8B-B14F-4D97-AF65-F5344CB8AC3E}">
        <p14:creationId xmlns:p14="http://schemas.microsoft.com/office/powerpoint/2010/main" val="359470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21" name="Tittel 20"/>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10</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2362932" y="2665120"/>
            <a:ext cx="2040240" cy="15095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7" name="Bilde 36"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912" y="2193276"/>
            <a:ext cx="5465265" cy="6830136"/>
          </a:xfrm>
          <a:prstGeom prst="rect">
            <a:avLst/>
          </a:prstGeom>
        </p:spPr>
      </p:pic>
    </p:spTree>
    <p:extLst>
      <p:ext uri="{BB962C8B-B14F-4D97-AF65-F5344CB8AC3E}">
        <p14:creationId xmlns:p14="http://schemas.microsoft.com/office/powerpoint/2010/main" val="16167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Kva er </a:t>
            </a:r>
            <a:r>
              <a:rPr lang="nb-NO" dirty="0" err="1"/>
              <a:t>ein</a:t>
            </a:r>
            <a:r>
              <a:rPr lang="nb-NO" dirty="0"/>
              <a:t> nettbutikk?</a:t>
            </a:r>
          </a:p>
        </p:txBody>
      </p:sp>
      <p:grpSp>
        <p:nvGrpSpPr>
          <p:cNvPr id="14" name="Gruppe 13"/>
          <p:cNvGrpSpPr/>
          <p:nvPr/>
        </p:nvGrpSpPr>
        <p:grpSpPr>
          <a:xfrm>
            <a:off x="3813048" y="1588559"/>
            <a:ext cx="4653343" cy="4013665"/>
            <a:chOff x="3813048" y="1588559"/>
            <a:chExt cx="4653343" cy="4013665"/>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r>
                <a:rPr lang="nb-NO" sz="3200" dirty="0"/>
                <a:t>Ant.</a:t>
              </a:r>
            </a:p>
          </p:txBody>
        </p:sp>
        <p:sp>
          <p:nvSpPr>
            <p:cNvPr id="5" name="TekstSylinder 4"/>
            <p:cNvSpPr txBox="1"/>
            <p:nvPr/>
          </p:nvSpPr>
          <p:spPr>
            <a:xfrm>
              <a:off x="6656832" y="3483864"/>
              <a:ext cx="886968" cy="584775"/>
            </a:xfrm>
            <a:prstGeom prst="rect">
              <a:avLst/>
            </a:prstGeom>
            <a:noFill/>
          </p:spPr>
          <p:txBody>
            <a:bodyPr wrap="square" rtlCol="0">
              <a:spAutoFit/>
            </a:bodyPr>
            <a:lstStyle/>
            <a:p>
              <a:r>
                <a:rPr lang="nb-NO" sz="3200" dirty="0" err="1"/>
                <a:t>Str</a:t>
              </a:r>
              <a:r>
                <a:rPr lang="nb-NO" sz="3200" dirty="0"/>
                <a:t>.</a:t>
              </a: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XX,XX</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grpSp>
    </p:spTree>
    <p:extLst>
      <p:ext uri="{BB962C8B-B14F-4D97-AF65-F5344CB8AC3E}">
        <p14:creationId xmlns:p14="http://schemas.microsoft.com/office/powerpoint/2010/main" val="234680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nb-NO" dirty="0"/>
              <a:t>Kva er </a:t>
            </a:r>
            <a:r>
              <a:rPr lang="nb-NO" dirty="0" err="1"/>
              <a:t>ein</a:t>
            </a:r>
            <a:r>
              <a:rPr lang="nb-NO" dirty="0"/>
              <a:t> nettbutikk?</a:t>
            </a:r>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spTree>
    <p:extLst>
      <p:ext uri="{BB962C8B-B14F-4D97-AF65-F5344CB8AC3E}">
        <p14:creationId xmlns:p14="http://schemas.microsoft.com/office/powerpoint/2010/main" val="13778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Kva er </a:t>
            </a:r>
            <a:r>
              <a:rPr lang="nb-NO" dirty="0" err="1"/>
              <a:t>ein</a:t>
            </a:r>
            <a:r>
              <a:rPr lang="nb-NO" dirty="0"/>
              <a:t> nettbutikk?</a:t>
            </a:r>
          </a:p>
        </p:txBody>
      </p:sp>
      <p:pic>
        <p:nvPicPr>
          <p:cNvPr id="3" name="Bilde 2"/>
          <p:cNvPicPr>
            <a:picLocks noChangeAspect="1"/>
          </p:cNvPicPr>
          <p:nvPr/>
        </p:nvPicPr>
        <p:blipFill>
          <a:blip r:embed="rId3"/>
          <a:stretch>
            <a:fillRect/>
          </a:stretch>
        </p:blipFill>
        <p:spPr>
          <a:xfrm>
            <a:off x="1583799" y="1779122"/>
            <a:ext cx="4353880" cy="3755368"/>
          </a:xfrm>
          <a:prstGeom prst="rect">
            <a:avLst/>
          </a:prstGeom>
        </p:spPr>
      </p:pic>
      <p:sp>
        <p:nvSpPr>
          <p:cNvPr id="4" name="TekstSylinder 3"/>
          <p:cNvSpPr txBox="1"/>
          <p:nvPr/>
        </p:nvSpPr>
        <p:spPr>
          <a:xfrm>
            <a:off x="4233284" y="2640101"/>
            <a:ext cx="829888" cy="547142"/>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4221995" y="3679089"/>
            <a:ext cx="970894"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pic>
        <p:nvPicPr>
          <p:cNvPr id="8" name="Bilde 7"/>
          <p:cNvPicPr>
            <a:picLocks noChangeAspect="1"/>
          </p:cNvPicPr>
          <p:nvPr/>
        </p:nvPicPr>
        <p:blipFill>
          <a:blip r:embed="rId4"/>
          <a:stretch>
            <a:fillRect/>
          </a:stretch>
        </p:blipFill>
        <p:spPr>
          <a:xfrm>
            <a:off x="2135185" y="2101998"/>
            <a:ext cx="1801388" cy="172402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957" y="4305943"/>
            <a:ext cx="3739066" cy="927421"/>
          </a:xfrm>
          <a:prstGeom prst="rect">
            <a:avLst/>
          </a:prstGeom>
        </p:spPr>
      </p:pic>
      <p:sp>
        <p:nvSpPr>
          <p:cNvPr id="7" name="TekstSylinder 6"/>
          <p:cNvSpPr txBox="1"/>
          <p:nvPr/>
        </p:nvSpPr>
        <p:spPr>
          <a:xfrm>
            <a:off x="1862957" y="4339765"/>
            <a:ext cx="3739066" cy="830997"/>
          </a:xfrm>
          <a:prstGeom prst="rect">
            <a:avLst/>
          </a:prstGeom>
          <a:noFill/>
        </p:spPr>
        <p:txBody>
          <a:bodyPr wrap="square" rtlCol="0">
            <a:spAutoFit/>
          </a:bodyPr>
          <a:lstStyle/>
          <a:p>
            <a:pPr algn="ctr"/>
            <a:r>
              <a:rPr lang="nb-NO" sz="4800" spc="600" dirty="0">
                <a:solidFill>
                  <a:schemeClr val="bg1"/>
                </a:solidFill>
              </a:rPr>
              <a:t>KJØP</a:t>
            </a:r>
          </a:p>
        </p:txBody>
      </p:sp>
      <p:pic>
        <p:nvPicPr>
          <p:cNvPr id="12" name="Bilde 11"/>
          <p:cNvPicPr>
            <a:picLocks noChangeAspect="1"/>
          </p:cNvPicPr>
          <p:nvPr/>
        </p:nvPicPr>
        <p:blipFill>
          <a:blip r:embed="rId6"/>
          <a:stretch>
            <a:fillRect/>
          </a:stretch>
        </p:blipFill>
        <p:spPr>
          <a:xfrm>
            <a:off x="6369592" y="1779122"/>
            <a:ext cx="4373343" cy="3755370"/>
          </a:xfrm>
          <a:prstGeom prst="rect">
            <a:avLst/>
          </a:prstGeom>
        </p:spPr>
      </p:pic>
      <p:pic>
        <p:nvPicPr>
          <p:cNvPr id="13" name="Bilde 12"/>
          <p:cNvPicPr>
            <a:picLocks noChangeAspect="1"/>
          </p:cNvPicPr>
          <p:nvPr/>
        </p:nvPicPr>
        <p:blipFill>
          <a:blip r:embed="rId7"/>
          <a:stretch>
            <a:fillRect/>
          </a:stretch>
        </p:blipFill>
        <p:spPr>
          <a:xfrm>
            <a:off x="6796510" y="2054455"/>
            <a:ext cx="1927135" cy="1889348"/>
          </a:xfrm>
          <a:prstGeom prst="rect">
            <a:avLst/>
          </a:prstGeom>
        </p:spPr>
      </p:pic>
      <p:pic>
        <p:nvPicPr>
          <p:cNvPr id="18" name="Bilde 17"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792" y="4348750"/>
            <a:ext cx="3739066" cy="927421"/>
          </a:xfrm>
          <a:prstGeom prst="rect">
            <a:avLst/>
          </a:prstGeom>
        </p:spPr>
      </p:pic>
      <p:sp>
        <p:nvSpPr>
          <p:cNvPr id="19" name="TekstSylinder 18"/>
          <p:cNvSpPr txBox="1"/>
          <p:nvPr/>
        </p:nvSpPr>
        <p:spPr>
          <a:xfrm>
            <a:off x="6666792" y="4382572"/>
            <a:ext cx="3739066" cy="830997"/>
          </a:xfrm>
          <a:prstGeom prst="rect">
            <a:avLst/>
          </a:prstGeom>
          <a:noFill/>
        </p:spPr>
        <p:txBody>
          <a:bodyPr wrap="square" rtlCol="0">
            <a:spAutoFit/>
          </a:bodyPr>
          <a:lstStyle/>
          <a:p>
            <a:pPr algn="ctr"/>
            <a:r>
              <a:rPr lang="nb-NO" sz="4800" spc="600" dirty="0">
                <a:solidFill>
                  <a:schemeClr val="bg1"/>
                </a:solidFill>
              </a:rPr>
              <a:t>KJØP</a:t>
            </a:r>
          </a:p>
        </p:txBody>
      </p:sp>
      <p:sp>
        <p:nvSpPr>
          <p:cNvPr id="20" name="TekstSylinder 19"/>
          <p:cNvSpPr txBox="1"/>
          <p:nvPr/>
        </p:nvSpPr>
        <p:spPr>
          <a:xfrm>
            <a:off x="2011018" y="3794947"/>
            <a:ext cx="2093976" cy="523220"/>
          </a:xfrm>
          <a:prstGeom prst="rect">
            <a:avLst/>
          </a:prstGeom>
          <a:noFill/>
        </p:spPr>
        <p:txBody>
          <a:bodyPr wrap="square" rtlCol="0">
            <a:spAutoFit/>
          </a:bodyPr>
          <a:lstStyle/>
          <a:p>
            <a:r>
              <a:rPr lang="nb-NO" sz="2800" dirty="0"/>
              <a:t>PRIS: </a:t>
            </a:r>
            <a:r>
              <a:rPr lang="nb-NO" sz="2800" dirty="0">
                <a:solidFill>
                  <a:srgbClr val="FF0000"/>
                </a:solidFill>
              </a:rPr>
              <a:t>99,50</a:t>
            </a:r>
          </a:p>
        </p:txBody>
      </p:sp>
      <p:sp>
        <p:nvSpPr>
          <p:cNvPr id="21" name="TekstSylinder 20"/>
          <p:cNvSpPr txBox="1"/>
          <p:nvPr/>
        </p:nvSpPr>
        <p:spPr>
          <a:xfrm>
            <a:off x="6735667" y="3840063"/>
            <a:ext cx="2093976" cy="523220"/>
          </a:xfrm>
          <a:prstGeom prst="rect">
            <a:avLst/>
          </a:prstGeom>
          <a:noFill/>
        </p:spPr>
        <p:txBody>
          <a:bodyPr wrap="square" rtlCol="0">
            <a:spAutoFit/>
          </a:bodyPr>
          <a:lstStyle/>
          <a:p>
            <a:r>
              <a:rPr lang="nb-NO" sz="2800" dirty="0"/>
              <a:t>PRIS</a:t>
            </a:r>
            <a:r>
              <a:rPr lang="nb-NO" sz="2800"/>
              <a:t>: </a:t>
            </a:r>
            <a:r>
              <a:rPr lang="nb-NO" sz="2800">
                <a:solidFill>
                  <a:srgbClr val="FF0000"/>
                </a:solidFill>
              </a:rPr>
              <a:t>295,-</a:t>
            </a:r>
            <a:endParaRPr lang="nb-NO" sz="2800" dirty="0">
              <a:solidFill>
                <a:srgbClr val="FF0000"/>
              </a:solidFill>
            </a:endParaRPr>
          </a:p>
        </p:txBody>
      </p:sp>
      <p:sp>
        <p:nvSpPr>
          <p:cNvPr id="22" name="TekstSylinder 21"/>
          <p:cNvSpPr txBox="1"/>
          <p:nvPr/>
        </p:nvSpPr>
        <p:spPr>
          <a:xfrm>
            <a:off x="9040498" y="2668926"/>
            <a:ext cx="829888" cy="584775"/>
          </a:xfrm>
          <a:prstGeom prst="rect">
            <a:avLst/>
          </a:prstGeom>
          <a:noFill/>
        </p:spPr>
        <p:txBody>
          <a:bodyPr wrap="square" rtlCol="0">
            <a:spAutoFit/>
          </a:bodyPr>
          <a:lstStyle/>
          <a:p>
            <a:pPr algn="ctr"/>
            <a:r>
              <a:rPr lang="nb-NO" sz="3200" dirty="0">
                <a:solidFill>
                  <a:srgbClr val="FF0000"/>
                </a:solidFill>
              </a:rPr>
              <a:t>4</a:t>
            </a:r>
          </a:p>
        </p:txBody>
      </p:sp>
      <p:sp>
        <p:nvSpPr>
          <p:cNvPr id="23" name="TekstSylinder 22"/>
          <p:cNvSpPr txBox="1"/>
          <p:nvPr/>
        </p:nvSpPr>
        <p:spPr>
          <a:xfrm>
            <a:off x="9006631" y="3707914"/>
            <a:ext cx="863755" cy="338554"/>
          </a:xfrm>
          <a:prstGeom prst="rect">
            <a:avLst/>
          </a:prstGeom>
          <a:noFill/>
        </p:spPr>
        <p:txBody>
          <a:bodyPr wrap="square" rtlCol="0">
            <a:spAutoFit/>
          </a:bodyPr>
          <a:lstStyle/>
          <a:p>
            <a:pPr algn="ctr"/>
            <a:r>
              <a:rPr lang="nb-NO" sz="1600" dirty="0">
                <a:solidFill>
                  <a:srgbClr val="FF0000"/>
                </a:solidFill>
              </a:rPr>
              <a:t>Small</a:t>
            </a:r>
          </a:p>
        </p:txBody>
      </p:sp>
    </p:spTree>
    <p:extLst>
      <p:ext uri="{BB962C8B-B14F-4D97-AF65-F5344CB8AC3E}">
        <p14:creationId xmlns:p14="http://schemas.microsoft.com/office/powerpoint/2010/main" val="59399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nb-NO" dirty="0"/>
              <a:t>Kva er </a:t>
            </a:r>
            <a:r>
              <a:rPr lang="nb-NO" dirty="0" err="1"/>
              <a:t>ein</a:t>
            </a:r>
            <a:r>
              <a:rPr lang="nb-NO" dirty="0"/>
              <a:t> nettbutikk?</a:t>
            </a:r>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pic>
        <p:nvPicPr>
          <p:cNvPr id="10" name="Bilde 9"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4234" y="3304197"/>
            <a:ext cx="5465265" cy="6830136"/>
          </a:xfrm>
          <a:prstGeom prst="rect">
            <a:avLst/>
          </a:prstGeom>
        </p:spPr>
      </p:pic>
      <p:sp>
        <p:nvSpPr>
          <p:cNvPr id="11" name="Ellipse 10"/>
          <p:cNvSpPr/>
          <p:nvPr/>
        </p:nvSpPr>
        <p:spPr>
          <a:xfrm>
            <a:off x="5111811" y="3945629"/>
            <a:ext cx="1966573" cy="16470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9169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15</a:t>
            </a:fld>
            <a:endParaRPr lang="nn-NO"/>
          </a:p>
        </p:txBody>
      </p:sp>
      <p:sp>
        <p:nvSpPr>
          <p:cNvPr id="15" name="TekstSylinder 14"/>
          <p:cNvSpPr txBox="1"/>
          <p:nvPr/>
        </p:nvSpPr>
        <p:spPr>
          <a:xfrm>
            <a:off x="7982712" y="2836490"/>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1 x_________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7513996" y="1905145"/>
            <a:ext cx="2822530" cy="21583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Bilde 21"/>
          <p:cNvPicPr>
            <a:picLocks noChangeAspect="1"/>
          </p:cNvPicPr>
          <p:nvPr/>
        </p:nvPicPr>
        <p:blipFill>
          <a:blip r:embed="rId11"/>
          <a:stretch>
            <a:fillRect/>
          </a:stretch>
        </p:blipFill>
        <p:spPr>
          <a:xfrm>
            <a:off x="8419631" y="3368833"/>
            <a:ext cx="365857" cy="350146"/>
          </a:xfrm>
          <a:prstGeom prst="rect">
            <a:avLst/>
          </a:prstGeom>
        </p:spPr>
      </p:pic>
      <p:pic>
        <p:nvPicPr>
          <p:cNvPr id="23" name="Bilde 22" descr="knapp.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596" y="3654130"/>
            <a:ext cx="1343114" cy="333140"/>
          </a:xfrm>
          <a:prstGeom prst="rect">
            <a:avLst/>
          </a:prstGeom>
        </p:spPr>
      </p:pic>
      <p:pic>
        <p:nvPicPr>
          <p:cNvPr id="29" name="Bilde 28" descr="shop.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30" name="TekstSylinder 29"/>
          <p:cNvSpPr txBox="1"/>
          <p:nvPr/>
        </p:nvSpPr>
        <p:spPr>
          <a:xfrm>
            <a:off x="2777425" y="3650389"/>
            <a:ext cx="1313467" cy="338554"/>
          </a:xfrm>
          <a:prstGeom prst="rect">
            <a:avLst/>
          </a:prstGeom>
          <a:noFill/>
        </p:spPr>
        <p:txBody>
          <a:bodyPr wrap="square" rtlCol="0">
            <a:spAutoFit/>
          </a:bodyPr>
          <a:lstStyle/>
          <a:p>
            <a:pPr algn="ctr"/>
            <a:r>
              <a:rPr lang="nb-NO" sz="1600" spc="600" dirty="0">
                <a:solidFill>
                  <a:schemeClr val="bg1"/>
                </a:solidFill>
              </a:rPr>
              <a:t>KJØP</a:t>
            </a:r>
          </a:p>
        </p:txBody>
      </p:sp>
      <p:pic>
        <p:nvPicPr>
          <p:cNvPr id="37" name="Bilde 36"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8" name="Bilde 37"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9" name="Bilde 38"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40" name="Bilde 39"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41" name="Bilde 40"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44136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3" name="Tittel 2"/>
          <p:cNvSpPr>
            <a:spLocks noGrp="1"/>
          </p:cNvSpPr>
          <p:nvPr>
            <p:ph type="title"/>
          </p:nvPr>
        </p:nvSpPr>
        <p:spPr/>
        <p:txBody>
          <a:bodyPr/>
          <a:lstStyle/>
          <a:p>
            <a:r>
              <a:rPr lang="nb-NO" dirty="0"/>
              <a:t>Kva er </a:t>
            </a:r>
            <a:r>
              <a:rPr lang="nb-NO" dirty="0" err="1"/>
              <a:t>ein</a:t>
            </a:r>
            <a:r>
              <a:rPr lang="nb-NO" dirty="0"/>
              <a:t> nettbutikk?</a:t>
            </a:r>
          </a:p>
        </p:txBody>
      </p:sp>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ekstSylinder 1"/>
          <p:cNvSpPr txBox="1"/>
          <p:nvPr/>
        </p:nvSpPr>
        <p:spPr>
          <a:xfrm>
            <a:off x="5528973" y="2796754"/>
            <a:ext cx="964799" cy="1200329"/>
          </a:xfrm>
          <a:prstGeom prst="rect">
            <a:avLst/>
          </a:prstGeom>
          <a:noFill/>
        </p:spPr>
        <p:txBody>
          <a:bodyPr wrap="square" rtlCol="0">
            <a:spAutoFit/>
          </a:bodyPr>
          <a:lstStyle/>
          <a:p>
            <a:pPr algn="ctr"/>
            <a:r>
              <a:rPr lang="nb-NO" sz="7200" dirty="0"/>
              <a:t>1</a:t>
            </a:r>
          </a:p>
        </p:txBody>
      </p:sp>
    </p:spTree>
    <p:extLst>
      <p:ext uri="{BB962C8B-B14F-4D97-AF65-F5344CB8AC3E}">
        <p14:creationId xmlns:p14="http://schemas.microsoft.com/office/powerpoint/2010/main" val="180630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Kva er </a:t>
            </a:r>
            <a:r>
              <a:rPr lang="nb-NO" dirty="0" err="1"/>
              <a:t>ein</a:t>
            </a:r>
            <a:r>
              <a:rPr lang="nb-NO" dirty="0"/>
              <a:t> nettbutikk?</a:t>
            </a:r>
          </a:p>
        </p:txBody>
      </p:sp>
      <p:pic>
        <p:nvPicPr>
          <p:cNvPr id="7" name="Bilde 6"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5517684" y="2819332"/>
            <a:ext cx="1024354" cy="1200329"/>
          </a:xfrm>
          <a:prstGeom prst="rect">
            <a:avLst/>
          </a:prstGeom>
          <a:noFill/>
        </p:spPr>
        <p:txBody>
          <a:bodyPr wrap="square" rtlCol="0">
            <a:spAutoFit/>
          </a:bodyPr>
          <a:lstStyle/>
          <a:p>
            <a:pPr algn="ctr"/>
            <a:r>
              <a:rPr lang="nb-NO" sz="7200"/>
              <a:t>5</a:t>
            </a:r>
            <a:endParaRPr lang="nb-NO" sz="7200" dirty="0"/>
          </a:p>
        </p:txBody>
      </p:sp>
    </p:spTree>
    <p:extLst>
      <p:ext uri="{BB962C8B-B14F-4D97-AF65-F5344CB8AC3E}">
        <p14:creationId xmlns:p14="http://schemas.microsoft.com/office/powerpoint/2010/main" val="1487394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18</a:t>
            </a:fld>
            <a:endParaRPr lang="nn-NO"/>
          </a:p>
        </p:txBody>
      </p:sp>
      <p:sp>
        <p:nvSpPr>
          <p:cNvPr id="15" name="TekstSylinder 14"/>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41" name="TekstSylinder 40"/>
          <p:cNvSpPr txBox="1"/>
          <p:nvPr/>
        </p:nvSpPr>
        <p:spPr>
          <a:xfrm>
            <a:off x="8088097" y="5779550"/>
            <a:ext cx="1405268" cy="338554"/>
          </a:xfrm>
          <a:prstGeom prst="rect">
            <a:avLst/>
          </a:prstGeom>
          <a:noFill/>
        </p:spPr>
        <p:txBody>
          <a:bodyPr wrap="square" rtlCol="0">
            <a:spAutoFit/>
          </a:bodyPr>
          <a:lstStyle/>
          <a:p>
            <a:pPr algn="ctr"/>
            <a:r>
              <a:rPr lang="nn-NO" sz="1600" spc="300" dirty="0">
                <a:solidFill>
                  <a:srgbClr val="1FB714"/>
                </a:solidFill>
              </a:rPr>
              <a:t>KASSE</a:t>
            </a:r>
          </a:p>
        </p:txBody>
      </p:sp>
    </p:spTree>
    <p:extLst>
      <p:ext uri="{BB962C8B-B14F-4D97-AF65-F5344CB8AC3E}">
        <p14:creationId xmlns:p14="http://schemas.microsoft.com/office/powerpoint/2010/main" val="176141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769140"/>
            <a:ext cx="1405268" cy="338554"/>
          </a:xfrm>
          <a:prstGeom prst="rect">
            <a:avLst/>
          </a:prstGeom>
          <a:noFill/>
        </p:spPr>
        <p:txBody>
          <a:bodyPr wrap="square" rtlCol="0">
            <a:spAutoFit/>
          </a:bodyPr>
          <a:lstStyle/>
          <a:p>
            <a:pPr algn="ctr"/>
            <a:r>
              <a:rPr lang="nn-NO" sz="1600" spc="300" dirty="0">
                <a:solidFill>
                  <a:srgbClr val="1FB714"/>
                </a:solidFill>
              </a:rPr>
              <a:t>BESTILL</a:t>
            </a: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spTree>
    <p:extLst>
      <p:ext uri="{BB962C8B-B14F-4D97-AF65-F5344CB8AC3E}">
        <p14:creationId xmlns:p14="http://schemas.microsoft.com/office/powerpoint/2010/main" val="389476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p:txBody>
          <a:bodyPr/>
          <a:lstStyle/>
          <a:p>
            <a:r>
              <a:rPr lang="nb-NO" dirty="0"/>
              <a:t>Kva er </a:t>
            </a:r>
            <a:r>
              <a:rPr lang="nb-NO" dirty="0" err="1"/>
              <a:t>ein</a:t>
            </a:r>
            <a:r>
              <a:rPr lang="nb-NO" dirty="0"/>
              <a:t> nettbutikk?</a:t>
            </a:r>
          </a:p>
        </p:txBody>
      </p:sp>
    </p:spTree>
    <p:extLst>
      <p:ext uri="{BB962C8B-B14F-4D97-AF65-F5344CB8AC3E}">
        <p14:creationId xmlns:p14="http://schemas.microsoft.com/office/powerpoint/2010/main" val="278330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810784"/>
            <a:ext cx="1405268" cy="276999"/>
          </a:xfrm>
          <a:prstGeom prst="rect">
            <a:avLst/>
          </a:prstGeom>
          <a:noFill/>
        </p:spPr>
        <p:txBody>
          <a:bodyPr wrap="square" rtlCol="0">
            <a:spAutoFit/>
          </a:bodyPr>
          <a:lstStyle/>
          <a:p>
            <a:pPr algn="ctr"/>
            <a:r>
              <a:rPr lang="nn-NO" sz="1200" dirty="0">
                <a:solidFill>
                  <a:srgbClr val="1FB714"/>
                </a:solidFill>
              </a:rPr>
              <a:t>Legg i handlekurv</a:t>
            </a: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spTree>
    <p:extLst>
      <p:ext uri="{BB962C8B-B14F-4D97-AF65-F5344CB8AC3E}">
        <p14:creationId xmlns:p14="http://schemas.microsoft.com/office/powerpoint/2010/main" val="225756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Del 2</a:t>
            </a:r>
          </a:p>
        </p:txBody>
      </p:sp>
      <p:sp>
        <p:nvSpPr>
          <p:cNvPr id="3" name="Plassholder for tekst 2"/>
          <p:cNvSpPr>
            <a:spLocks noGrp="1"/>
          </p:cNvSpPr>
          <p:nvPr>
            <p:ph type="body" idx="1"/>
          </p:nvPr>
        </p:nvSpPr>
        <p:spPr/>
        <p:txBody>
          <a:bodyPr/>
          <a:lstStyle/>
          <a:p>
            <a:r>
              <a:rPr lang="nb-NO"/>
              <a:t>Slik betaler du</a:t>
            </a:r>
          </a:p>
        </p:txBody>
      </p:sp>
    </p:spTree>
    <p:extLst>
      <p:ext uri="{BB962C8B-B14F-4D97-AF65-F5344CB8AC3E}">
        <p14:creationId xmlns:p14="http://schemas.microsoft.com/office/powerpoint/2010/main" val="205049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Slik betaler du</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22</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8473245" y="1939320"/>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255" y="1209415"/>
            <a:ext cx="5465265" cy="6830136"/>
          </a:xfrm>
          <a:prstGeom prst="rect">
            <a:avLst/>
          </a:prstGeom>
        </p:spPr>
      </p:pic>
    </p:spTree>
    <p:extLst>
      <p:ext uri="{BB962C8B-B14F-4D97-AF65-F5344CB8AC3E}">
        <p14:creationId xmlns:p14="http://schemas.microsoft.com/office/powerpoint/2010/main" val="151308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Slik betaler du</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7" name="TekstSylinder 36"/>
          <p:cNvSpPr txBox="1"/>
          <p:nvPr/>
        </p:nvSpPr>
        <p:spPr>
          <a:xfrm>
            <a:off x="8098507" y="5769139"/>
            <a:ext cx="1405268" cy="338554"/>
          </a:xfrm>
          <a:prstGeom prst="rect">
            <a:avLst/>
          </a:prstGeom>
          <a:noFill/>
        </p:spPr>
        <p:txBody>
          <a:bodyPr wrap="square" rtlCol="0">
            <a:spAutoFit/>
          </a:bodyPr>
          <a:lstStyle/>
          <a:p>
            <a:pPr algn="ctr"/>
            <a:r>
              <a:rPr lang="nn-NO" sz="1600" dirty="0">
                <a:solidFill>
                  <a:srgbClr val="1FB714"/>
                </a:solidFill>
              </a:rPr>
              <a:t>Til kasse</a:t>
            </a:r>
          </a:p>
        </p:txBody>
      </p:sp>
      <p:sp>
        <p:nvSpPr>
          <p:cNvPr id="21" name="Ellipse 20"/>
          <p:cNvSpPr/>
          <p:nvPr/>
        </p:nvSpPr>
        <p:spPr>
          <a:xfrm>
            <a:off x="8015232" y="5510165"/>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28653" y="4894777"/>
            <a:ext cx="5465265" cy="6830136"/>
          </a:xfrm>
          <a:prstGeom prst="rect">
            <a:avLst/>
          </a:prstGeom>
        </p:spPr>
      </p:pic>
    </p:spTree>
    <p:extLst>
      <p:ext uri="{BB962C8B-B14F-4D97-AF65-F5344CB8AC3E}">
        <p14:creationId xmlns:p14="http://schemas.microsoft.com/office/powerpoint/2010/main" val="201528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3" name="Gruppe 2"/>
          <p:cNvGrpSpPr/>
          <p:nvPr/>
        </p:nvGrpSpPr>
        <p:grpSpPr>
          <a:xfrm>
            <a:off x="2448162" y="1059811"/>
            <a:ext cx="7347621" cy="4592263"/>
            <a:chOff x="2448162" y="1059811"/>
            <a:chExt cx="7347621" cy="4592263"/>
          </a:xfrm>
        </p:grpSpPr>
        <p:pic>
          <p:nvPicPr>
            <p:cNvPr id="5122"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 name="Gruppe 9"/>
            <p:cNvGrpSpPr/>
            <p:nvPr/>
          </p:nvGrpSpPr>
          <p:grpSpPr>
            <a:xfrm>
              <a:off x="4497554" y="1922292"/>
              <a:ext cx="3248836" cy="2129030"/>
              <a:chOff x="4566856" y="1988429"/>
              <a:chExt cx="3424343" cy="2244043"/>
            </a:xfrm>
          </p:grpSpPr>
          <p:pic>
            <p:nvPicPr>
              <p:cNvPr id="11" name="Bilde 10"/>
              <p:cNvPicPr>
                <a:picLocks noChangeAspect="1"/>
              </p:cNvPicPr>
              <p:nvPr/>
            </p:nvPicPr>
            <p:blipFill>
              <a:blip r:embed="rId4"/>
              <a:stretch>
                <a:fillRect/>
              </a:stretch>
            </p:blipFill>
            <p:spPr>
              <a:xfrm>
                <a:off x="5413869" y="2169139"/>
                <a:ext cx="2577330" cy="2063333"/>
              </a:xfrm>
              <a:prstGeom prst="rect">
                <a:avLst/>
              </a:prstGeom>
            </p:spPr>
          </p:pic>
          <p:sp>
            <p:nvSpPr>
              <p:cNvPr id="12" name="Rektangel 11"/>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man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4" name="Bilde 13" descr="kass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5" name="Bilde 14" descr="sort-vo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67117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a:t>Slik betaler du</a:t>
            </a:r>
          </a:p>
        </p:txBody>
      </p:sp>
      <p:grpSp>
        <p:nvGrpSpPr>
          <p:cNvPr id="6" name="Gruppe 5"/>
          <p:cNvGrpSpPr/>
          <p:nvPr/>
        </p:nvGrpSpPr>
        <p:grpSpPr>
          <a:xfrm>
            <a:off x="1215496" y="2879064"/>
            <a:ext cx="1489128" cy="1514220"/>
            <a:chOff x="1072168" y="3950038"/>
            <a:chExt cx="1603045" cy="1630057"/>
          </a:xfrm>
        </p:grpSpPr>
        <p:sp>
          <p:nvSpPr>
            <p:cNvPr id="7" name="Ellipse 6"/>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spTree>
    <p:extLst>
      <p:ext uri="{BB962C8B-B14F-4D97-AF65-F5344CB8AC3E}">
        <p14:creationId xmlns:p14="http://schemas.microsoft.com/office/powerpoint/2010/main" val="4259325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t>Slik betaler du</a:t>
            </a:r>
          </a:p>
        </p:txBody>
      </p:sp>
      <p:grpSp>
        <p:nvGrpSpPr>
          <p:cNvPr id="45" name="Gruppe 44"/>
          <p:cNvGrpSpPr/>
          <p:nvPr/>
        </p:nvGrpSpPr>
        <p:grpSpPr>
          <a:xfrm>
            <a:off x="1172813" y="3058678"/>
            <a:ext cx="1489128" cy="1514220"/>
            <a:chOff x="1072168" y="3950038"/>
            <a:chExt cx="1603045" cy="1630057"/>
          </a:xfrm>
        </p:grpSpPr>
        <p:sp>
          <p:nvSpPr>
            <p:cNvPr id="46" name="Ellipse 45"/>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7" name="Bilde 46"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48" name="Gruppe 47"/>
          <p:cNvGrpSpPr/>
          <p:nvPr/>
        </p:nvGrpSpPr>
        <p:grpSpPr>
          <a:xfrm>
            <a:off x="3162508" y="2865894"/>
            <a:ext cx="2064612" cy="1813914"/>
            <a:chOff x="3162508" y="2890332"/>
            <a:chExt cx="1868235" cy="1641382"/>
          </a:xfrm>
        </p:grpSpPr>
        <p:sp>
          <p:nvSpPr>
            <p:cNvPr id="49" name="Avrundet rektangel 4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50" name="Gruppe 49"/>
            <p:cNvGrpSpPr/>
            <p:nvPr/>
          </p:nvGrpSpPr>
          <p:grpSpPr>
            <a:xfrm>
              <a:off x="3475129" y="3004746"/>
              <a:ext cx="1555614" cy="1526968"/>
              <a:chOff x="3676969" y="2285446"/>
              <a:chExt cx="2485391" cy="2559309"/>
            </a:xfrm>
          </p:grpSpPr>
          <p:pic>
            <p:nvPicPr>
              <p:cNvPr id="53" name="Bilde 52" descr="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54" name="Bilde 53" descr="peng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51" name="Rett linje 5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52" name="TekstSylinder 51"/>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66854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t>Slik betaler du</a:t>
            </a:r>
          </a:p>
        </p:txBody>
      </p:sp>
      <p:pic>
        <p:nvPicPr>
          <p:cNvPr id="72" name="Bilde 71"/>
          <p:cNvPicPr>
            <a:picLocks noChangeAspect="1"/>
          </p:cNvPicPr>
          <p:nvPr/>
        </p:nvPicPr>
        <p:blipFill>
          <a:blip r:embed="rId3"/>
          <a:stretch>
            <a:fillRect/>
          </a:stretch>
        </p:blipFill>
        <p:spPr>
          <a:xfrm>
            <a:off x="6025615" y="2717799"/>
            <a:ext cx="2142039" cy="1855099"/>
          </a:xfrm>
          <a:prstGeom prst="rect">
            <a:avLst/>
          </a:prstGeom>
        </p:spPr>
      </p:pic>
      <p:grpSp>
        <p:nvGrpSpPr>
          <p:cNvPr id="73" name="Gruppe 72"/>
          <p:cNvGrpSpPr/>
          <p:nvPr/>
        </p:nvGrpSpPr>
        <p:grpSpPr>
          <a:xfrm>
            <a:off x="1172813" y="3058678"/>
            <a:ext cx="1489128" cy="1514220"/>
            <a:chOff x="1072168" y="3950038"/>
            <a:chExt cx="1603045" cy="1630057"/>
          </a:xfrm>
        </p:grpSpPr>
        <p:sp>
          <p:nvSpPr>
            <p:cNvPr id="74" name="Ellipse 73"/>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5" name="Bilde 74"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76" name="Gruppe 75"/>
          <p:cNvGrpSpPr/>
          <p:nvPr/>
        </p:nvGrpSpPr>
        <p:grpSpPr>
          <a:xfrm>
            <a:off x="3162508" y="2865894"/>
            <a:ext cx="2064612" cy="1813914"/>
            <a:chOff x="3162508" y="2890332"/>
            <a:chExt cx="1868235" cy="1641382"/>
          </a:xfrm>
        </p:grpSpPr>
        <p:sp>
          <p:nvSpPr>
            <p:cNvPr id="77" name="Avrundet rektangel 76"/>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8" name="Gruppe 77"/>
            <p:cNvGrpSpPr/>
            <p:nvPr/>
          </p:nvGrpSpPr>
          <p:grpSpPr>
            <a:xfrm>
              <a:off x="3475129" y="3004746"/>
              <a:ext cx="1555614" cy="1526968"/>
              <a:chOff x="3676969" y="2285446"/>
              <a:chExt cx="2485391" cy="2559309"/>
            </a:xfrm>
          </p:grpSpPr>
          <p:pic>
            <p:nvPicPr>
              <p:cNvPr id="81" name="Bilde 80" descr="hu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82" name="Bilde 81" descr="peng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9" name="Rett linje 78"/>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kstSylinder 79"/>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2121296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a:t>Slik betaler du</a:t>
            </a:r>
          </a:p>
        </p:txBody>
      </p:sp>
      <p:pic>
        <p:nvPicPr>
          <p:cNvPr id="13" name="Bilde 12"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371" y="3035300"/>
            <a:ext cx="1813343" cy="1475103"/>
          </a:xfrm>
          <a:prstGeom prst="rect">
            <a:avLst/>
          </a:prstGeom>
        </p:spPr>
      </p:pic>
      <p:sp>
        <p:nvSpPr>
          <p:cNvPr id="37" name="TekstSylinder 36"/>
          <p:cNvSpPr txBox="1"/>
          <p:nvPr/>
        </p:nvSpPr>
        <p:spPr>
          <a:xfrm>
            <a:off x="9206335" y="3239497"/>
            <a:ext cx="1359484" cy="1496351"/>
          </a:xfrm>
          <a:prstGeom prst="rect">
            <a:avLst/>
          </a:prstGeom>
          <a:noFill/>
        </p:spPr>
        <p:txBody>
          <a:bodyPr wrap="square" rtlCol="0">
            <a:spAutoFit/>
          </a:bodyPr>
          <a:lstStyle/>
          <a:p>
            <a:pPr algn="ctr"/>
            <a:r>
              <a:rPr lang="nn-NO" sz="9600" dirty="0">
                <a:solidFill>
                  <a:srgbClr val="FF0000"/>
                </a:solidFill>
              </a:rPr>
              <a:t>?</a:t>
            </a:r>
          </a:p>
        </p:txBody>
      </p:sp>
      <p:pic>
        <p:nvPicPr>
          <p:cNvPr id="48" name="Bilde 47"/>
          <p:cNvPicPr>
            <a:picLocks noChangeAspect="1"/>
          </p:cNvPicPr>
          <p:nvPr/>
        </p:nvPicPr>
        <p:blipFill>
          <a:blip r:embed="rId4"/>
          <a:stretch>
            <a:fillRect/>
          </a:stretch>
        </p:blipFill>
        <p:spPr>
          <a:xfrm>
            <a:off x="6025615" y="2717799"/>
            <a:ext cx="2142039" cy="1855099"/>
          </a:xfrm>
          <a:prstGeom prst="rect">
            <a:avLst/>
          </a:prstGeom>
        </p:spPr>
      </p:pic>
      <p:grpSp>
        <p:nvGrpSpPr>
          <p:cNvPr id="49" name="Gruppe 48"/>
          <p:cNvGrpSpPr/>
          <p:nvPr/>
        </p:nvGrpSpPr>
        <p:grpSpPr>
          <a:xfrm>
            <a:off x="1172813" y="3058678"/>
            <a:ext cx="1489128" cy="1514220"/>
            <a:chOff x="1072168" y="3950038"/>
            <a:chExt cx="1603045" cy="1630057"/>
          </a:xfrm>
        </p:grpSpPr>
        <p:sp>
          <p:nvSpPr>
            <p:cNvPr id="50" name="Ellipse 49"/>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1" name="Bilde 50"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64" name="Gruppe 63"/>
          <p:cNvGrpSpPr/>
          <p:nvPr/>
        </p:nvGrpSpPr>
        <p:grpSpPr>
          <a:xfrm>
            <a:off x="3162508" y="2865894"/>
            <a:ext cx="2064612" cy="1813914"/>
            <a:chOff x="3162508" y="2890332"/>
            <a:chExt cx="1868235" cy="1641382"/>
          </a:xfrm>
        </p:grpSpPr>
        <p:sp>
          <p:nvSpPr>
            <p:cNvPr id="65" name="Avrundet rektangel 64"/>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6" name="Gruppe 65"/>
            <p:cNvGrpSpPr/>
            <p:nvPr/>
          </p:nvGrpSpPr>
          <p:grpSpPr>
            <a:xfrm>
              <a:off x="3475129" y="3004746"/>
              <a:ext cx="1555614" cy="1526968"/>
              <a:chOff x="3676969" y="2285446"/>
              <a:chExt cx="2485391" cy="2559309"/>
            </a:xfrm>
          </p:grpSpPr>
          <p:pic>
            <p:nvPicPr>
              <p:cNvPr id="69" name="Bilde 68" descr="h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0" name="Bilde 69" descr="peng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67" name="Rett linje 66"/>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8" name="TekstSylinder 67"/>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3399913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1861089" y="2239562"/>
            <a:ext cx="3711049" cy="2498414"/>
            <a:chOff x="2183780" y="2411661"/>
            <a:chExt cx="2976049" cy="2003585"/>
          </a:xfrm>
        </p:grpSpPr>
        <p:pic>
          <p:nvPicPr>
            <p:cNvPr id="4" name="Bilde 3"/>
            <p:cNvPicPr>
              <a:picLocks noChangeAspect="1"/>
            </p:cNvPicPr>
            <p:nvPr/>
          </p:nvPicPr>
          <p:blipFill>
            <a:blip r:embed="rId3"/>
            <a:stretch>
              <a:fillRect/>
            </a:stretch>
          </p:blipFill>
          <p:spPr>
            <a:xfrm>
              <a:off x="2183780" y="2411661"/>
              <a:ext cx="2575783" cy="1577477"/>
            </a:xfrm>
            <a:prstGeom prst="rect">
              <a:avLst/>
            </a:prstGeom>
          </p:spPr>
        </p:pic>
        <p:cxnSp>
          <p:nvCxnSpPr>
            <p:cNvPr id="3" name="Rett pil 2"/>
            <p:cNvCxnSpPr/>
            <p:nvPr/>
          </p:nvCxnSpPr>
          <p:spPr>
            <a:xfrm flipH="1">
              <a:off x="4506686" y="2411661"/>
              <a:ext cx="653143" cy="8279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flipH="1" flipV="1">
              <a:off x="3779849" y="3653553"/>
              <a:ext cx="1379980" cy="7616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uppe 7"/>
          <p:cNvGrpSpPr/>
          <p:nvPr/>
        </p:nvGrpSpPr>
        <p:grpSpPr>
          <a:xfrm>
            <a:off x="6376563" y="2259105"/>
            <a:ext cx="4156925" cy="1917425"/>
            <a:chOff x="7360265" y="2457385"/>
            <a:chExt cx="3320799" cy="1531753"/>
          </a:xfrm>
        </p:grpSpPr>
        <p:pic>
          <p:nvPicPr>
            <p:cNvPr id="5" name="Bilde 4"/>
            <p:cNvPicPr>
              <a:picLocks noChangeAspect="1"/>
            </p:cNvPicPr>
            <p:nvPr/>
          </p:nvPicPr>
          <p:blipFill>
            <a:blip r:embed="rId4"/>
            <a:stretch>
              <a:fillRect/>
            </a:stretch>
          </p:blipFill>
          <p:spPr>
            <a:xfrm>
              <a:off x="7360265" y="2457385"/>
              <a:ext cx="2552921" cy="1531753"/>
            </a:xfrm>
            <a:prstGeom prst="rect">
              <a:avLst/>
            </a:prstGeom>
          </p:spPr>
        </p:pic>
        <p:cxnSp>
          <p:nvCxnSpPr>
            <p:cNvPr id="9" name="Rett pil 8"/>
            <p:cNvCxnSpPr/>
            <p:nvPr/>
          </p:nvCxnSpPr>
          <p:spPr>
            <a:xfrm flipH="1" flipV="1">
              <a:off x="9588137" y="3239589"/>
              <a:ext cx="1092927" cy="335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tel 1"/>
          <p:cNvSpPr>
            <a:spLocks noGrp="1"/>
          </p:cNvSpPr>
          <p:nvPr>
            <p:ph type="title"/>
          </p:nvPr>
        </p:nvSpPr>
        <p:spPr/>
        <p:txBody>
          <a:bodyPr/>
          <a:lstStyle/>
          <a:p>
            <a:r>
              <a:rPr lang="nb-NO" dirty="0"/>
              <a:t>Slik betaler du</a:t>
            </a:r>
          </a:p>
        </p:txBody>
      </p:sp>
    </p:spTree>
    <p:extLst>
      <p:ext uri="{BB962C8B-B14F-4D97-AF65-F5344CB8AC3E}">
        <p14:creationId xmlns:p14="http://schemas.microsoft.com/office/powerpoint/2010/main" val="234011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95492" y="980005"/>
            <a:ext cx="11358770" cy="5401324"/>
          </a:xfrm>
          <a:prstGeom prst="rect">
            <a:avLst/>
          </a:prstGeom>
        </p:spPr>
      </p:pic>
      <p:sp>
        <p:nvSpPr>
          <p:cNvPr id="2" name="Tittel 1"/>
          <p:cNvSpPr>
            <a:spLocks noGrp="1"/>
          </p:cNvSpPr>
          <p:nvPr>
            <p:ph type="title"/>
          </p:nvPr>
        </p:nvSpPr>
        <p:spPr/>
        <p:txBody>
          <a:bodyPr/>
          <a:lstStyle/>
          <a:p>
            <a:r>
              <a:rPr lang="nb-NO" dirty="0"/>
              <a:t>Kva er </a:t>
            </a:r>
            <a:r>
              <a:rPr lang="nb-NO" dirty="0" err="1"/>
              <a:t>ein</a:t>
            </a:r>
            <a:r>
              <a:rPr lang="nb-NO" dirty="0"/>
              <a:t> nettbutikk?</a:t>
            </a:r>
          </a:p>
        </p:txBody>
      </p:sp>
    </p:spTree>
    <p:extLst>
      <p:ext uri="{BB962C8B-B14F-4D97-AF65-F5344CB8AC3E}">
        <p14:creationId xmlns:p14="http://schemas.microsoft.com/office/powerpoint/2010/main" val="336062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39667" y="1944192"/>
            <a:ext cx="2695448" cy="2695448"/>
          </a:xfrm>
          <a:prstGeom prst="rect">
            <a:avLst/>
          </a:prstGeom>
        </p:spPr>
      </p:pic>
    </p:spTree>
    <p:extLst>
      <p:ext uri="{BB962C8B-B14F-4D97-AF65-F5344CB8AC3E}">
        <p14:creationId xmlns:p14="http://schemas.microsoft.com/office/powerpoint/2010/main" val="405052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07841" y="1981200"/>
            <a:ext cx="2755900" cy="2755900"/>
          </a:xfrm>
          <a:prstGeom prst="rect">
            <a:avLst/>
          </a:prstGeom>
        </p:spPr>
      </p:pic>
    </p:spTree>
    <p:extLst>
      <p:ext uri="{BB962C8B-B14F-4D97-AF65-F5344CB8AC3E}">
        <p14:creationId xmlns:p14="http://schemas.microsoft.com/office/powerpoint/2010/main" val="3244442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flaticon.com/png/256/276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391" y="2050838"/>
            <a:ext cx="2438400" cy="24384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Rett linje 4"/>
          <p:cNvCxnSpPr/>
          <p:nvPr/>
        </p:nvCxnSpPr>
        <p:spPr>
          <a:xfrm>
            <a:off x="3489503" y="3386969"/>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V="1">
            <a:off x="4102832" y="3741844"/>
            <a:ext cx="831669" cy="4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3543932" y="4109781"/>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p:txBody>
          <a:bodyPr/>
          <a:lstStyle/>
          <a:p>
            <a:r>
              <a:rPr lang="nb-NO" dirty="0"/>
              <a:t>Slik betaler du</a:t>
            </a:r>
          </a:p>
        </p:txBody>
      </p:sp>
    </p:spTree>
    <p:extLst>
      <p:ext uri="{BB962C8B-B14F-4D97-AF65-F5344CB8AC3E}">
        <p14:creationId xmlns:p14="http://schemas.microsoft.com/office/powerpoint/2010/main" val="3190936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41" name="Bilde 40"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spTree>
    <p:extLst>
      <p:ext uri="{BB962C8B-B14F-4D97-AF65-F5344CB8AC3E}">
        <p14:creationId xmlns:p14="http://schemas.microsoft.com/office/powerpoint/2010/main" val="106492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8" name="Bilde 7"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 name="Bilde 8"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511" y="1101283"/>
            <a:ext cx="1427905" cy="1201303"/>
          </a:xfrm>
          <a:prstGeom prst="rect">
            <a:avLst/>
          </a:prstGeom>
        </p:spPr>
      </p:pic>
    </p:spTree>
    <p:extLst>
      <p:ext uri="{BB962C8B-B14F-4D97-AF65-F5344CB8AC3E}">
        <p14:creationId xmlns:p14="http://schemas.microsoft.com/office/powerpoint/2010/main" val="4139368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10" name="Bilde 9"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1" name="Bilde 10"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 name="Bilde 5"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spTree>
    <p:extLst>
      <p:ext uri="{BB962C8B-B14F-4D97-AF65-F5344CB8AC3E}">
        <p14:creationId xmlns:p14="http://schemas.microsoft.com/office/powerpoint/2010/main" val="2510228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17" name="Bilde 16"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8" name="Bilde 17"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12" name="Bilde 11"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4" name="Gruppe 13"/>
          <p:cNvGrpSpPr/>
          <p:nvPr/>
        </p:nvGrpSpPr>
        <p:grpSpPr>
          <a:xfrm>
            <a:off x="8578090" y="969178"/>
            <a:ext cx="2263538" cy="1414711"/>
            <a:chOff x="2448162" y="1059811"/>
            <a:chExt cx="7347621" cy="4592263"/>
          </a:xfrm>
        </p:grpSpPr>
        <p:pic>
          <p:nvPicPr>
            <p:cNvPr id="15" name="Picture 2" descr="https://upload.wikimedia.org/wikipedia/commons/0/03/Devicetemplates_computer-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6" name="Gruppe 15"/>
            <p:cNvGrpSpPr/>
            <p:nvPr/>
          </p:nvGrpSpPr>
          <p:grpSpPr>
            <a:xfrm>
              <a:off x="4497554" y="1922292"/>
              <a:ext cx="3248836" cy="2129030"/>
              <a:chOff x="4566856" y="1988429"/>
              <a:chExt cx="3424343" cy="2244043"/>
            </a:xfrm>
          </p:grpSpPr>
          <p:pic>
            <p:nvPicPr>
              <p:cNvPr id="26" name="Bilde 25"/>
              <p:cNvPicPr>
                <a:picLocks noChangeAspect="1"/>
              </p:cNvPicPr>
              <p:nvPr/>
            </p:nvPicPr>
            <p:blipFill>
              <a:blip r:embed="rId7"/>
              <a:stretch>
                <a:fillRect/>
              </a:stretch>
            </p:blipFill>
            <p:spPr>
              <a:xfrm>
                <a:off x="5413869" y="2169139"/>
                <a:ext cx="2577330" cy="2063333"/>
              </a:xfrm>
              <a:prstGeom prst="rect">
                <a:avLst/>
              </a:prstGeom>
            </p:spPr>
          </p:pic>
          <p:sp>
            <p:nvSpPr>
              <p:cNvPr id="27" name="Rektangel 2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8" name="Bilde 27" descr="mann.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29" name="Bilde 28" descr="kass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30" name="Bilde 29" descr="sort-vog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541446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67" name="Gruppe 66"/>
          <p:cNvGrpSpPr/>
          <p:nvPr/>
        </p:nvGrpSpPr>
        <p:grpSpPr>
          <a:xfrm>
            <a:off x="1499597" y="3138916"/>
            <a:ext cx="1176004" cy="1195820"/>
            <a:chOff x="1072168" y="3950038"/>
            <a:chExt cx="1603045" cy="1630057"/>
          </a:xfrm>
        </p:grpSpPr>
        <p:sp>
          <p:nvSpPr>
            <p:cNvPr id="68" name="Ellipse 6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9" name="Bilde 68"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15" name="Bilde 14"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6" name="Bilde 15"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23" name="Bilde 22"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33" name="Gruppe 32"/>
          <p:cNvGrpSpPr/>
          <p:nvPr/>
        </p:nvGrpSpPr>
        <p:grpSpPr>
          <a:xfrm>
            <a:off x="8578090" y="994578"/>
            <a:ext cx="2263538" cy="1414711"/>
            <a:chOff x="2448162" y="1059811"/>
            <a:chExt cx="7347621" cy="4592263"/>
          </a:xfrm>
        </p:grpSpPr>
        <p:pic>
          <p:nvPicPr>
            <p:cNvPr id="34"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5" name="Gruppe 34"/>
            <p:cNvGrpSpPr/>
            <p:nvPr/>
          </p:nvGrpSpPr>
          <p:grpSpPr>
            <a:xfrm>
              <a:off x="4497554" y="1922292"/>
              <a:ext cx="3248836" cy="2129030"/>
              <a:chOff x="4566856" y="1988429"/>
              <a:chExt cx="3424343" cy="2244043"/>
            </a:xfrm>
          </p:grpSpPr>
          <p:pic>
            <p:nvPicPr>
              <p:cNvPr id="36" name="Bilde 35"/>
              <p:cNvPicPr>
                <a:picLocks noChangeAspect="1"/>
              </p:cNvPicPr>
              <p:nvPr/>
            </p:nvPicPr>
            <p:blipFill>
              <a:blip r:embed="rId8"/>
              <a:stretch>
                <a:fillRect/>
              </a:stretch>
            </p:blipFill>
            <p:spPr>
              <a:xfrm>
                <a:off x="5413869" y="2169139"/>
                <a:ext cx="2577330" cy="2063333"/>
              </a:xfrm>
              <a:prstGeom prst="rect">
                <a:avLst/>
              </a:prstGeom>
            </p:spPr>
          </p:pic>
          <p:sp>
            <p:nvSpPr>
              <p:cNvPr id="37" name="Rektangel 3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8" name="Bilde 37"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39" name="Bilde 38"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40" name="Bilde 39"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247382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88" name="Gruppe 87"/>
          <p:cNvGrpSpPr/>
          <p:nvPr/>
        </p:nvGrpSpPr>
        <p:grpSpPr>
          <a:xfrm>
            <a:off x="1499597" y="3138916"/>
            <a:ext cx="1176004" cy="1195820"/>
            <a:chOff x="1072168" y="3950038"/>
            <a:chExt cx="1603045" cy="1630057"/>
          </a:xfrm>
        </p:grpSpPr>
        <p:sp>
          <p:nvSpPr>
            <p:cNvPr id="89" name="Ellipse 8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0" name="Bilde 89"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91" name="Bilde 90"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2" name="Bilde 91"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99" name="Bilde 98"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07" name="Gruppe 106"/>
          <p:cNvGrpSpPr/>
          <p:nvPr/>
        </p:nvGrpSpPr>
        <p:grpSpPr>
          <a:xfrm>
            <a:off x="8578090" y="994578"/>
            <a:ext cx="2263538" cy="1414711"/>
            <a:chOff x="2448162" y="1059811"/>
            <a:chExt cx="7347621" cy="4592263"/>
          </a:xfrm>
        </p:grpSpPr>
        <p:pic>
          <p:nvPicPr>
            <p:cNvPr id="108"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9" name="Gruppe 108"/>
            <p:cNvGrpSpPr/>
            <p:nvPr/>
          </p:nvGrpSpPr>
          <p:grpSpPr>
            <a:xfrm>
              <a:off x="4497554" y="1922292"/>
              <a:ext cx="3248836" cy="2129030"/>
              <a:chOff x="4566856" y="1988429"/>
              <a:chExt cx="3424343" cy="2244043"/>
            </a:xfrm>
          </p:grpSpPr>
          <p:pic>
            <p:nvPicPr>
              <p:cNvPr id="110" name="Bilde 109"/>
              <p:cNvPicPr>
                <a:picLocks noChangeAspect="1"/>
              </p:cNvPicPr>
              <p:nvPr/>
            </p:nvPicPr>
            <p:blipFill>
              <a:blip r:embed="rId8"/>
              <a:stretch>
                <a:fillRect/>
              </a:stretch>
            </p:blipFill>
            <p:spPr>
              <a:xfrm>
                <a:off x="5413869" y="2169139"/>
                <a:ext cx="2577330" cy="2063333"/>
              </a:xfrm>
              <a:prstGeom prst="rect">
                <a:avLst/>
              </a:prstGeom>
            </p:spPr>
          </p:pic>
          <p:sp>
            <p:nvSpPr>
              <p:cNvPr id="111" name="Rektangel 11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2" name="Bilde 111"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13" name="Bilde 112"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14" name="Bilde 113"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15" name="Gruppe 114"/>
          <p:cNvGrpSpPr/>
          <p:nvPr/>
        </p:nvGrpSpPr>
        <p:grpSpPr>
          <a:xfrm>
            <a:off x="3162508" y="2890332"/>
            <a:ext cx="1868235" cy="1641382"/>
            <a:chOff x="3162508" y="2890332"/>
            <a:chExt cx="1868235" cy="1641382"/>
          </a:xfrm>
        </p:grpSpPr>
        <p:sp>
          <p:nvSpPr>
            <p:cNvPr id="116" name="Avrundet rektangel 115"/>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17" name="Gruppe 116"/>
            <p:cNvGrpSpPr/>
            <p:nvPr/>
          </p:nvGrpSpPr>
          <p:grpSpPr>
            <a:xfrm>
              <a:off x="3475129" y="3004746"/>
              <a:ext cx="1555614" cy="1526968"/>
              <a:chOff x="3676969" y="2285446"/>
              <a:chExt cx="2485391" cy="2559309"/>
            </a:xfrm>
          </p:grpSpPr>
          <p:pic>
            <p:nvPicPr>
              <p:cNvPr id="120" name="Bilde 119" descr="hu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21" name="Bilde 120" descr="peng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18" name="Rett linje 117"/>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9" name="TekstSylinder 118"/>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1631369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34" name="Bilde 33"/>
          <p:cNvPicPr>
            <a:picLocks noChangeAspect="1"/>
          </p:cNvPicPr>
          <p:nvPr/>
        </p:nvPicPr>
        <p:blipFill>
          <a:blip r:embed="rId3"/>
          <a:stretch>
            <a:fillRect/>
          </a:stretch>
        </p:blipFill>
        <p:spPr>
          <a:xfrm>
            <a:off x="5731310" y="2876398"/>
            <a:ext cx="1855580" cy="1607014"/>
          </a:xfrm>
          <a:prstGeom prst="rect">
            <a:avLst/>
          </a:prstGeom>
        </p:spPr>
      </p:pic>
      <p:grpSp>
        <p:nvGrpSpPr>
          <p:cNvPr id="64" name="Gruppe 63"/>
          <p:cNvGrpSpPr/>
          <p:nvPr/>
        </p:nvGrpSpPr>
        <p:grpSpPr>
          <a:xfrm>
            <a:off x="1499597" y="3138916"/>
            <a:ext cx="1176004" cy="1195820"/>
            <a:chOff x="1072168" y="3950038"/>
            <a:chExt cx="1603045" cy="1630057"/>
          </a:xfrm>
        </p:grpSpPr>
        <p:sp>
          <p:nvSpPr>
            <p:cNvPr id="65" name="Ellipse 64"/>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6" name="Bilde 65"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7" name="Bilde 66" descr="Screenshot 2016-03-08 20.57.3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8" name="Bilde 67" descr="Screenshot 2016-03-08 21.01.5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5" name="Bilde 74" descr="shop stor.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83" name="Gruppe 82"/>
          <p:cNvGrpSpPr/>
          <p:nvPr/>
        </p:nvGrpSpPr>
        <p:grpSpPr>
          <a:xfrm>
            <a:off x="8578090" y="994578"/>
            <a:ext cx="2263538" cy="1414711"/>
            <a:chOff x="2448162" y="1059811"/>
            <a:chExt cx="7347621" cy="4592263"/>
          </a:xfrm>
        </p:grpSpPr>
        <p:pic>
          <p:nvPicPr>
            <p:cNvPr id="84" name="Picture 2" descr="https://upload.wikimedia.org/wikipedia/commons/0/03/Devicetemplates_computer-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5" name="Gruppe 84"/>
            <p:cNvGrpSpPr/>
            <p:nvPr/>
          </p:nvGrpSpPr>
          <p:grpSpPr>
            <a:xfrm>
              <a:off x="4497554" y="1922292"/>
              <a:ext cx="3248836" cy="2129030"/>
              <a:chOff x="4566856" y="1988429"/>
              <a:chExt cx="3424343" cy="2244043"/>
            </a:xfrm>
          </p:grpSpPr>
          <p:pic>
            <p:nvPicPr>
              <p:cNvPr id="86" name="Bilde 85"/>
              <p:cNvPicPr>
                <a:picLocks noChangeAspect="1"/>
              </p:cNvPicPr>
              <p:nvPr/>
            </p:nvPicPr>
            <p:blipFill>
              <a:blip r:embed="rId9"/>
              <a:stretch>
                <a:fillRect/>
              </a:stretch>
            </p:blipFill>
            <p:spPr>
              <a:xfrm>
                <a:off x="5413869" y="2169139"/>
                <a:ext cx="2577330" cy="2063333"/>
              </a:xfrm>
              <a:prstGeom prst="rect">
                <a:avLst/>
              </a:prstGeom>
            </p:spPr>
          </p:pic>
          <p:sp>
            <p:nvSpPr>
              <p:cNvPr id="87" name="Rektangel 8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8" name="Bilde 87" descr="mann.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9" name="Bilde 88" descr="kassa.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90" name="Bilde 89" descr="sort-vog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03" name="Gruppe 102"/>
          <p:cNvGrpSpPr/>
          <p:nvPr/>
        </p:nvGrpSpPr>
        <p:grpSpPr>
          <a:xfrm>
            <a:off x="3162508" y="2890332"/>
            <a:ext cx="1868235" cy="1641382"/>
            <a:chOff x="3162508" y="2890332"/>
            <a:chExt cx="1868235" cy="1641382"/>
          </a:xfrm>
        </p:grpSpPr>
        <p:sp>
          <p:nvSpPr>
            <p:cNvPr id="104" name="Avrundet rektangel 10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05" name="Gruppe 104"/>
            <p:cNvGrpSpPr/>
            <p:nvPr/>
          </p:nvGrpSpPr>
          <p:grpSpPr>
            <a:xfrm>
              <a:off x="3475129" y="3004746"/>
              <a:ext cx="1555614" cy="1526968"/>
              <a:chOff x="3676969" y="2285446"/>
              <a:chExt cx="2485391" cy="2559309"/>
            </a:xfrm>
          </p:grpSpPr>
          <p:pic>
            <p:nvPicPr>
              <p:cNvPr id="108" name="Bilde 107" descr="hu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09" name="Bilde 108" descr="peng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06" name="Rett linje 10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7" name="TekstSylinder 106"/>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49161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Kva er </a:t>
            </a:r>
            <a:r>
              <a:rPr lang="nb-NO" dirty="0" err="1"/>
              <a:t>ein</a:t>
            </a:r>
            <a:r>
              <a:rPr lang="nb-NO" dirty="0"/>
              <a:t> nettbutikk?</a:t>
            </a:r>
          </a:p>
        </p:txBody>
      </p:sp>
      <p:pic>
        <p:nvPicPr>
          <p:cNvPr id="2" name="Plassholder for innhold 3"/>
          <p:cNvPicPr>
            <a:picLocks noGrp="1" noChangeAspect="1"/>
          </p:cNvPicPr>
          <p:nvPr>
            <p:ph idx="4294967295"/>
          </p:nvPr>
        </p:nvPicPr>
        <p:blipFill>
          <a:blip r:embed="rId3"/>
          <a:stretch>
            <a:fillRect/>
          </a:stretch>
        </p:blipFill>
        <p:spPr>
          <a:xfrm>
            <a:off x="476876" y="1070544"/>
            <a:ext cx="11235749" cy="5234572"/>
          </a:xfrm>
          <a:prstGeom prst="rect">
            <a:avLst/>
          </a:prstGeom>
        </p:spPr>
      </p:pic>
    </p:spTree>
    <p:extLst>
      <p:ext uri="{BB962C8B-B14F-4D97-AF65-F5344CB8AC3E}">
        <p14:creationId xmlns:p14="http://schemas.microsoft.com/office/powerpoint/2010/main" val="1614710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3" name="Gruppe 2"/>
          <p:cNvGrpSpPr/>
          <p:nvPr/>
        </p:nvGrpSpPr>
        <p:grpSpPr>
          <a:xfrm>
            <a:off x="8446769" y="3319975"/>
            <a:ext cx="1338614" cy="1380357"/>
            <a:chOff x="9022272" y="3206473"/>
            <a:chExt cx="1338614" cy="1380357"/>
          </a:xfrm>
        </p:grpSpPr>
        <p:pic>
          <p:nvPicPr>
            <p:cNvPr id="106" name="Bilde 105"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107" name="TekstSylinder 106"/>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27" name="Bilde 26"/>
          <p:cNvPicPr>
            <a:picLocks noChangeAspect="1"/>
          </p:cNvPicPr>
          <p:nvPr/>
        </p:nvPicPr>
        <p:blipFill>
          <a:blip r:embed="rId4"/>
          <a:stretch>
            <a:fillRect/>
          </a:stretch>
        </p:blipFill>
        <p:spPr>
          <a:xfrm>
            <a:off x="5731310" y="2876398"/>
            <a:ext cx="1855580" cy="1607014"/>
          </a:xfrm>
          <a:prstGeom prst="rect">
            <a:avLst/>
          </a:prstGeom>
        </p:spPr>
      </p:pic>
      <p:grpSp>
        <p:nvGrpSpPr>
          <p:cNvPr id="28" name="Gruppe 27"/>
          <p:cNvGrpSpPr/>
          <p:nvPr/>
        </p:nvGrpSpPr>
        <p:grpSpPr>
          <a:xfrm>
            <a:off x="1499597" y="3138916"/>
            <a:ext cx="1176004" cy="1195820"/>
            <a:chOff x="1072168" y="3950038"/>
            <a:chExt cx="1603045" cy="1630057"/>
          </a:xfrm>
        </p:grpSpPr>
        <p:sp>
          <p:nvSpPr>
            <p:cNvPr id="29" name="Ellipse 2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0" name="Bilde 29"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31" name="Bilde 30"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32" name="Bilde 31"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39" name="Bilde 38"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47" name="Gruppe 46"/>
          <p:cNvGrpSpPr/>
          <p:nvPr/>
        </p:nvGrpSpPr>
        <p:grpSpPr>
          <a:xfrm>
            <a:off x="8578090" y="994578"/>
            <a:ext cx="2263538" cy="1414711"/>
            <a:chOff x="2448162" y="1059811"/>
            <a:chExt cx="7347621" cy="4592263"/>
          </a:xfrm>
        </p:grpSpPr>
        <p:pic>
          <p:nvPicPr>
            <p:cNvPr id="48" name="Picture 2" descr="https://upload.wikimedia.org/wikipedia/commons/0/03/Devicetemplates_computer-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9" name="Gruppe 48"/>
            <p:cNvGrpSpPr/>
            <p:nvPr/>
          </p:nvGrpSpPr>
          <p:grpSpPr>
            <a:xfrm>
              <a:off x="4497554" y="1922292"/>
              <a:ext cx="3248836" cy="2129030"/>
              <a:chOff x="4566856" y="1988429"/>
              <a:chExt cx="3424343" cy="2244043"/>
            </a:xfrm>
          </p:grpSpPr>
          <p:pic>
            <p:nvPicPr>
              <p:cNvPr id="50" name="Bilde 49"/>
              <p:cNvPicPr>
                <a:picLocks noChangeAspect="1"/>
              </p:cNvPicPr>
              <p:nvPr/>
            </p:nvPicPr>
            <p:blipFill>
              <a:blip r:embed="rId10"/>
              <a:stretch>
                <a:fillRect/>
              </a:stretch>
            </p:blipFill>
            <p:spPr>
              <a:xfrm>
                <a:off x="5413869" y="2169139"/>
                <a:ext cx="2577330" cy="2063333"/>
              </a:xfrm>
              <a:prstGeom prst="rect">
                <a:avLst/>
              </a:prstGeom>
            </p:spPr>
          </p:pic>
          <p:sp>
            <p:nvSpPr>
              <p:cNvPr id="51" name="Rektangel 5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2" name="Bilde 51" descr="mann.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53" name="Bilde 52" descr="kassa.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54" name="Bilde 53" descr="sort-vog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67" name="Gruppe 66"/>
          <p:cNvGrpSpPr/>
          <p:nvPr/>
        </p:nvGrpSpPr>
        <p:grpSpPr>
          <a:xfrm>
            <a:off x="3162508" y="2890332"/>
            <a:ext cx="1868235" cy="1641382"/>
            <a:chOff x="3162508" y="2890332"/>
            <a:chExt cx="1868235" cy="1641382"/>
          </a:xfrm>
        </p:grpSpPr>
        <p:sp>
          <p:nvSpPr>
            <p:cNvPr id="68" name="Avrundet rektangel 67"/>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9" name="Gruppe 68"/>
            <p:cNvGrpSpPr/>
            <p:nvPr/>
          </p:nvGrpSpPr>
          <p:grpSpPr>
            <a:xfrm>
              <a:off x="3475129" y="3004746"/>
              <a:ext cx="1555614" cy="1526968"/>
              <a:chOff x="3676969" y="2285446"/>
              <a:chExt cx="2485391" cy="2559309"/>
            </a:xfrm>
          </p:grpSpPr>
          <p:pic>
            <p:nvPicPr>
              <p:cNvPr id="72" name="Bilde 71" descr="hu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3" name="Bilde 72" descr="peng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0" name="Rett linje 69"/>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1" name="TekstSylinder 70"/>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373211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40" name="Gruppe 39"/>
          <p:cNvGrpSpPr/>
          <p:nvPr/>
        </p:nvGrpSpPr>
        <p:grpSpPr>
          <a:xfrm>
            <a:off x="8446769" y="3319975"/>
            <a:ext cx="1338614" cy="1380357"/>
            <a:chOff x="9022272" y="3206473"/>
            <a:chExt cx="1338614" cy="1380357"/>
          </a:xfrm>
        </p:grpSpPr>
        <p:pic>
          <p:nvPicPr>
            <p:cNvPr id="44" name="Bilde 43"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5" name="TekstSylinder 44"/>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6" name="Bilde 45"/>
          <p:cNvPicPr>
            <a:picLocks noChangeAspect="1"/>
          </p:cNvPicPr>
          <p:nvPr/>
        </p:nvPicPr>
        <p:blipFill>
          <a:blip r:embed="rId4"/>
          <a:stretch>
            <a:fillRect/>
          </a:stretch>
        </p:blipFill>
        <p:spPr>
          <a:xfrm>
            <a:off x="5731310" y="2876398"/>
            <a:ext cx="1855580" cy="1607014"/>
          </a:xfrm>
          <a:prstGeom prst="rect">
            <a:avLst/>
          </a:prstGeom>
        </p:spPr>
      </p:pic>
      <p:grpSp>
        <p:nvGrpSpPr>
          <p:cNvPr id="47" name="Gruppe 46"/>
          <p:cNvGrpSpPr/>
          <p:nvPr/>
        </p:nvGrpSpPr>
        <p:grpSpPr>
          <a:xfrm>
            <a:off x="1499597" y="3138916"/>
            <a:ext cx="1176004" cy="1195820"/>
            <a:chOff x="1072168" y="3950038"/>
            <a:chExt cx="1603045" cy="1630057"/>
          </a:xfrm>
        </p:grpSpPr>
        <p:sp>
          <p:nvSpPr>
            <p:cNvPr id="48" name="Ellipse 4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9" name="Bilde 48"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0" name="Bilde 49"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1" name="Bilde 50"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1" name="Bilde 60"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pic>
        <p:nvPicPr>
          <p:cNvPr id="71" name="Bild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grpSp>
        <p:nvGrpSpPr>
          <p:cNvPr id="73" name="Gruppe 72"/>
          <p:cNvGrpSpPr/>
          <p:nvPr/>
        </p:nvGrpSpPr>
        <p:grpSpPr>
          <a:xfrm>
            <a:off x="8578090" y="994578"/>
            <a:ext cx="2263538" cy="1414711"/>
            <a:chOff x="2448162" y="1059811"/>
            <a:chExt cx="7347621" cy="4592263"/>
          </a:xfrm>
        </p:grpSpPr>
        <p:pic>
          <p:nvPicPr>
            <p:cNvPr id="74" name="Picture 2" descr="https://upload.wikimedia.org/wikipedia/commons/0/03/Devicetemplates_computer-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5" name="Gruppe 74"/>
            <p:cNvGrpSpPr/>
            <p:nvPr/>
          </p:nvGrpSpPr>
          <p:grpSpPr>
            <a:xfrm>
              <a:off x="4497554" y="1922292"/>
              <a:ext cx="3248836" cy="2129030"/>
              <a:chOff x="4566856" y="1988429"/>
              <a:chExt cx="3424343" cy="2244043"/>
            </a:xfrm>
          </p:grpSpPr>
          <p:pic>
            <p:nvPicPr>
              <p:cNvPr id="76" name="Bilde 75"/>
              <p:cNvPicPr>
                <a:picLocks noChangeAspect="1"/>
              </p:cNvPicPr>
              <p:nvPr/>
            </p:nvPicPr>
            <p:blipFill>
              <a:blip r:embed="rId11"/>
              <a:stretch>
                <a:fillRect/>
              </a:stretch>
            </p:blipFill>
            <p:spPr>
              <a:xfrm>
                <a:off x="5413869" y="2169139"/>
                <a:ext cx="2577330" cy="2063333"/>
              </a:xfrm>
              <a:prstGeom prst="rect">
                <a:avLst/>
              </a:prstGeom>
            </p:spPr>
          </p:pic>
          <p:sp>
            <p:nvSpPr>
              <p:cNvPr id="77" name="Rektangel 7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8" name="Bilde 77" descr="mann.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79" name="Bilde 78" descr="kassa.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0" name="Bilde 79" descr="sort-vog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93" name="Gruppe 92"/>
          <p:cNvGrpSpPr/>
          <p:nvPr/>
        </p:nvGrpSpPr>
        <p:grpSpPr>
          <a:xfrm>
            <a:off x="3162508" y="2890332"/>
            <a:ext cx="1868235" cy="1641382"/>
            <a:chOff x="3162508" y="2890332"/>
            <a:chExt cx="1868235" cy="1641382"/>
          </a:xfrm>
        </p:grpSpPr>
        <p:sp>
          <p:nvSpPr>
            <p:cNvPr id="94" name="Avrundet rektangel 9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5" name="Gruppe 94"/>
            <p:cNvGrpSpPr/>
            <p:nvPr/>
          </p:nvGrpSpPr>
          <p:grpSpPr>
            <a:xfrm>
              <a:off x="3475129" y="3004746"/>
              <a:ext cx="1555614" cy="1526968"/>
              <a:chOff x="3676969" y="2285446"/>
              <a:chExt cx="2485391" cy="2559309"/>
            </a:xfrm>
          </p:grpSpPr>
          <p:pic>
            <p:nvPicPr>
              <p:cNvPr id="98" name="Bilde 97" descr="hu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99" name="Bilde 98" descr="penger.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96" name="Rett linje 9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97" name="TekstSylinder 96"/>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764016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44" name="Gruppe 43"/>
          <p:cNvGrpSpPr/>
          <p:nvPr/>
        </p:nvGrpSpPr>
        <p:grpSpPr>
          <a:xfrm>
            <a:off x="8446769" y="3319975"/>
            <a:ext cx="1338614" cy="1380357"/>
            <a:chOff x="9022272" y="3206473"/>
            <a:chExt cx="1338614" cy="1380357"/>
          </a:xfrm>
        </p:grpSpPr>
        <p:pic>
          <p:nvPicPr>
            <p:cNvPr id="45" name="Bilde 44"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6" name="TekstSylinder 45"/>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7" name="Bilde 46"/>
          <p:cNvPicPr>
            <a:picLocks noChangeAspect="1"/>
          </p:cNvPicPr>
          <p:nvPr/>
        </p:nvPicPr>
        <p:blipFill>
          <a:blip r:embed="rId4"/>
          <a:stretch>
            <a:fillRect/>
          </a:stretch>
        </p:blipFill>
        <p:spPr>
          <a:xfrm>
            <a:off x="5731310" y="2876398"/>
            <a:ext cx="1855580" cy="1607014"/>
          </a:xfrm>
          <a:prstGeom prst="rect">
            <a:avLst/>
          </a:prstGeom>
        </p:spPr>
      </p:pic>
      <p:grpSp>
        <p:nvGrpSpPr>
          <p:cNvPr id="48" name="Gruppe 47"/>
          <p:cNvGrpSpPr/>
          <p:nvPr/>
        </p:nvGrpSpPr>
        <p:grpSpPr>
          <a:xfrm>
            <a:off x="1499597" y="3138916"/>
            <a:ext cx="1176004" cy="1195820"/>
            <a:chOff x="1072168" y="3950038"/>
            <a:chExt cx="1603045" cy="1630057"/>
          </a:xfrm>
        </p:grpSpPr>
        <p:sp>
          <p:nvSpPr>
            <p:cNvPr id="49" name="Ellipse 4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3" name="Bilde 52"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4" name="Bilde 53"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5" name="Bilde 54"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7" name="Bilde 66"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68" name="Gruppe 67"/>
          <p:cNvGrpSpPr/>
          <p:nvPr/>
        </p:nvGrpSpPr>
        <p:grpSpPr>
          <a:xfrm>
            <a:off x="3162508" y="2890332"/>
            <a:ext cx="1868235" cy="1641382"/>
            <a:chOff x="3162508" y="2890332"/>
            <a:chExt cx="1868235" cy="1641382"/>
          </a:xfrm>
        </p:grpSpPr>
        <p:sp>
          <p:nvSpPr>
            <p:cNvPr id="69" name="Avrundet rektangel 6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0" name="Gruppe 69"/>
            <p:cNvGrpSpPr/>
            <p:nvPr/>
          </p:nvGrpSpPr>
          <p:grpSpPr>
            <a:xfrm>
              <a:off x="3475129" y="3004746"/>
              <a:ext cx="1555614" cy="1526968"/>
              <a:chOff x="3676969" y="2285446"/>
              <a:chExt cx="2485391" cy="2559309"/>
            </a:xfrm>
          </p:grpSpPr>
          <p:pic>
            <p:nvPicPr>
              <p:cNvPr id="73" name="Bilde 72" descr="hu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4" name="Bilde 73" descr="penger.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1" name="Rett linje 7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2" name="TekstSylinder 71"/>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8" name="Bild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0" name="Gruppe 79"/>
          <p:cNvGrpSpPr/>
          <p:nvPr/>
        </p:nvGrpSpPr>
        <p:grpSpPr>
          <a:xfrm>
            <a:off x="8578090" y="994578"/>
            <a:ext cx="2263538" cy="1414711"/>
            <a:chOff x="2448162" y="1059811"/>
            <a:chExt cx="7347621" cy="4592263"/>
          </a:xfrm>
        </p:grpSpPr>
        <p:pic>
          <p:nvPicPr>
            <p:cNvPr id="81" name="Picture 2" descr="https://upload.wikimedia.org/wikipedia/commons/0/03/Devicetemplates_computer-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2" name="Gruppe 81"/>
            <p:cNvGrpSpPr/>
            <p:nvPr/>
          </p:nvGrpSpPr>
          <p:grpSpPr>
            <a:xfrm>
              <a:off x="4497554" y="1922292"/>
              <a:ext cx="3248836" cy="2129030"/>
              <a:chOff x="4566856" y="1988429"/>
              <a:chExt cx="3424343" cy="2244043"/>
            </a:xfrm>
          </p:grpSpPr>
          <p:pic>
            <p:nvPicPr>
              <p:cNvPr id="83" name="Bilde 82"/>
              <p:cNvPicPr>
                <a:picLocks noChangeAspect="1"/>
              </p:cNvPicPr>
              <p:nvPr/>
            </p:nvPicPr>
            <p:blipFill>
              <a:blip r:embed="rId14"/>
              <a:stretch>
                <a:fillRect/>
              </a:stretch>
            </p:blipFill>
            <p:spPr>
              <a:xfrm>
                <a:off x="5413869" y="2169139"/>
                <a:ext cx="2577330" cy="2063333"/>
              </a:xfrm>
              <a:prstGeom prst="rect">
                <a:avLst/>
              </a:prstGeom>
            </p:spPr>
          </p:pic>
          <p:sp>
            <p:nvSpPr>
              <p:cNvPr id="84" name="Rektangel 83"/>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5" name="Bilde 84" descr="mann.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6" name="Bilde 85" descr="kassa.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7" name="Bilde 86" descr="sort-vog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412367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46" name="Bilde 45"/>
          <p:cNvPicPr>
            <a:picLocks noChangeAspect="1"/>
          </p:cNvPicPr>
          <p:nvPr/>
        </p:nvPicPr>
        <p:blipFill>
          <a:blip r:embed="rId3"/>
          <a:stretch>
            <a:fillRect/>
          </a:stretch>
        </p:blipFill>
        <p:spPr>
          <a:xfrm>
            <a:off x="6804893" y="5114530"/>
            <a:ext cx="1839589" cy="1142421"/>
          </a:xfrm>
          <a:prstGeom prst="rect">
            <a:avLst/>
          </a:prstGeom>
        </p:spPr>
      </p:pic>
      <p:grpSp>
        <p:nvGrpSpPr>
          <p:cNvPr id="56" name="Gruppe 55"/>
          <p:cNvGrpSpPr/>
          <p:nvPr/>
        </p:nvGrpSpPr>
        <p:grpSpPr>
          <a:xfrm>
            <a:off x="8446769" y="3319975"/>
            <a:ext cx="1338614" cy="1380357"/>
            <a:chOff x="9022272" y="3206473"/>
            <a:chExt cx="1338614" cy="1380357"/>
          </a:xfrm>
        </p:grpSpPr>
        <p:pic>
          <p:nvPicPr>
            <p:cNvPr id="57" name="Bilde 56" descr="kreditk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58" name="TekstSylinder 57"/>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59" name="Bilde 58"/>
          <p:cNvPicPr>
            <a:picLocks noChangeAspect="1"/>
          </p:cNvPicPr>
          <p:nvPr/>
        </p:nvPicPr>
        <p:blipFill>
          <a:blip r:embed="rId5"/>
          <a:stretch>
            <a:fillRect/>
          </a:stretch>
        </p:blipFill>
        <p:spPr>
          <a:xfrm>
            <a:off x="5731310" y="2876398"/>
            <a:ext cx="1855580" cy="1607014"/>
          </a:xfrm>
          <a:prstGeom prst="rect">
            <a:avLst/>
          </a:prstGeom>
        </p:spPr>
      </p:pic>
      <p:grpSp>
        <p:nvGrpSpPr>
          <p:cNvPr id="60" name="Gruppe 59"/>
          <p:cNvGrpSpPr/>
          <p:nvPr/>
        </p:nvGrpSpPr>
        <p:grpSpPr>
          <a:xfrm>
            <a:off x="1499597" y="3138916"/>
            <a:ext cx="1176004" cy="1195820"/>
            <a:chOff x="1072168" y="3950038"/>
            <a:chExt cx="1603045" cy="1630057"/>
          </a:xfrm>
        </p:grpSpPr>
        <p:sp>
          <p:nvSpPr>
            <p:cNvPr id="61" name="Ellipse 60"/>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2" name="Bilde 61" descr="adress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3" name="Bilde 62" descr="Screenshot 2016-03-08 20.57.3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4" name="Bilde 63" descr="Screenshot 2016-03-08 21.01.5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1" name="Bilde 70" descr="shop stor.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72" name="Gruppe 71"/>
          <p:cNvGrpSpPr/>
          <p:nvPr/>
        </p:nvGrpSpPr>
        <p:grpSpPr>
          <a:xfrm>
            <a:off x="3162508" y="2890332"/>
            <a:ext cx="1868235" cy="1641382"/>
            <a:chOff x="3162508" y="2890332"/>
            <a:chExt cx="1868235" cy="1641382"/>
          </a:xfrm>
        </p:grpSpPr>
        <p:sp>
          <p:nvSpPr>
            <p:cNvPr id="73" name="Avrundet rektangel 72"/>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4" name="Gruppe 73"/>
            <p:cNvGrpSpPr/>
            <p:nvPr/>
          </p:nvGrpSpPr>
          <p:grpSpPr>
            <a:xfrm>
              <a:off x="3475129" y="3004746"/>
              <a:ext cx="1555614" cy="1526968"/>
              <a:chOff x="3676969" y="2285446"/>
              <a:chExt cx="2485391" cy="2559309"/>
            </a:xfrm>
          </p:grpSpPr>
          <p:pic>
            <p:nvPicPr>
              <p:cNvPr id="77" name="Bilde 76" descr="hu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8" name="Bilde 77" descr="penge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5" name="Rett linje 74"/>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6" name="TekstSylinder 75"/>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80" name="Bild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1" name="Gruppe 80"/>
          <p:cNvGrpSpPr/>
          <p:nvPr/>
        </p:nvGrpSpPr>
        <p:grpSpPr>
          <a:xfrm>
            <a:off x="8578090" y="994578"/>
            <a:ext cx="2263538" cy="1414711"/>
            <a:chOff x="2448162" y="1059811"/>
            <a:chExt cx="7347621" cy="4592263"/>
          </a:xfrm>
        </p:grpSpPr>
        <p:pic>
          <p:nvPicPr>
            <p:cNvPr id="82" name="Picture 2" descr="https://upload.wikimedia.org/wikipedia/commons/0/03/Devicetemplates_computer-0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3" name="Gruppe 82"/>
            <p:cNvGrpSpPr/>
            <p:nvPr/>
          </p:nvGrpSpPr>
          <p:grpSpPr>
            <a:xfrm>
              <a:off x="4497554" y="1922292"/>
              <a:ext cx="3248836" cy="2129030"/>
              <a:chOff x="4566856" y="1988429"/>
              <a:chExt cx="3424343" cy="2244043"/>
            </a:xfrm>
          </p:grpSpPr>
          <p:pic>
            <p:nvPicPr>
              <p:cNvPr id="84" name="Bilde 83"/>
              <p:cNvPicPr>
                <a:picLocks noChangeAspect="1"/>
              </p:cNvPicPr>
              <p:nvPr/>
            </p:nvPicPr>
            <p:blipFill>
              <a:blip r:embed="rId15"/>
              <a:stretch>
                <a:fillRect/>
              </a:stretch>
            </p:blipFill>
            <p:spPr>
              <a:xfrm>
                <a:off x="5413869" y="2169139"/>
                <a:ext cx="2577330" cy="2063333"/>
              </a:xfrm>
              <a:prstGeom prst="rect">
                <a:avLst/>
              </a:prstGeom>
            </p:spPr>
          </p:pic>
          <p:sp>
            <p:nvSpPr>
              <p:cNvPr id="85" name="Rektangel 84"/>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6" name="Bilde 85" descr="mann.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7" name="Bilde 86" descr="kassa.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8" name="Bilde 87" descr="sort-vog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394905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3</a:t>
            </a:r>
          </a:p>
        </p:txBody>
      </p:sp>
      <p:sp>
        <p:nvSpPr>
          <p:cNvPr id="3" name="Plassholder for tekst 2"/>
          <p:cNvSpPr>
            <a:spLocks noGrp="1"/>
          </p:cNvSpPr>
          <p:nvPr>
            <p:ph type="body" idx="1"/>
          </p:nvPr>
        </p:nvSpPr>
        <p:spPr/>
        <p:txBody>
          <a:bodyPr/>
          <a:lstStyle/>
          <a:p>
            <a:r>
              <a:rPr lang="nb-NO" dirty="0"/>
              <a:t>Korleis unngå svindel?</a:t>
            </a:r>
          </a:p>
        </p:txBody>
      </p:sp>
    </p:spTree>
    <p:extLst>
      <p:ext uri="{BB962C8B-B14F-4D97-AF65-F5344CB8AC3E}">
        <p14:creationId xmlns:p14="http://schemas.microsoft.com/office/powerpoint/2010/main" val="1040882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rhousehold.com/around_the_house/no_crimina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997" y="1851343"/>
            <a:ext cx="3200400" cy="32004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dirty="0"/>
              <a:t>Korleis unngå svindel?</a:t>
            </a:r>
          </a:p>
        </p:txBody>
      </p:sp>
    </p:spTree>
    <p:extLst>
      <p:ext uri="{BB962C8B-B14F-4D97-AF65-F5344CB8AC3E}">
        <p14:creationId xmlns:p14="http://schemas.microsoft.com/office/powerpoint/2010/main" val="53911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2747962" y="2243137"/>
            <a:ext cx="6696075" cy="2371725"/>
          </a:xfrm>
          <a:prstGeom prst="rect">
            <a:avLst/>
          </a:prstGeom>
        </p:spPr>
      </p:pic>
      <p:sp>
        <p:nvSpPr>
          <p:cNvPr id="2" name="Ellipse 1"/>
          <p:cNvSpPr/>
          <p:nvPr/>
        </p:nvSpPr>
        <p:spPr>
          <a:xfrm>
            <a:off x="2496312" y="2340863"/>
            <a:ext cx="2400490" cy="23774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p:cNvSpPr/>
          <p:nvPr/>
        </p:nvSpPr>
        <p:spPr>
          <a:xfrm>
            <a:off x="7092696" y="3215639"/>
            <a:ext cx="1274064" cy="13106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p:cNvSpPr>
            <a:spLocks noGrp="1"/>
          </p:cNvSpPr>
          <p:nvPr>
            <p:ph type="title"/>
          </p:nvPr>
        </p:nvSpPr>
        <p:spPr/>
        <p:txBody>
          <a:bodyPr/>
          <a:lstStyle/>
          <a:p>
            <a:r>
              <a:rPr lang="nb-NO" dirty="0"/>
              <a:t>Hvordan unngå svindel?</a:t>
            </a:r>
          </a:p>
        </p:txBody>
      </p:sp>
    </p:spTree>
    <p:extLst>
      <p:ext uri="{BB962C8B-B14F-4D97-AF65-F5344CB8AC3E}">
        <p14:creationId xmlns:p14="http://schemas.microsoft.com/office/powerpoint/2010/main" val="4238684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Korleis unngå svindel?</a:t>
            </a:r>
          </a:p>
        </p:txBody>
      </p:sp>
      <p:pic>
        <p:nvPicPr>
          <p:cNvPr id="7" name="Bilde 6"/>
          <p:cNvPicPr>
            <a:picLocks noChangeAspect="1"/>
          </p:cNvPicPr>
          <p:nvPr/>
        </p:nvPicPr>
        <p:blipFill>
          <a:blip r:embed="rId3"/>
          <a:stretch>
            <a:fillRect/>
          </a:stretch>
        </p:blipFill>
        <p:spPr>
          <a:xfrm>
            <a:off x="2256200" y="2234282"/>
            <a:ext cx="3211929" cy="1967069"/>
          </a:xfrm>
          <a:prstGeom prst="rect">
            <a:avLst/>
          </a:prstGeom>
        </p:spPr>
      </p:pic>
      <p:pic>
        <p:nvPicPr>
          <p:cNvPr id="11" name="Bilde 10"/>
          <p:cNvPicPr>
            <a:picLocks noChangeAspect="1"/>
          </p:cNvPicPr>
          <p:nvPr/>
        </p:nvPicPr>
        <p:blipFill>
          <a:blip r:embed="rId4"/>
          <a:stretch>
            <a:fillRect/>
          </a:stretch>
        </p:blipFill>
        <p:spPr>
          <a:xfrm>
            <a:off x="6376563" y="2259105"/>
            <a:ext cx="3195707" cy="1917425"/>
          </a:xfrm>
          <a:prstGeom prst="rect">
            <a:avLst/>
          </a:prstGeom>
        </p:spPr>
      </p:pic>
    </p:spTree>
    <p:extLst>
      <p:ext uri="{BB962C8B-B14F-4D97-AF65-F5344CB8AC3E}">
        <p14:creationId xmlns:p14="http://schemas.microsoft.com/office/powerpoint/2010/main" val="674199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2724882" y="1282025"/>
            <a:ext cx="7044753" cy="4402971"/>
            <a:chOff x="2448162" y="1020073"/>
            <a:chExt cx="7347621" cy="4592263"/>
          </a:xfrm>
        </p:grpSpPr>
        <p:pic>
          <p:nvPicPr>
            <p:cNvPr id="7"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20073"/>
              <a:ext cx="7347621" cy="4592263"/>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ktangel 9"/>
            <p:cNvSpPr/>
            <p:nvPr/>
          </p:nvSpPr>
          <p:spPr>
            <a:xfrm>
              <a:off x="5537244" y="2149465"/>
              <a:ext cx="859202" cy="10074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a:xfrm>
            <a:off x="1008776" y="211999"/>
            <a:ext cx="10354031" cy="439799"/>
          </a:xfrm>
        </p:spPr>
        <p:txBody>
          <a:bodyPr/>
          <a:lstStyle/>
          <a:p>
            <a:r>
              <a:rPr lang="nb-NO" dirty="0"/>
              <a:t>Korleis unngå svindel?</a:t>
            </a:r>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924" y="1753776"/>
            <a:ext cx="2678999" cy="2678999"/>
          </a:xfrm>
          <a:prstGeom prst="rect">
            <a:avLst/>
          </a:prstGeom>
        </p:spPr>
      </p:pic>
      <p:sp>
        <p:nvSpPr>
          <p:cNvPr id="19" name="TekstSylinder 18"/>
          <p:cNvSpPr txBox="1"/>
          <p:nvPr/>
        </p:nvSpPr>
        <p:spPr>
          <a:xfrm>
            <a:off x="3504058" y="2807577"/>
            <a:ext cx="5486400" cy="523220"/>
          </a:xfrm>
          <a:prstGeom prst="rect">
            <a:avLst/>
          </a:prstGeom>
          <a:noFill/>
        </p:spPr>
        <p:txBody>
          <a:bodyPr wrap="square" rtlCol="0">
            <a:spAutoFit/>
          </a:bodyPr>
          <a:lstStyle/>
          <a:p>
            <a:pPr algn="ctr"/>
            <a:r>
              <a:rPr lang="nb-NO" sz="2800" b="1" dirty="0"/>
              <a:t>DIREKTE KONTOOVERFØRING</a:t>
            </a:r>
          </a:p>
        </p:txBody>
      </p:sp>
    </p:spTree>
    <p:extLst>
      <p:ext uri="{BB962C8B-B14F-4D97-AF65-F5344CB8AC3E}">
        <p14:creationId xmlns:p14="http://schemas.microsoft.com/office/powerpoint/2010/main" val="131351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Korleis unngå svindel?</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599" y="1935716"/>
            <a:ext cx="3233184" cy="3233184"/>
          </a:xfrm>
          <a:prstGeom prst="rect">
            <a:avLst/>
          </a:prstGeom>
        </p:spPr>
      </p:pic>
    </p:spTree>
    <p:extLst>
      <p:ext uri="{BB962C8B-B14F-4D97-AF65-F5344CB8AC3E}">
        <p14:creationId xmlns:p14="http://schemas.microsoft.com/office/powerpoint/2010/main" val="44373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573061" y="1036305"/>
            <a:ext cx="11017224" cy="5341890"/>
          </a:xfrm>
          <a:prstGeom prst="rect">
            <a:avLst/>
          </a:prstGeom>
        </p:spPr>
      </p:pic>
      <p:sp>
        <p:nvSpPr>
          <p:cNvPr id="2" name="Tittel 1"/>
          <p:cNvSpPr>
            <a:spLocks noGrp="1"/>
          </p:cNvSpPr>
          <p:nvPr>
            <p:ph type="title"/>
          </p:nvPr>
        </p:nvSpPr>
        <p:spPr/>
        <p:txBody>
          <a:bodyPr/>
          <a:lstStyle/>
          <a:p>
            <a:r>
              <a:rPr lang="nb-NO" dirty="0"/>
              <a:t>Kva er </a:t>
            </a:r>
            <a:r>
              <a:rPr lang="nb-NO" dirty="0" err="1"/>
              <a:t>ein</a:t>
            </a:r>
            <a:r>
              <a:rPr lang="nb-NO" dirty="0"/>
              <a:t> nettbutikk?</a:t>
            </a:r>
          </a:p>
        </p:txBody>
      </p:sp>
    </p:spTree>
    <p:extLst>
      <p:ext uri="{BB962C8B-B14F-4D97-AF65-F5344CB8AC3E}">
        <p14:creationId xmlns:p14="http://schemas.microsoft.com/office/powerpoint/2010/main" val="3144867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Ferdig!</a:t>
            </a:r>
          </a:p>
        </p:txBody>
      </p:sp>
      <p:sp>
        <p:nvSpPr>
          <p:cNvPr id="3" name="Undertittel 2"/>
          <p:cNvSpPr>
            <a:spLocks noGrp="1"/>
          </p:cNvSpPr>
          <p:nvPr>
            <p:ph type="subTitle" idx="1"/>
          </p:nvPr>
        </p:nvSpPr>
        <p:spPr/>
        <p:txBody>
          <a:bodyPr/>
          <a:lstStyle/>
          <a:p>
            <a:pPr marL="0" indent="0">
              <a:buNone/>
            </a:pPr>
            <a:r>
              <a:rPr lang="nb-NO" b="0" i="0" dirty="0">
                <a:solidFill>
                  <a:srgbClr val="1D1C1D"/>
                </a:solidFill>
                <a:effectLst/>
                <a:latin typeface="Slack-Lato"/>
              </a:rPr>
              <a:t>No kan </a:t>
            </a:r>
            <a:r>
              <a:rPr lang="nb-NO" b="0" i="0" dirty="0" err="1">
                <a:solidFill>
                  <a:srgbClr val="1D1C1D"/>
                </a:solidFill>
                <a:effectLst/>
                <a:latin typeface="Slack-Lato"/>
              </a:rPr>
              <a:t>dei</a:t>
            </a:r>
            <a:r>
              <a:rPr lang="nb-NO" b="0" i="0" dirty="0">
                <a:solidFill>
                  <a:srgbClr val="1D1C1D"/>
                </a:solidFill>
                <a:effectLst/>
                <a:latin typeface="Slack-Lato"/>
              </a:rPr>
              <a:t> som ønsker det, finne </a:t>
            </a:r>
            <a:r>
              <a:rPr lang="nb-NO" b="0" i="0" dirty="0" err="1">
                <a:solidFill>
                  <a:srgbClr val="1D1C1D"/>
                </a:solidFill>
                <a:effectLst/>
                <a:latin typeface="Slack-Lato"/>
              </a:rPr>
              <a:t>ein</a:t>
            </a:r>
            <a:r>
              <a:rPr lang="nb-NO" b="0" i="0" dirty="0">
                <a:solidFill>
                  <a:srgbClr val="1D1C1D"/>
                </a:solidFill>
                <a:effectLst/>
                <a:latin typeface="Slack-Lato"/>
              </a:rPr>
              <a:t> nettbutikk og bestille </a:t>
            </a:r>
            <a:r>
              <a:rPr lang="nb-NO" b="0" i="0" dirty="0" err="1">
                <a:solidFill>
                  <a:srgbClr val="1D1C1D"/>
                </a:solidFill>
                <a:effectLst/>
                <a:latin typeface="Slack-Lato"/>
              </a:rPr>
              <a:t>nokre</a:t>
            </a:r>
            <a:r>
              <a:rPr lang="nb-NO" b="0" i="0" dirty="0">
                <a:solidFill>
                  <a:srgbClr val="1D1C1D"/>
                </a:solidFill>
                <a:effectLst/>
                <a:latin typeface="Slack-Lato"/>
              </a:rPr>
              <a:t> varer.  </a:t>
            </a:r>
          </a:p>
          <a:p>
            <a:pPr marL="0" indent="0">
              <a:buNone/>
            </a:pPr>
            <a:r>
              <a:rPr lang="nb-NO" b="0" i="0" dirty="0">
                <a:solidFill>
                  <a:srgbClr val="1D1C1D"/>
                </a:solidFill>
                <a:effectLst/>
                <a:latin typeface="Slack-Lato"/>
              </a:rPr>
              <a:t>Pass på at du har med det du treng for å betale for varene.</a:t>
            </a:r>
            <a:endParaRPr lang="nb-NO" dirty="0"/>
          </a:p>
          <a:p>
            <a:pPr marL="0" indent="0">
              <a:buNone/>
            </a:pPr>
            <a:endParaRPr lang="nb-NO" dirty="0"/>
          </a:p>
          <a:p>
            <a:pPr marL="0" indent="0">
              <a:buNone/>
            </a:pPr>
            <a:r>
              <a:rPr lang="nb-NO" sz="2400" dirty="0"/>
              <a:t>LYKKE </a:t>
            </a:r>
            <a:r>
              <a:rPr lang="nb-NO" sz="2400"/>
              <a:t>TIL ALLE </a:t>
            </a:r>
            <a:r>
              <a:rPr lang="nb-NO" sz="2400" dirty="0"/>
              <a:t>SAMAN</a:t>
            </a:r>
            <a:r>
              <a:rPr lang="nb-NO" sz="2400" spc="300" dirty="0"/>
              <a:t>!</a:t>
            </a:r>
          </a:p>
        </p:txBody>
      </p:sp>
    </p:spTree>
    <p:extLst>
      <p:ext uri="{BB962C8B-B14F-4D97-AF65-F5344CB8AC3E}">
        <p14:creationId xmlns:p14="http://schemas.microsoft.com/office/powerpoint/2010/main" val="2994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489785" y="996063"/>
            <a:ext cx="11161240" cy="5471610"/>
          </a:xfrm>
          <a:prstGeom prst="rect">
            <a:avLst/>
          </a:prstGeom>
        </p:spPr>
      </p:pic>
      <p:sp>
        <p:nvSpPr>
          <p:cNvPr id="2" name="Tittel 1"/>
          <p:cNvSpPr>
            <a:spLocks noGrp="1"/>
          </p:cNvSpPr>
          <p:nvPr>
            <p:ph type="title"/>
          </p:nvPr>
        </p:nvSpPr>
        <p:spPr/>
        <p:txBody>
          <a:bodyPr/>
          <a:lstStyle/>
          <a:p>
            <a:r>
              <a:rPr lang="nb-NO" dirty="0"/>
              <a:t>Kva er </a:t>
            </a:r>
            <a:r>
              <a:rPr lang="nb-NO" dirty="0" err="1"/>
              <a:t>ein</a:t>
            </a:r>
            <a:r>
              <a:rPr lang="nb-NO" dirty="0"/>
              <a:t> nettbutikk?</a:t>
            </a:r>
          </a:p>
        </p:txBody>
      </p:sp>
    </p:spTree>
    <p:extLst>
      <p:ext uri="{BB962C8B-B14F-4D97-AF65-F5344CB8AC3E}">
        <p14:creationId xmlns:p14="http://schemas.microsoft.com/office/powerpoint/2010/main" val="44156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7</a:t>
            </a:fld>
            <a:endParaRPr lang="nn-NO"/>
          </a:p>
        </p:txBody>
      </p:sp>
      <p:grpSp>
        <p:nvGrpSpPr>
          <p:cNvPr id="39" name="Gruppe 38"/>
          <p:cNvGrpSpPr/>
          <p:nvPr/>
        </p:nvGrpSpPr>
        <p:grpSpPr>
          <a:xfrm>
            <a:off x="2250923" y="997500"/>
            <a:ext cx="7949533" cy="5261045"/>
            <a:chOff x="2250923" y="997500"/>
            <a:chExt cx="7949533" cy="5261045"/>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5" name="TekstSylinder 14"/>
            <p:cNvSpPr txBox="1"/>
            <p:nvPr/>
          </p:nvSpPr>
          <p:spPr>
            <a:xfrm>
              <a:off x="7982712" y="2774024"/>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71597"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50010"/>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29" name="Bilde 28"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grpSp>
    </p:spTree>
    <p:extLst>
      <p:ext uri="{BB962C8B-B14F-4D97-AF65-F5344CB8AC3E}">
        <p14:creationId xmlns:p14="http://schemas.microsoft.com/office/powerpoint/2010/main" val="207366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21" name="Tittel 20"/>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1813902" y="2122790"/>
            <a:ext cx="6439112" cy="40245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3453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Kva er </a:t>
            </a:r>
            <a:r>
              <a:rPr lang="nb-NO" dirty="0" err="1"/>
              <a:t>ein</a:t>
            </a:r>
            <a:r>
              <a:rPr lang="nb-NO" dirty="0"/>
              <a:t>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21" name="Ellipse 20"/>
          <p:cNvSpPr/>
          <p:nvPr/>
        </p:nvSpPr>
        <p:spPr>
          <a:xfrm>
            <a:off x="7545224" y="1884324"/>
            <a:ext cx="2999490" cy="42061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20569403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66922755D75343AA6FC2D19ACCF025" ma:contentTypeVersion="16" ma:contentTypeDescription="Create a new document." ma:contentTypeScope="" ma:versionID="4e7c78d6704d76da007828982f462f8a">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395ac007c5a343eee9314ca280217d45"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61C480-B6DE-4F3E-B91D-0EA45D769272}">
  <ds:schemaRefs>
    <ds:schemaRef ds:uri="http://schemas.microsoft.com/sharepoint/v3/contenttype/forms"/>
  </ds:schemaRefs>
</ds:datastoreItem>
</file>

<file path=customXml/itemProps2.xml><?xml version="1.0" encoding="utf-8"?>
<ds:datastoreItem xmlns:ds="http://schemas.openxmlformats.org/officeDocument/2006/customXml" ds:itemID="{55017A90-BE39-4BF1-B153-98D509D56F6F}">
  <ds:schemaRefs>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8ce05ccd-f718-4116-8745-425bc5dd2d25"/>
    <ds:schemaRef ds:uri="http://schemas.microsoft.com/office/2006/documentManagement/types"/>
    <ds:schemaRef ds:uri="2f7cfdae-b7db-49af-a969-37a801cfc466"/>
    <ds:schemaRef ds:uri="http://purl.org/dc/dcmitype/"/>
    <ds:schemaRef ds:uri="http://purl.org/dc/terms/"/>
  </ds:schemaRefs>
</ds:datastoreItem>
</file>

<file path=customXml/itemProps3.xml><?xml version="1.0" encoding="utf-8"?>
<ds:datastoreItem xmlns:ds="http://schemas.openxmlformats.org/officeDocument/2006/customXml" ds:itemID="{A7AC02B5-0257-49EE-8573-110507B79C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cfdae-b7db-49af-a969-37a801cfc466"/>
    <ds:schemaRef ds:uri="8ce05ccd-f718-4116-8745-425bc5dd2d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2406</TotalTime>
  <Words>2338</Words>
  <Application>Microsoft Office PowerPoint</Application>
  <PresentationFormat>Widescreen</PresentationFormat>
  <Paragraphs>351</Paragraphs>
  <Slides>50</Slides>
  <Notes>50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50</vt:i4>
      </vt:variant>
    </vt:vector>
  </HeadingPairs>
  <TitlesOfParts>
    <vt:vector size="55" baseType="lpstr">
      <vt:lpstr>Arial</vt:lpstr>
      <vt:lpstr>Calibri</vt:lpstr>
      <vt:lpstr>Calibri Light</vt:lpstr>
      <vt:lpstr>Slack-Lato</vt:lpstr>
      <vt:lpstr>Office-tema</vt:lpstr>
      <vt:lpstr>Trygg netthandel</vt:lpstr>
      <vt:lpstr>Del 1</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Kva er ein nettbutikk?</vt:lpstr>
      <vt:lpstr>Del 2</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3</vt:lpstr>
      <vt:lpstr>Korleis unngå svindel?</vt:lpstr>
      <vt:lpstr>Hvordan unngå svindel?</vt:lpstr>
      <vt:lpstr>Korleis unngå svindel?</vt:lpstr>
      <vt:lpstr>Korleis unngå svindel?</vt:lpstr>
      <vt:lpstr>Korleis unngå svindel?</vt:lpstr>
      <vt:lpstr>Ferdig!</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Tanja Aas</cp:lastModifiedBy>
  <cp:revision>193</cp:revision>
  <dcterms:created xsi:type="dcterms:W3CDTF">2015-11-30T12:29:45Z</dcterms:created>
  <dcterms:modified xsi:type="dcterms:W3CDTF">2023-12-13T10:54:05Z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y fmtid="{D5CDD505-2E9C-101B-9397-08002B2CF9AE}" pid="3" name="MSIP_Label_4012811f-b717-4099-a412-3cacd3519ab9_Enabled">
    <vt:lpwstr>true</vt:lpwstr>
  </property>
  <property fmtid="{D5CDD505-2E9C-101B-9397-08002B2CF9AE}" pid="4" name="MSIP_Label_4012811f-b717-4099-a412-3cacd3519ab9_SetDate">
    <vt:lpwstr>2023-12-13T10:53:19Z</vt:lpwstr>
  </property>
  <property fmtid="{D5CDD505-2E9C-101B-9397-08002B2CF9AE}" pid="5" name="MSIP_Label_4012811f-b717-4099-a412-3cacd3519ab9_Method">
    <vt:lpwstr>Privileged</vt:lpwstr>
  </property>
  <property fmtid="{D5CDD505-2E9C-101B-9397-08002B2CF9AE}" pid="6" name="MSIP_Label_4012811f-b717-4099-a412-3cacd3519ab9_Name">
    <vt:lpwstr>Åpen</vt:lpwstr>
  </property>
  <property fmtid="{D5CDD505-2E9C-101B-9397-08002B2CF9AE}" pid="7" name="MSIP_Label_4012811f-b717-4099-a412-3cacd3519ab9_SiteId">
    <vt:lpwstr>1ec46890-73f8-4a2a-9b2c-9a6611f1c922</vt:lpwstr>
  </property>
  <property fmtid="{D5CDD505-2E9C-101B-9397-08002B2CF9AE}" pid="8" name="MSIP_Label_4012811f-b717-4099-a412-3cacd3519ab9_ActionId">
    <vt:lpwstr>96d325a7-b9ed-4669-b58f-b4dfda1b6b12</vt:lpwstr>
  </property>
  <property fmtid="{D5CDD505-2E9C-101B-9397-08002B2CF9AE}" pid="9" name="MSIP_Label_4012811f-b717-4099-a412-3cacd3519ab9_ContentBits">
    <vt:lpwstr>0</vt:lpwstr>
  </property>
</Properties>
</file>