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0" autoAdjust="0"/>
    <p:restoredTop sz="65510" autoAdjust="0"/>
  </p:normalViewPr>
  <p:slideViewPr>
    <p:cSldViewPr snapToGrid="0">
      <p:cViewPr varScale="1">
        <p:scale>
          <a:sx n="59" d="100"/>
          <a:sy n="59" d="100"/>
        </p:scale>
        <p:origin x="104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04.04.2016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smtClean="0"/>
              <a:t>Gå gjennom læringsmålene</a:t>
            </a:r>
            <a:r>
              <a:rPr lang="nb-NO" b="1" baseline="0" dirty="0" smtClean="0"/>
              <a:t> med kursdeltagerne før du starter selve opplæringen. Dette vil gjøre det lettere for dem å lære og huske det de har lært.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smtClean="0"/>
              <a:t>Husk at nettbutikker er forskjellige og ta deg tid til å svare på spørsmål underveis.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smtClean="0"/>
              <a:t>Det kan være lurt å be kursdeltagere om å ta med seg bankkort, kredittkort og betalingsbrikker til timen slik at de kan gjennomføre et kjøp når undervisningen er ferdig.</a:t>
            </a:r>
            <a:endParaRPr lang="nb-NO" b="1" dirty="0" smtClean="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Trykk på en vare for å velge den.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Akkurat som i</a:t>
            </a:r>
            <a:r>
              <a:rPr lang="nb-NO" baseline="0" dirty="0" smtClean="0"/>
              <a:t> en vanlig butikk kan du velge å kjøpe en eller flere varer.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Akkurat som i</a:t>
            </a:r>
            <a:r>
              <a:rPr lang="nb-NO" baseline="0" dirty="0" smtClean="0"/>
              <a:t> en vanlig butikk kan du velge å kjøpe en eller flere varer.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Du </a:t>
            </a:r>
            <a:r>
              <a:rPr lang="nb-NO" baseline="0" dirty="0" smtClean="0"/>
              <a:t>kan også kjøpe flere forskjellige varer.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Når du har lagt alt du ønsker å handle i din handlekurv må du finne kassen for å betale.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Trykker du på "kjøp"</a:t>
            </a:r>
            <a:r>
              <a:rPr lang="nb-NO" sz="1200" kern="1200" baseline="0" dirty="0" smtClean="0">
                <a:solidFill>
                  <a:schemeClr val="tx1"/>
                </a:solidFill>
                <a:effectLst/>
                <a:latin typeface="+mn-lt"/>
                <a:ea typeface="+mn-ea"/>
                <a:cs typeface="+mn-cs"/>
              </a:rPr>
              <a:t> vil du se at varen legges i handlekurven din.</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Trykker du på "kjøp"</a:t>
            </a:r>
            <a:r>
              <a:rPr lang="nb-NO" sz="1200" kern="1200" baseline="0" dirty="0" smtClean="0">
                <a:solidFill>
                  <a:schemeClr val="tx1"/>
                </a:solidFill>
                <a:effectLst/>
                <a:latin typeface="+mn-lt"/>
                <a:ea typeface="+mn-ea"/>
                <a:cs typeface="+mn-cs"/>
              </a:rPr>
              <a:t> vil du se at varen legges i handlekurven din.</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Her ligger</a:t>
            </a:r>
            <a:r>
              <a:rPr lang="nb-NO" sz="1200" kern="1200" baseline="0" dirty="0" smtClean="0">
                <a:solidFill>
                  <a:schemeClr val="tx1"/>
                </a:solidFill>
                <a:effectLst/>
                <a:latin typeface="+mn-lt"/>
                <a:ea typeface="+mn-ea"/>
                <a:cs typeface="+mn-cs"/>
              </a:rPr>
              <a:t> det én vare i handlekurven.</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Legger</a:t>
            </a:r>
            <a:r>
              <a:rPr lang="nb-NO" sz="1200" kern="1200" baseline="0" dirty="0" smtClean="0">
                <a:solidFill>
                  <a:schemeClr val="tx1"/>
                </a:solidFill>
                <a:effectLst/>
                <a:latin typeface="+mn-lt"/>
                <a:ea typeface="+mn-ea"/>
                <a:cs typeface="+mn-cs"/>
              </a:rPr>
              <a:t> du i flere varer, oppdateres handlekurven.</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tillegg har nettbutikken</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en "kasse" eller utsjekking der du må bekrefte kjøpet, bestemme deg for hvordan du ønsker å betale og hvordan du vil motta varen. Dette kommer vi</a:t>
            </a:r>
            <a:r>
              <a:rPr lang="nb-NO" sz="1200" kern="1200" baseline="0" dirty="0" smtClean="0">
                <a:solidFill>
                  <a:schemeClr val="tx1"/>
                </a:solidFill>
                <a:effectLst/>
                <a:latin typeface="+mn-lt"/>
                <a:ea typeface="+mn-ea"/>
                <a:cs typeface="+mn-cs"/>
              </a:rPr>
              <a:t> tilbake til.</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Nettbutikker</a:t>
            </a:r>
            <a:r>
              <a:rPr lang="nb-NO" sz="1200" kern="1200" baseline="0" dirty="0" smtClean="0">
                <a:solidFill>
                  <a:schemeClr val="tx1"/>
                </a:solidFill>
                <a:effectLst/>
                <a:latin typeface="+mn-lt"/>
                <a:ea typeface="+mn-ea"/>
                <a:cs typeface="+mn-cs"/>
              </a:rPr>
              <a:t> er forskjellige.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Noen bruker andre betegnelser enn "handlevogn" og "kasse". Noen steder står det "bestill" eller "legg i handlevogn".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noen nettbutikker kjøper man ting eller klær, men man kan også bestille tjenester, reiser, reservere hotellrom og</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mye mer. </a:t>
            </a:r>
          </a:p>
          <a:p>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Noen handler i nettbutikk for å spare tid og penger. Andre opplever at de på nettet får tak i produkter og tjenester de ikke finner andre steder. </a:t>
            </a:r>
          </a:p>
          <a:p>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 første steget når man ønsker å handle noe på nett er å finne ut hvilken nettbutikk man skal bruke. De fleste vet kanskje hvilken butikk de ønsker å bruke på forhånd. Dersom du vet hva slags vare du ønske å kjøpe, men ikke vet hvilke nettbutikker som har en slik vare kan du prøve å søke/</a:t>
            </a:r>
            <a:r>
              <a:rPr lang="nb-NO" sz="1200" kern="1200" dirty="0" err="1" smtClean="0">
                <a:solidFill>
                  <a:schemeClr val="tx1"/>
                </a:solidFill>
                <a:effectLst/>
                <a:latin typeface="+mn-lt"/>
                <a:ea typeface="+mn-ea"/>
                <a:cs typeface="+mn-cs"/>
              </a:rPr>
              <a:t>google</a:t>
            </a:r>
            <a:r>
              <a:rPr lang="nb-NO" sz="1200" kern="1200" dirty="0" smtClean="0">
                <a:solidFill>
                  <a:schemeClr val="tx1"/>
                </a:solidFill>
                <a:effectLst/>
                <a:latin typeface="+mn-lt"/>
                <a:ea typeface="+mn-ea"/>
                <a:cs typeface="+mn-cs"/>
              </a:rPr>
              <a:t> varen i nettleseren din og se og om det dukker opp butikker der varen kan kjøpes.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Noen </a:t>
            </a:r>
            <a:r>
              <a:rPr lang="nb-NO" sz="1200" kern="1200" baseline="0" dirty="0" smtClean="0">
                <a:solidFill>
                  <a:schemeClr val="tx1"/>
                </a:solidFill>
                <a:effectLst/>
                <a:latin typeface="+mn-lt"/>
                <a:ea typeface="+mn-ea"/>
                <a:cs typeface="+mn-cs"/>
              </a:rPr>
              <a:t>nettbutikker er også på andre språk. Men prosessen du skal igjennom er den samme.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b-NO" sz="1200" kern="1200" baseline="0" dirty="0" smtClean="0">
                <a:solidFill>
                  <a:schemeClr val="tx1"/>
                </a:solidFill>
                <a:effectLst/>
                <a:latin typeface="+mn-lt"/>
                <a:ea typeface="+mn-ea"/>
                <a:cs typeface="+mn-cs"/>
              </a:rPr>
              <a:t>Finn den/de varene du ønsker å kjøpe.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b-NO" sz="1200" kern="1200" baseline="0" dirty="0" smtClean="0">
                <a:solidFill>
                  <a:schemeClr val="tx1"/>
                </a:solidFill>
                <a:effectLst/>
                <a:latin typeface="+mn-lt"/>
                <a:ea typeface="+mn-ea"/>
                <a:cs typeface="+mn-cs"/>
              </a:rPr>
              <a:t>Gå til kassen når du er klar til å betale.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b-NO" sz="1200" kern="1200" baseline="0" dirty="0" smtClean="0">
                <a:solidFill>
                  <a:schemeClr val="tx1"/>
                </a:solidFill>
                <a:effectLst/>
                <a:latin typeface="+mn-lt"/>
                <a:ea typeface="+mn-ea"/>
                <a:cs typeface="+mn-cs"/>
              </a:rPr>
              <a:t>Betal for varene dine.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For å betale må du først finne kassen. Den letteste måten å finne den på er å klikke på handlevognen. I tillegg til å vise deg hvilke varer du har valgt vil du som oftest få mulighet til å gå til kassen herfra. Se etter en knapp eller lenke der det står "Til kasse", "Gå til betaling", "Gå til utsjekking" eller noe tilsvarende som gjør at du kan avslutte handelen.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For å betale må du først finne kassen. Den letteste måten å finne den på er å klikke på handlevognen. I tillegg til å vise deg hvilke varer du har valgt vil du som oftest få mulighet til å gå til kassen herfra. Se etter en knapp eller lenke der det står "Til kasse", "Gå til betaling", "Gå til utsjekking" eller noe tilsvarende som gjør at du kan avslutte handelen.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kassen er det vanlig at du må gi fra deg følgende informasjon til nettbutikken for å kunne gjennomføre et kjøp:</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smtClean="0"/>
              <a:t>Navn</a:t>
            </a:r>
            <a:r>
              <a:rPr lang="nb-NO" baseline="0" dirty="0" smtClean="0"/>
              <a:t> og adresse på mottaker av varene (du kan velge å sende varene til en venn eller et familiemedlem)</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smtClean="0"/>
              <a:t>Navn og adresse til den som betaler, det heter ofte fakturaadresse (dette skal være deg)</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smtClean="0"/>
              <a:t>Din e-postadresse og ditt telefonnummer (helst et mobilnummer)</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smtClean="0"/>
              <a:t>Betalingsform. Ofte kan man velge mellom å få tilsendt faktura, betale med bank- eller kredittkort, eller en annen betalingsløsning.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smtClean="0"/>
              <a:t>Velger du å betale med bank- eller kredittkort blir du også bedt om å oppgi navn på kortets innehaver, kortnummer og utløpsdato (det finner du på framsiden av kortet) og CVC (denne finner du på baksiden av kortet ditt. CVC er de tre siste tallene lengst til høyre på samme linje som signaturen din).</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dirty="0" smtClean="0"/>
              <a:t>Før</a:t>
            </a:r>
            <a:r>
              <a:rPr lang="nb-NO" b="0" baseline="0" dirty="0" smtClean="0"/>
              <a:t> du kan gjennomføre kjøpet må du også si deg enig i kjøpsvilkårene til nettbutikken du bruker.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smtClean="0"/>
              <a:t>Vilkårene er ofte skrevet inn i lister som kan virke lange og uoverkommelige. Det er likevel viktig at du tar deg til å lese raskt gjennom, så du vet hva du sier deg enig i.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smtClean="0"/>
              <a:t>Les ekstra nøye  på de delene som handler om levering, avbestilling, retur av varer og angrerett. </a:t>
            </a:r>
            <a:endParaRPr lang="nb-NO" b="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a:t>
            </a:r>
            <a:r>
              <a:rPr lang="nb-NO" baseline="0" dirty="0" smtClean="0"/>
              <a:t> du har funnet ut av disse tingene kan du huke av for at du er enig i kjøpsvilkårene dersom du fremdeles ønsker å kjøpe varene. </a:t>
            </a:r>
          </a:p>
          <a:p>
            <a:endParaRPr lang="nb-NO" baseline="0" dirty="0" smtClean="0"/>
          </a:p>
          <a:p>
            <a:r>
              <a:rPr lang="nb-NO" baseline="0" dirty="0" smtClean="0"/>
              <a:t>En viktig del av kjøpsprosessen er også at du som kjøper forplikter deg til å betale for varene. Nettbutikken du handler i bør gi deg tydelig informasjon om både dette og om angreretten.</a:t>
            </a:r>
          </a:p>
          <a:p>
            <a:endParaRPr lang="nb-NO" baseline="0" dirty="0" smtClean="0"/>
          </a:p>
          <a:p>
            <a:r>
              <a:rPr lang="nb-NO" baseline="0" dirty="0" smtClean="0"/>
              <a:t>Prosessen for betaling kan være litt forskjellig fra nettbutikk til nettbutikk, så følg instruksjonen på skjermen nøye.</a:t>
            </a:r>
          </a:p>
          <a:p>
            <a:endParaRPr lang="nb-NO" baseline="0" dirty="0" smtClean="0"/>
          </a:p>
          <a:p>
            <a:endParaRPr lang="nb-NO" baseline="0" dirty="0" smtClean="0"/>
          </a:p>
          <a:p>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Når handelen er ferdig kommer du vanligvis til en side der det står at bestillingen din er mottatt. Ofte får du også en e-post med bestillingsoversikt. Mange nettbutikker sender deg også e-post underveis i pakke- og sendeprosessen så du vet hva som skjer med varene dine.</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Kort oppsummert</a:t>
            </a:r>
            <a:r>
              <a:rPr lang="nb-NO" baseline="0" dirty="0" smtClean="0"/>
              <a:t> må du alltid gjennom disse trinnene for å kjøpe en vare på nett:</a:t>
            </a:r>
          </a:p>
          <a:p>
            <a:endParaRPr lang="nb-NO" baseline="0" dirty="0" smtClean="0"/>
          </a:p>
          <a:p>
            <a:pPr marL="228600" indent="-228600">
              <a:buAutoNum type="arabicPeriod"/>
            </a:pPr>
            <a:r>
              <a:rPr lang="nb-NO" baseline="0" dirty="0" smtClean="0"/>
              <a:t>Finn en nettbutikk</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2. Velg varer</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3. Legg varene i handlevogna</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4. Gå til kasse</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5. Oppgi mottakers adresse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6. Oppgi fakturaadresse</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7. Oppgi mobilnummer og e-post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8. Velg betalingsmåte og fyll ut eventuell tilleggsinformasjon knyttet til dette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9. Les kjøpsvilkårene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10. Godkjenn kjøpsvilkårene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11. Sjekk at du mottar bekreftelse på din bestilling</a:t>
            </a:r>
          </a:p>
          <a:p>
            <a:endParaRPr lang="nb-NO" baseline="0" dirty="0" smtClean="0"/>
          </a:p>
          <a:p>
            <a:r>
              <a:rPr lang="nb-NO" baseline="0" dirty="0" smtClean="0"/>
              <a:t>Det kan virke som mye å gjøre, men det blir fort lettere når du blir vant til det.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Noen er redde for å bli svindlet når de handler på nett. Sjansene for at dette skjer med deg når du handler via kjente og mye brukte nettbutikker er ganske liten, men det er likevel noen huskeregler du bør ha i bakhodet.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Noen er redde for å bli svindlet dersom de handler over nettet, men følger</a:t>
            </a:r>
            <a:r>
              <a:rPr lang="nb-NO" sz="1200" kern="1200" baseline="0" dirty="0" smtClean="0">
                <a:solidFill>
                  <a:schemeClr val="tx1"/>
                </a:solidFill>
                <a:effectLst/>
                <a:latin typeface="+mn-lt"/>
                <a:ea typeface="+mn-ea"/>
                <a:cs typeface="+mn-cs"/>
              </a:rPr>
              <a:t> du noen huskeregler så kan du minske risikoen for at dette skjer.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Vi skal gå gjennom disse nå.</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Noen gode huskeregler for netthandel er:</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Du bør ikke handle med noen du ikke har tillit til. Er du usikker kan du alltid undersøke om telefonnummer og kontaktadresse til nettbutikken er reelle og riktige.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Pass på at du handler med en trygg tjeneste. Sjekk nettadressen i adressefeltet. Står det </a:t>
            </a:r>
            <a:r>
              <a:rPr lang="nb-NO" sz="1200" kern="1200" dirty="0" err="1" smtClean="0">
                <a:solidFill>
                  <a:schemeClr val="tx1"/>
                </a:solidFill>
                <a:effectLst/>
                <a:latin typeface="+mn-lt"/>
                <a:ea typeface="+mn-ea"/>
                <a:cs typeface="+mn-cs"/>
              </a:rPr>
              <a:t>https</a:t>
            </a:r>
            <a:r>
              <a:rPr lang="nb-NO" sz="1200" kern="1200" dirty="0" smtClean="0">
                <a:solidFill>
                  <a:schemeClr val="tx1"/>
                </a:solidFill>
                <a:effectLst/>
                <a:latin typeface="+mn-lt"/>
                <a:ea typeface="+mn-ea"/>
                <a:cs typeface="+mn-cs"/>
              </a:rPr>
              <a:t>, eller ser du bilde av en hengelås i adressefeltet er informasjonen du legger inn beskyttet og kan ikke plukkes</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opp av andre.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Ikke gi fra deg informasjon om deg selv eller betalingskortet ditt hvis ikke </a:t>
            </a:r>
            <a:r>
              <a:rPr lang="nb-NO" sz="1200" kern="1200" dirty="0" err="1" smtClean="0">
                <a:solidFill>
                  <a:schemeClr val="tx1"/>
                </a:solidFill>
                <a:effectLst/>
                <a:latin typeface="+mn-lt"/>
                <a:ea typeface="+mn-ea"/>
                <a:cs typeface="+mn-cs"/>
              </a:rPr>
              <a:t>s'en</a:t>
            </a:r>
            <a:r>
              <a:rPr lang="nb-NO" sz="1200" kern="1200" dirty="0" smtClean="0">
                <a:solidFill>
                  <a:schemeClr val="tx1"/>
                </a:solidFill>
                <a:effectLst/>
                <a:latin typeface="+mn-lt"/>
                <a:ea typeface="+mn-ea"/>
                <a:cs typeface="+mn-cs"/>
              </a:rPr>
              <a:t> eller hengelåsen er tilstede i adressefeltet.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HUSK: I forbindelse med netthandel skal du kun oppgi kortnummer, utløpsdato på kortet og kontrollsifre (CVC) til nettbutikken du handler med. Blir du sendt videre til en side der du må oppgi kode fra din kodebrikke og passord kan du gjøre dette også. IKKE gi fra deg PIN-koden din.  </a:t>
            </a:r>
            <a:endParaRPr lang="nb-NO" sz="1200" b="0" i="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Det</a:t>
            </a:r>
            <a:r>
              <a:rPr lang="nb-NO" sz="1200" b="0" i="0" kern="1200" baseline="0" dirty="0" smtClean="0">
                <a:solidFill>
                  <a:schemeClr val="tx1"/>
                </a:solidFill>
                <a:effectLst/>
                <a:latin typeface="+mn-lt"/>
                <a:ea typeface="+mn-ea"/>
                <a:cs typeface="+mn-cs"/>
              </a:rPr>
              <a:t> er lurt å bruke kredittkort når man handler på nett. </a:t>
            </a:r>
          </a:p>
          <a:p>
            <a:endParaRPr lang="nb-NO" sz="1200" b="0" i="0" kern="1200" baseline="0" dirty="0" smtClean="0">
              <a:solidFill>
                <a:schemeClr val="tx1"/>
              </a:solidFill>
              <a:effectLst/>
              <a:latin typeface="+mn-lt"/>
              <a:ea typeface="+mn-ea"/>
              <a:cs typeface="+mn-cs"/>
            </a:endParaRPr>
          </a:p>
          <a:p>
            <a:r>
              <a:rPr lang="nb-NO" sz="1200" b="0" i="0" kern="1200" baseline="0" dirty="0" smtClean="0">
                <a:solidFill>
                  <a:schemeClr val="tx1"/>
                </a:solidFill>
                <a:effectLst/>
                <a:latin typeface="+mn-lt"/>
                <a:ea typeface="+mn-ea"/>
                <a:cs typeface="+mn-cs"/>
              </a:rPr>
              <a:t>Oppgir du kredittkortinformasjonen din når du handler på nett blir ikke beløpet belastet din konto, men registrert på din kredittkortfaktura. </a:t>
            </a:r>
          </a:p>
          <a:p>
            <a:endParaRPr lang="nb-NO" sz="1200" b="0" i="0" kern="1200" baseline="0" dirty="0" smtClean="0">
              <a:solidFill>
                <a:schemeClr val="tx1"/>
              </a:solidFill>
              <a:effectLst/>
              <a:latin typeface="+mn-lt"/>
              <a:ea typeface="+mn-ea"/>
              <a:cs typeface="+mn-cs"/>
            </a:endParaRPr>
          </a:p>
          <a:p>
            <a:r>
              <a:rPr lang="nb-NO" sz="1200" b="0" i="0" kern="1200" baseline="0" dirty="0" smtClean="0">
                <a:solidFill>
                  <a:schemeClr val="tx1"/>
                </a:solidFill>
                <a:effectLst/>
                <a:latin typeface="+mn-lt"/>
                <a:ea typeface="+mn-ea"/>
                <a:cs typeface="+mn-cs"/>
              </a:rPr>
              <a:t>Da får du god tid til å kontrollere beløpet og motta varen før fakturaen skal betales. Dersom du ikke skulle motta varen, eller dersom den har feil eller mangler, har du i tillegg gode forbrukerrettigheter når du betaler med kredittkort.</a:t>
            </a:r>
            <a:endParaRPr lang="nb-NO" sz="1200" b="0" i="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dirty="0" smtClean="0"/>
              <a:t>Uansett</a:t>
            </a:r>
            <a:r>
              <a:rPr lang="nb-NO" baseline="0" dirty="0" smtClean="0"/>
              <a:t> om du bruker kredittkort eller bankkort for å betale varen skal du aldri</a:t>
            </a:r>
            <a:r>
              <a:rPr lang="nb-NO" sz="1200" kern="1200" dirty="0" smtClean="0">
                <a:solidFill>
                  <a:schemeClr val="tx1"/>
                </a:solidFill>
                <a:effectLst/>
                <a:latin typeface="+mn-lt"/>
                <a:ea typeface="+mn-ea"/>
                <a:cs typeface="+mn-cs"/>
              </a:rPr>
              <a:t> oppgi PIN-koden til kortet dit (PIN-koden er den 4-sifrede koden du bruker når du bruker minibanken eller handler over disk).</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Følg med på bankkontoen din. Ser du bevegelser du ikke kjenner igjen, eller som du tror er svindel, bør du kontakte banken din. De hjelper deg å finne ut hva som har skjedd.</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a:t>
            </a:r>
            <a:r>
              <a:rPr lang="nb-NO" baseline="0" dirty="0" smtClean="0"/>
              <a:t> er grunn til å være skeptisk dersom du blir bedt om å </a:t>
            </a:r>
            <a:r>
              <a:rPr lang="nb-NO" u="sng" baseline="0" dirty="0" smtClean="0"/>
              <a:t>sette inn penger på et </a:t>
            </a:r>
            <a:r>
              <a:rPr lang="nb-NO" b="0" u="sng" baseline="0" dirty="0" smtClean="0"/>
              <a:t>kontonummer</a:t>
            </a:r>
            <a:r>
              <a:rPr lang="nb-NO" u="none" baseline="0" dirty="0" smtClean="0"/>
              <a:t> </a:t>
            </a:r>
            <a:r>
              <a:rPr lang="nb-NO" baseline="0" dirty="0" smtClean="0"/>
              <a:t>for å betale for varen du skal kjøpe.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Hvis du velger å</a:t>
            </a:r>
            <a:r>
              <a:rPr lang="nb-NO" baseline="0" dirty="0" smtClean="0"/>
              <a:t> betalte på denne måten vil dine rettigheter være svekket, og det kan bli vanskeligere å få hjelp dersom du angrer på kjøpet eller varen ikke kommer. </a:t>
            </a: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Følg med og pass på at varen kommer til den tiden nettbutikken oppgir i kjøpsvilkårene. Kommer ikke varen skal du heller ikke betale for den. Da må du ta kontakt med banken din.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Ta deg tid til å hjelpe de som ønsker å bestille noe</a:t>
            </a:r>
            <a:r>
              <a:rPr lang="nb-NO" b="1" baseline="0" dirty="0" smtClean="0"/>
              <a:t> på nett.</a:t>
            </a:r>
          </a:p>
          <a:p>
            <a:endParaRPr lang="nb-NO" b="1" baseline="0" dirty="0" smtClean="0"/>
          </a:p>
          <a:p>
            <a:r>
              <a:rPr lang="nb-NO" b="1" baseline="0" dirty="0" smtClean="0"/>
              <a:t>Det kan også være lurt å skrive ut en huskeliste med de forskjellige trinnene og forhåndsreglene (gjerne med illustrasjoner) og dele disse ut til kursdeltagerne. </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 fleste nettbutikkene er bygd opp ganske likt.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første du ser er ofte en side der du kan lete fram og lese om varene.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På siden finner du også en "handlevogn" der varene og tjenestene du ønsker å kjøpe havner. </a:t>
            </a: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Hva er en nettbutikk?</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Slik betaler du</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Hvordan unngå svindel?</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nb-NO" dirty="0" smtClean="0"/>
              <a:t>Trygg netthandel</a:t>
            </a:r>
            <a:endParaRPr lang="nb-NO" dirty="0"/>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b-NO" dirty="0" smtClean="0"/>
              <a:t>Lær å kjenne igjen de grunnleggende elementene i nettbutikk</a:t>
            </a:r>
          </a:p>
          <a:p>
            <a:pPr marL="342900" indent="-342900" algn="l">
              <a:buFontTx/>
              <a:buChar char="-"/>
            </a:pPr>
            <a:r>
              <a:rPr lang="nb-NO" dirty="0" smtClean="0"/>
              <a:t>Lær hvordan du velger og betaler for varer</a:t>
            </a:r>
          </a:p>
          <a:p>
            <a:pPr marL="342900" indent="-342900" algn="l">
              <a:buFontTx/>
              <a:buChar char="-"/>
            </a:pPr>
            <a:r>
              <a:rPr lang="nb-NO" dirty="0" smtClean="0"/>
              <a:t>Lær hvilken informasjon du trygt kan gi fra deg</a:t>
            </a:r>
          </a:p>
          <a:p>
            <a:pPr marL="342900" indent="-342900" algn="l">
              <a:buFontTx/>
              <a:buChar char="-"/>
            </a:pPr>
            <a:r>
              <a:rPr lang="nb-NO" dirty="0" smtClean="0"/>
              <a:t>Lær hva du skal ta hensyn til for å unngå svindel og handle trygt på nettet</a:t>
            </a:r>
            <a:endParaRPr lang="nb-NO" dirty="0"/>
          </a:p>
        </p:txBody>
      </p:sp>
    </p:spTree>
    <p:extLst>
      <p:ext uri="{BB962C8B-B14F-4D97-AF65-F5344CB8AC3E}">
        <p14:creationId xmlns:p14="http://schemas.microsoft.com/office/powerpoint/2010/main" val="3594708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21" name="Tittel 20"/>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nettbutikk?</a:t>
            </a:r>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smtClean="0"/>
                <a:t>Ant.</a:t>
              </a:r>
              <a:endParaRPr lang="nb-NO" sz="3200" dirty="0"/>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smtClean="0"/>
                <a:t>Str</a:t>
              </a:r>
              <a:r>
                <a:rPr lang="nb-NO" sz="3200" dirty="0" smtClean="0"/>
                <a:t>.</a:t>
              </a:r>
              <a:endParaRPr lang="nb-NO" sz="3200" dirty="0"/>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XX,XX</a:t>
              </a:r>
              <a:endParaRPr lang="nb-NO" sz="3200" dirty="0"/>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grpSp>
    </p:spTree>
    <p:extLst>
      <p:ext uri="{BB962C8B-B14F-4D97-AF65-F5344CB8AC3E}">
        <p14:creationId xmlns:p14="http://schemas.microsoft.com/office/powerpoint/2010/main" val="234680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a:t>
            </a:r>
            <a:r>
              <a:rPr lang="nb-NO" sz="3200" dirty="0" smtClean="0">
                <a:solidFill>
                  <a:srgbClr val="FF0000"/>
                </a:solidFill>
              </a:rPr>
              <a:t>99,50</a:t>
            </a:r>
            <a:endParaRPr lang="nb-NO" sz="3200" dirty="0">
              <a:solidFill>
                <a:srgbClr val="FF0000"/>
              </a:solidFill>
            </a:endParaRP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Hva er en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spTree>
    <p:extLst>
      <p:ext uri="{BB962C8B-B14F-4D97-AF65-F5344CB8AC3E}">
        <p14:creationId xmlns:p14="http://schemas.microsoft.com/office/powerpoint/2010/main" val="13778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nettbutikk?</a:t>
            </a:r>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smtClean="0"/>
              <a:t>PRIS: </a:t>
            </a:r>
            <a:r>
              <a:rPr lang="nb-NO" sz="2800" dirty="0" smtClean="0">
                <a:solidFill>
                  <a:srgbClr val="FF0000"/>
                </a:solidFill>
              </a:rPr>
              <a:t>99,50</a:t>
            </a:r>
            <a:endParaRPr lang="nb-NO" sz="2800" dirty="0">
              <a:solidFill>
                <a:srgbClr val="FF0000"/>
              </a:solidFill>
            </a:endParaRP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smtClean="0"/>
              <a:t>PRIS</a:t>
            </a:r>
            <a:r>
              <a:rPr lang="nb-NO" sz="2800" smtClean="0"/>
              <a:t>: </a:t>
            </a:r>
            <a:r>
              <a:rPr lang="nb-NO" sz="2800" smtClean="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smtClean="0">
                <a:solidFill>
                  <a:srgbClr val="FF0000"/>
                </a:solidFill>
              </a:rPr>
              <a:t>Small</a:t>
            </a:r>
            <a:endParaRPr lang="nb-NO" sz="1600" dirty="0">
              <a:solidFill>
                <a:srgbClr val="FF0000"/>
              </a:solidFill>
            </a:endParaRPr>
          </a:p>
        </p:txBody>
      </p:sp>
    </p:spTree>
    <p:extLst>
      <p:ext uri="{BB962C8B-B14F-4D97-AF65-F5344CB8AC3E}">
        <p14:creationId xmlns:p14="http://schemas.microsoft.com/office/powerpoint/2010/main" val="59399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a:t>
            </a:r>
            <a:r>
              <a:rPr lang="nb-NO" sz="3200" dirty="0" smtClean="0">
                <a:solidFill>
                  <a:srgbClr val="FF0000"/>
                </a:solidFill>
              </a:rPr>
              <a:t>99,50</a:t>
            </a:r>
            <a:endParaRPr lang="nb-NO" sz="3200" dirty="0">
              <a:solidFill>
                <a:srgbClr val="FF0000"/>
              </a:solidFill>
            </a:endParaRP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Hva er en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1 x_________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smtClean="0">
                <a:solidFill>
                  <a:schemeClr val="bg1"/>
                </a:solidFill>
              </a:rPr>
              <a:t>KJØP</a:t>
            </a:r>
            <a:endParaRPr lang="nb-NO" sz="1600" spc="600" dirty="0">
              <a:solidFill>
                <a:schemeClr val="bg1"/>
              </a:solidFill>
            </a:endParaRP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nb-NO" dirty="0"/>
              <a:t>Hva er en nettbutikk?</a:t>
            </a:r>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smtClean="0"/>
              <a:t>1</a:t>
            </a:r>
            <a:endParaRPr lang="nb-NO" sz="7200" dirty="0"/>
          </a:p>
        </p:txBody>
      </p:sp>
    </p:spTree>
    <p:extLst>
      <p:ext uri="{BB962C8B-B14F-4D97-AF65-F5344CB8AC3E}">
        <p14:creationId xmlns:p14="http://schemas.microsoft.com/office/powerpoint/2010/main" val="1806304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Hva er en nettbutikk?</a:t>
            </a:r>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smtClean="0"/>
              <a:t>5</a:t>
            </a:r>
            <a:endParaRPr lang="nb-NO" sz="7200" dirty="0"/>
          </a:p>
        </p:txBody>
      </p:sp>
    </p:spTree>
    <p:extLst>
      <p:ext uri="{BB962C8B-B14F-4D97-AF65-F5344CB8AC3E}">
        <p14:creationId xmlns:p14="http://schemas.microsoft.com/office/powerpoint/2010/main" val="148739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smtClean="0">
                <a:solidFill>
                  <a:srgbClr val="1FB714"/>
                </a:solidFill>
              </a:rPr>
              <a:t>KASSE</a:t>
            </a:r>
            <a:endParaRPr lang="nn-NO" sz="1600" spc="300" dirty="0">
              <a:solidFill>
                <a:srgbClr val="1FB714"/>
              </a:solidFill>
            </a:endParaRPr>
          </a:p>
        </p:txBody>
      </p:sp>
    </p:spTree>
    <p:extLst>
      <p:ext uri="{BB962C8B-B14F-4D97-AF65-F5344CB8AC3E}">
        <p14:creationId xmlns:p14="http://schemas.microsoft.com/office/powerpoint/2010/main" val="176141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smtClean="0">
                <a:solidFill>
                  <a:srgbClr val="1FB714"/>
                </a:solidFill>
              </a:rPr>
              <a:t>BESTILL</a:t>
            </a:r>
            <a:endParaRPr lang="nn-NO" sz="1600" spc="300" dirty="0">
              <a:solidFill>
                <a:srgbClr val="1FB714"/>
              </a:solidFill>
            </a:endParaRP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spTree>
    <p:extLst>
      <p:ext uri="{BB962C8B-B14F-4D97-AF65-F5344CB8AC3E}">
        <p14:creationId xmlns:p14="http://schemas.microsoft.com/office/powerpoint/2010/main" val="389476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r>
              <a:rPr lang="nb-NO"/>
              <a:t>Hva er en nettbutikk?</a:t>
            </a:r>
          </a:p>
        </p:txBody>
      </p:sp>
    </p:spTree>
    <p:extLst>
      <p:ext uri="{BB962C8B-B14F-4D97-AF65-F5344CB8AC3E}">
        <p14:creationId xmlns:p14="http://schemas.microsoft.com/office/powerpoint/2010/main" val="278330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smtClean="0">
                <a:solidFill>
                  <a:srgbClr val="1FB714"/>
                </a:solidFill>
              </a:rPr>
              <a:t>Legg i handlekurv</a:t>
            </a:r>
            <a:endParaRPr lang="nn-NO" sz="1200" dirty="0">
              <a:solidFill>
                <a:srgbClr val="1FB714"/>
              </a:solidFill>
            </a:endParaRP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spTree>
    <p:extLst>
      <p:ext uri="{BB962C8B-B14F-4D97-AF65-F5344CB8AC3E}">
        <p14:creationId xmlns:p14="http://schemas.microsoft.com/office/powerpoint/2010/main" val="2257567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smtClean="0"/>
              <a:t>Del 2</a:t>
            </a:r>
            <a:endParaRPr lang="nb-NO" dirty="0"/>
          </a:p>
        </p:txBody>
      </p:sp>
      <p:sp>
        <p:nvSpPr>
          <p:cNvPr id="3" name="Plassholder for tekst 2"/>
          <p:cNvSpPr>
            <a:spLocks noGrp="1"/>
          </p:cNvSpPr>
          <p:nvPr>
            <p:ph type="body" idx="1"/>
          </p:nvPr>
        </p:nvSpPr>
        <p:spPr/>
        <p:txBody>
          <a:bodyPr/>
          <a:lstStyle/>
          <a:p>
            <a:r>
              <a:rPr lang="nb-NO"/>
              <a:t>Slik betaler du</a:t>
            </a:r>
          </a:p>
        </p:txBody>
      </p:sp>
    </p:spTree>
    <p:extLst>
      <p:ext uri="{BB962C8B-B14F-4D97-AF65-F5344CB8AC3E}">
        <p14:creationId xmlns:p14="http://schemas.microsoft.com/office/powerpoint/2010/main" val="205049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smtClean="0">
                <a:solidFill>
                  <a:srgbClr val="1FB714"/>
                </a:solidFill>
              </a:rPr>
              <a:t>Til kasse</a:t>
            </a:r>
            <a:endParaRPr lang="nn-NO" sz="1600" dirty="0">
              <a:solidFill>
                <a:srgbClr val="1FB714"/>
              </a:solidFill>
            </a:endParaRP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Slik betaler du</a:t>
            </a:r>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668541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2121296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Slik betaler du</a:t>
            </a:r>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smtClean="0">
                <a:solidFill>
                  <a:srgbClr val="FF0000"/>
                </a:solidFill>
              </a:rPr>
              <a:t>?</a:t>
            </a:r>
            <a:endParaRPr lang="nn-NO" sz="9600" dirty="0">
              <a:solidFill>
                <a:srgbClr val="FF0000"/>
              </a:solidFill>
            </a:endParaRP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3399913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234011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r>
              <a:rPr lang="nb-NO" dirty="0" smtClean="0"/>
              <a:t>Hva er en nettbutikk?</a:t>
            </a:r>
            <a:endParaRPr lang="nb-NO" dirty="0"/>
          </a:p>
        </p:txBody>
      </p:sp>
    </p:spTree>
    <p:extLst>
      <p:ext uri="{BB962C8B-B14F-4D97-AF65-F5344CB8AC3E}">
        <p14:creationId xmlns:p14="http://schemas.microsoft.com/office/powerpoint/2010/main" val="3360620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3190936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1631369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491615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Hva er en nettbutikk?</a:t>
            </a:r>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373211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764016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r>
              <a:rPr lang="nb-NO"/>
              <a:t>Hvordan unngå svindel?</a:t>
            </a:r>
          </a:p>
        </p:txBody>
      </p:sp>
    </p:spTree>
    <p:extLst>
      <p:ext uri="{BB962C8B-B14F-4D97-AF65-F5344CB8AC3E}">
        <p14:creationId xmlns:p14="http://schemas.microsoft.com/office/powerpoint/2010/main" val="1040882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tel 1"/>
          <p:cNvSpPr>
            <a:spLocks noGrp="1"/>
          </p:cNvSpPr>
          <p:nvPr>
            <p:ph type="title"/>
          </p:nvPr>
        </p:nvSpPr>
        <p:spPr/>
        <p:txBody>
          <a:bodyPr/>
          <a:lstStyle/>
          <a:p>
            <a:r>
              <a:rPr lang="nb-NO" dirty="0" smtClean="0"/>
              <a:t>Hvordan unngå svindel?</a:t>
            </a:r>
            <a:endParaRPr lang="nb-NO" dirty="0"/>
          </a:p>
        </p:txBody>
      </p:sp>
    </p:spTree>
    <p:extLst>
      <p:ext uri="{BB962C8B-B14F-4D97-AF65-F5344CB8AC3E}">
        <p14:creationId xmlns:p14="http://schemas.microsoft.com/office/powerpoint/2010/main" val="53911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nb-NO" dirty="0"/>
              <a:t>Hvordan unngå svindel?</a:t>
            </a:r>
          </a:p>
        </p:txBody>
      </p:sp>
    </p:spTree>
    <p:extLst>
      <p:ext uri="{BB962C8B-B14F-4D97-AF65-F5344CB8AC3E}">
        <p14:creationId xmlns:p14="http://schemas.microsoft.com/office/powerpoint/2010/main" val="4238684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unngå svindel?</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smtClean="0"/>
              <a:t>DIREKTE KONTOOVERFØRING</a:t>
            </a:r>
            <a:endParaRPr lang="nb-NO" sz="2800" b="1" dirty="0"/>
          </a:p>
        </p:txBody>
      </p:sp>
    </p:spTree>
    <p:extLst>
      <p:ext uri="{BB962C8B-B14F-4D97-AF65-F5344CB8AC3E}">
        <p14:creationId xmlns:p14="http://schemas.microsoft.com/office/powerpoint/2010/main" val="131351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unngå svindel?</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r>
              <a:rPr lang="nb-NO" dirty="0"/>
              <a:t>Hva er en nettbutikk?</a:t>
            </a:r>
          </a:p>
        </p:txBody>
      </p:sp>
    </p:spTree>
    <p:extLst>
      <p:ext uri="{BB962C8B-B14F-4D97-AF65-F5344CB8AC3E}">
        <p14:creationId xmlns:p14="http://schemas.microsoft.com/office/powerpoint/2010/main" val="3144867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a:t>
            </a:r>
          </a:p>
        </p:txBody>
      </p:sp>
      <p:sp>
        <p:nvSpPr>
          <p:cNvPr id="3" name="Undertittel 2"/>
          <p:cNvSpPr>
            <a:spLocks noGrp="1"/>
          </p:cNvSpPr>
          <p:nvPr>
            <p:ph type="subTitle" idx="1"/>
          </p:nvPr>
        </p:nvSpPr>
        <p:spPr/>
        <p:txBody>
          <a:bodyPr/>
          <a:lstStyle/>
          <a:p>
            <a:pPr marL="0" indent="0">
              <a:buNone/>
            </a:pPr>
            <a:r>
              <a:rPr lang="nb-NO" dirty="0"/>
              <a:t>Nå kan de som vil finne en nettbutikk og bestille noen varer.</a:t>
            </a:r>
          </a:p>
          <a:p>
            <a:pPr marL="0" indent="0">
              <a:buNone/>
            </a:pPr>
            <a:r>
              <a:rPr lang="nb-NO" dirty="0"/>
              <a:t>Pass å at du har med det du trenger for å betale for varene.</a:t>
            </a:r>
          </a:p>
          <a:p>
            <a:pPr marL="0" indent="0">
              <a:buNone/>
            </a:pPr>
            <a:endParaRPr lang="nb-NO" dirty="0"/>
          </a:p>
          <a:p>
            <a:pPr marL="0" indent="0">
              <a:buNone/>
            </a:pPr>
            <a:r>
              <a:rPr lang="nb-NO" sz="2400" dirty="0"/>
              <a:t>LYKKE TIL ALLE SAMMEN</a:t>
            </a:r>
            <a:r>
              <a:rPr lang="nb-NO" sz="2400" spc="300" dirty="0"/>
              <a:t>!</a:t>
            </a:r>
          </a:p>
        </p:txBody>
      </p:sp>
    </p:spTree>
    <p:extLst>
      <p:ext uri="{BB962C8B-B14F-4D97-AF65-F5344CB8AC3E}">
        <p14:creationId xmlns:p14="http://schemas.microsoft.com/office/powerpoint/2010/main" val="2994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nb-NO" dirty="0"/>
              <a:t>Hva er en nettbutikk?</a:t>
            </a:r>
          </a:p>
        </p:txBody>
      </p:sp>
    </p:spTree>
    <p:extLst>
      <p:ext uri="{BB962C8B-B14F-4D97-AF65-F5344CB8AC3E}">
        <p14:creationId xmlns:p14="http://schemas.microsoft.com/office/powerpoint/2010/main" val="441560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21" name="Tittel 20"/>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TotalTime>
  <Words>2106</Words>
  <Application>Microsoft Office PowerPoint</Application>
  <PresentationFormat>Widescreen</PresentationFormat>
  <Paragraphs>367</Paragraphs>
  <Slides>50</Slides>
  <Notes>50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50</vt:i4>
      </vt:variant>
    </vt:vector>
  </HeadingPairs>
  <TitlesOfParts>
    <vt:vector size="54" baseType="lpstr">
      <vt:lpstr>Arial</vt:lpstr>
      <vt:lpstr>Calibri</vt:lpstr>
      <vt:lpstr>Calibri Light</vt:lpstr>
      <vt:lpstr>Office-tema</vt:lpstr>
      <vt:lpstr>Trygg netthandel</vt:lpstr>
      <vt:lpstr>Del 1</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Del 2</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3</vt:lpstr>
      <vt:lpstr>Hvordan unngå svindel?</vt:lpstr>
      <vt:lpstr>Hvordan unngå svindel?</vt:lpstr>
      <vt:lpstr>Hvordan unngå svindel?</vt:lpstr>
      <vt:lpstr>PowerPoint-presentasjon</vt:lpstr>
      <vt:lpstr>Hvordan unngå svindel?</vt:lpstr>
      <vt:lpstr>Ferdig!</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188</cp:revision>
  <dcterms:created xsi:type="dcterms:W3CDTF">2015-11-30T12:29:45Z</dcterms:created>
  <dcterms:modified xsi:type="dcterms:W3CDTF">2016-04-04T13:58:23Z</dcterms:modified>
</cp:coreProperties>
</file>