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09" r:id="rId3"/>
    <p:sldId id="271" r:id="rId4"/>
    <p:sldId id="267" r:id="rId5"/>
    <p:sldId id="270" r:id="rId6"/>
    <p:sldId id="272" r:id="rId7"/>
    <p:sldId id="257" r:id="rId8"/>
    <p:sldId id="273" r:id="rId9"/>
    <p:sldId id="274" r:id="rId10"/>
    <p:sldId id="306" r:id="rId11"/>
    <p:sldId id="263" r:id="rId12"/>
    <p:sldId id="311" r:id="rId13"/>
    <p:sldId id="315" r:id="rId14"/>
    <p:sldId id="312" r:id="rId15"/>
    <p:sldId id="280" r:id="rId16"/>
    <p:sldId id="259" r:id="rId17"/>
    <p:sldId id="281" r:id="rId18"/>
    <p:sldId id="278" r:id="rId19"/>
    <p:sldId id="307" r:id="rId20"/>
    <p:sldId id="313" r:id="rId21"/>
    <p:sldId id="277" r:id="rId22"/>
    <p:sldId id="283" r:id="rId23"/>
    <p:sldId id="314" r:id="rId24"/>
    <p:sldId id="284" r:id="rId25"/>
    <p:sldId id="293" r:id="rId26"/>
    <p:sldId id="286" r:id="rId27"/>
    <p:sldId id="287" r:id="rId28"/>
    <p:sldId id="288" r:id="rId29"/>
    <p:sldId id="262" r:id="rId30"/>
    <p:sldId id="261" r:id="rId31"/>
    <p:sldId id="291" r:id="rId32"/>
    <p:sldId id="294" r:id="rId33"/>
    <p:sldId id="292" r:id="rId34"/>
    <p:sldId id="295" r:id="rId35"/>
    <p:sldId id="296" r:id="rId36"/>
    <p:sldId id="297" r:id="rId37"/>
    <p:sldId id="298" r:id="rId38"/>
    <p:sldId id="299" r:id="rId39"/>
    <p:sldId id="300" r:id="rId40"/>
    <p:sldId id="301" r:id="rId41"/>
    <p:sldId id="302" r:id="rId42"/>
    <p:sldId id="303" r:id="rId43"/>
    <p:sldId id="304" r:id="rId44"/>
    <p:sldId id="269" r:id="rId45"/>
    <p:sldId id="279" r:id="rId46"/>
    <p:sldId id="264" r:id="rId47"/>
    <p:sldId id="285" r:id="rId48"/>
    <p:sldId id="316" r:id="rId49"/>
    <p:sldId id="265" r:id="rId50"/>
    <p:sldId id="310" r:id="rId5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70" autoAdjust="0"/>
    <p:restoredTop sz="65510" autoAdjust="0"/>
  </p:normalViewPr>
  <p:slideViewPr>
    <p:cSldViewPr snapToGrid="0">
      <p:cViewPr varScale="1">
        <p:scale>
          <a:sx n="85" d="100"/>
          <a:sy n="85" d="100"/>
        </p:scale>
        <p:origin x="147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C00F5-9FCE-4482-AB8B-01DB8B6BFC2C}" type="datetimeFigureOut">
              <a:rPr lang="nb-NO" smtClean="0"/>
              <a:t>21.06.2019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1A130-7AD3-495A-A652-7F8C111F255A}" type="slidenum">
              <a:rPr lang="nb-NO" smtClean="0"/>
              <a:t>‹#›</a:t>
            </a:fld>
            <a:endParaRPr lang="nb-NO"/>
          </a:p>
        </p:txBody>
      </p:sp>
    </p:spTree>
    <p:extLst>
      <p:ext uri="{BB962C8B-B14F-4D97-AF65-F5344CB8AC3E}">
        <p14:creationId xmlns:p14="http://schemas.microsoft.com/office/powerpoint/2010/main" val="388405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Go through the learning objectives with the course participants before you begin teaching. This will make it easier for them to learn and to remember what they have learned. </a:t>
            </a:r>
            <a:br>
              <a:rPr lang="en-GB" sz="1200" b="1" kern="1200" dirty="0">
                <a:solidFill>
                  <a:schemeClr val="tx1"/>
                </a:solidFill>
                <a:effectLst/>
                <a:latin typeface="+mn-lt"/>
                <a:ea typeface="+mn-ea"/>
                <a:cs typeface="+mn-cs"/>
              </a:rPr>
            </a:br>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Remember that online shops are different, and take the time to answer questions as you go along. </a:t>
            </a:r>
            <a:br>
              <a:rPr lang="en-GB" sz="1200" b="1" kern="1200" dirty="0">
                <a:solidFill>
                  <a:schemeClr val="tx1"/>
                </a:solidFill>
                <a:effectLst/>
                <a:latin typeface="+mn-lt"/>
                <a:ea typeface="+mn-ea"/>
                <a:cs typeface="+mn-cs"/>
              </a:rPr>
            </a:br>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It might be a good idea to ask the participants to bring their own debit card, credit card and online banking code generators to class so that they can make purchases when you have finished teaching.</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1</a:t>
            </a:fld>
            <a:endParaRPr lang="nb-NO"/>
          </a:p>
        </p:txBody>
      </p:sp>
    </p:spTree>
    <p:extLst>
      <p:ext uri="{BB962C8B-B14F-4D97-AF65-F5344CB8AC3E}">
        <p14:creationId xmlns:p14="http://schemas.microsoft.com/office/powerpoint/2010/main" val="235587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To choose a product, click on it.</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n-NO"/>
          </a:p>
        </p:txBody>
      </p:sp>
    </p:spTree>
    <p:extLst>
      <p:ext uri="{BB962C8B-B14F-4D97-AF65-F5344CB8AC3E}">
        <p14:creationId xmlns:p14="http://schemas.microsoft.com/office/powerpoint/2010/main" val="397572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Just like in a normal shop, you can choose to buy one or more products.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11</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Just like in a normal shop, you can choose to buy one or more products.</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12</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You can also buy several different products.</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13</a:t>
            </a:fld>
            <a:endParaRPr lang="nb-NO"/>
          </a:p>
        </p:txBody>
      </p:sp>
    </p:spTree>
    <p:extLst>
      <p:ext uri="{BB962C8B-B14F-4D97-AF65-F5344CB8AC3E}">
        <p14:creationId xmlns:p14="http://schemas.microsoft.com/office/powerpoint/2010/main" val="1694964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When you have put everything you want to buy into your basket, you need to find the checkout and pay.</a:t>
            </a:r>
            <a:endParaRPr lang="pl-PL"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you click ‘Buy’, you will see that the product is placed in your basket.</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14</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If you click ‘Buy’, you will see that the product is placed in your basket.</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n-NO"/>
          </a:p>
        </p:txBody>
      </p:sp>
    </p:spTree>
    <p:extLst>
      <p:ext uri="{BB962C8B-B14F-4D97-AF65-F5344CB8AC3E}">
        <p14:creationId xmlns:p14="http://schemas.microsoft.com/office/powerpoint/2010/main" val="1757661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This basket only has one product in it.</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16</a:t>
            </a:fld>
            <a:endParaRPr lang="nb-NO"/>
          </a:p>
        </p:txBody>
      </p:sp>
    </p:spTree>
    <p:extLst>
      <p:ext uri="{BB962C8B-B14F-4D97-AF65-F5344CB8AC3E}">
        <p14:creationId xmlns:p14="http://schemas.microsoft.com/office/powerpoint/2010/main" val="3242496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If you put more products in, the basket will be updated.</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17</a:t>
            </a:fld>
            <a:endParaRPr lang="nb-NO"/>
          </a:p>
        </p:txBody>
      </p:sp>
    </p:spTree>
    <p:extLst>
      <p:ext uri="{BB962C8B-B14F-4D97-AF65-F5344CB8AC3E}">
        <p14:creationId xmlns:p14="http://schemas.microsoft.com/office/powerpoint/2010/main" val="295381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Also, the online shop has a checkout where you have to confirm your purchase and decide how you want to pay and how you want to have your product delivered. We’ll go back to this later.</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n-NO"/>
          </a:p>
        </p:txBody>
      </p:sp>
    </p:spTree>
    <p:extLst>
      <p:ext uri="{BB962C8B-B14F-4D97-AF65-F5344CB8AC3E}">
        <p14:creationId xmlns:p14="http://schemas.microsoft.com/office/powerpoint/2010/main" val="1097444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Online shops are not all the same. </a:t>
            </a:r>
            <a:endParaRPr lang="pl-PL" sz="1200" kern="1200" dirty="0">
              <a:solidFill>
                <a:schemeClr val="tx1"/>
              </a:solidFill>
              <a:effectLst/>
              <a:latin typeface="+mn-lt"/>
              <a:ea typeface="+mn-ea"/>
              <a:cs typeface="+mn-cs"/>
            </a:endParaRPr>
          </a:p>
          <a:p>
            <a:pPr lvl="0"/>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use other terms than ‘basket’ and ‘checkout’. Some use ‘Order’ or ‘Add to basket’.</a:t>
            </a:r>
            <a:endParaRPr lang="nb-NO" sz="1200" kern="1200" baseline="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n-NO"/>
          </a:p>
        </p:txBody>
      </p:sp>
    </p:spTree>
    <p:extLst>
      <p:ext uri="{BB962C8B-B14F-4D97-AF65-F5344CB8AC3E}">
        <p14:creationId xmlns:p14="http://schemas.microsoft.com/office/powerpoint/2010/main" val="386620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Some online shops sell clothes or objects, but you can also order services, book travel and hotel rooms and a lot more.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Some people shop online to save time and money. Others feel that they can find products and services online that they can’t find anywhere else.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first step when you want to buy something online is to find out which online retailer you want to use. Most people may know in advance which online shop they want to use. If you know what kind of product you want to buy but you’re not sure which online shop would have such a product, you can try to search for/google the product in your web browser to see if you can find any shops that appear to sell the product in question.</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2</a:t>
            </a:fld>
            <a:endParaRPr lang="nb-NO"/>
          </a:p>
        </p:txBody>
      </p:sp>
    </p:spTree>
    <p:extLst>
      <p:ext uri="{BB962C8B-B14F-4D97-AF65-F5344CB8AC3E}">
        <p14:creationId xmlns:p14="http://schemas.microsoft.com/office/powerpoint/2010/main" val="4045310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Some online shops are also in other languages. But the process you go through is the same. </a:t>
            </a:r>
            <a:endParaRPr lang="pl-PL" sz="1200" kern="1200" dirty="0">
              <a:solidFill>
                <a:schemeClr val="tx1"/>
              </a:solidFill>
              <a:effectLst/>
              <a:latin typeface="+mn-lt"/>
              <a:ea typeface="+mn-ea"/>
              <a:cs typeface="+mn-cs"/>
            </a:endParaRPr>
          </a:p>
          <a:p>
            <a:pPr lvl="0"/>
            <a:endParaRPr lang="pl-PL" sz="1200" kern="1200" dirty="0">
              <a:solidFill>
                <a:schemeClr val="tx1"/>
              </a:solidFill>
              <a:effectLst/>
              <a:latin typeface="+mn-lt"/>
              <a:ea typeface="+mn-ea"/>
              <a:cs typeface="+mn-cs"/>
            </a:endParaRPr>
          </a:p>
          <a:p>
            <a:pPr lvl="0"/>
            <a:r>
              <a:rPr lang="pl-PL" sz="1200" kern="1200" dirty="0">
                <a:solidFill>
                  <a:schemeClr val="tx1"/>
                </a:solidFill>
                <a:effectLst/>
                <a:latin typeface="+mn-lt"/>
                <a:ea typeface="+mn-ea"/>
                <a:cs typeface="+mn-cs"/>
              </a:rPr>
              <a:t>1. </a:t>
            </a:r>
            <a:r>
              <a:rPr lang="en-GB" sz="1200" kern="1200" dirty="0">
                <a:solidFill>
                  <a:schemeClr val="tx1"/>
                </a:solidFill>
                <a:effectLst/>
                <a:latin typeface="+mn-lt"/>
                <a:ea typeface="+mn-ea"/>
                <a:cs typeface="+mn-cs"/>
              </a:rPr>
              <a:t>Find the goods you want to buy.</a:t>
            </a:r>
            <a:endParaRPr lang="pl-PL" sz="1200" kern="1200" dirty="0">
              <a:solidFill>
                <a:schemeClr val="tx1"/>
              </a:solidFill>
              <a:effectLst/>
              <a:latin typeface="+mn-lt"/>
              <a:ea typeface="+mn-ea"/>
              <a:cs typeface="+mn-cs"/>
            </a:endParaRPr>
          </a:p>
          <a:p>
            <a:pPr lvl="0"/>
            <a:r>
              <a:rPr lang="pl-PL" sz="1200" kern="1200" dirty="0">
                <a:solidFill>
                  <a:schemeClr val="tx1"/>
                </a:solidFill>
                <a:effectLst/>
                <a:latin typeface="+mn-lt"/>
                <a:ea typeface="+mn-ea"/>
                <a:cs typeface="+mn-cs"/>
              </a:rPr>
              <a:t>2. </a:t>
            </a:r>
            <a:r>
              <a:rPr lang="en-GB" sz="1200" kern="1200" dirty="0">
                <a:solidFill>
                  <a:schemeClr val="tx1"/>
                </a:solidFill>
                <a:effectLst/>
                <a:latin typeface="+mn-lt"/>
                <a:ea typeface="+mn-ea"/>
                <a:cs typeface="+mn-cs"/>
              </a:rPr>
              <a:t>Proceed to checkout when you are ready to pay.</a:t>
            </a:r>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3. </a:t>
            </a:r>
            <a:r>
              <a:rPr lang="en-GB" sz="1200" kern="1200" dirty="0">
                <a:solidFill>
                  <a:schemeClr val="tx1"/>
                </a:solidFill>
                <a:effectLst/>
                <a:latin typeface="+mn-lt"/>
                <a:ea typeface="+mn-ea"/>
                <a:cs typeface="+mn-cs"/>
              </a:rPr>
              <a:t>Pay for your goods.</a:t>
            </a:r>
            <a:endParaRPr lang="nb-NO" sz="1200" kern="1200" baseline="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n-NO"/>
          </a:p>
        </p:txBody>
      </p:sp>
    </p:spTree>
    <p:extLst>
      <p:ext uri="{BB962C8B-B14F-4D97-AF65-F5344CB8AC3E}">
        <p14:creationId xmlns:p14="http://schemas.microsoft.com/office/powerpoint/2010/main" val="3866200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21</a:t>
            </a:fld>
            <a:endParaRPr lang="nb-NO"/>
          </a:p>
        </p:txBody>
      </p:sp>
    </p:spTree>
    <p:extLst>
      <p:ext uri="{BB962C8B-B14F-4D97-AF65-F5344CB8AC3E}">
        <p14:creationId xmlns:p14="http://schemas.microsoft.com/office/powerpoint/2010/main" val="1980348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 pay, first you need to find the checkout. The easiest way to find it is to click on the basket. Besides showing you which products you have chosen, doing this will usually also give you an option to go to the checkout from there. Look for a button or link that says ‘Checkout’, ‘Go to payment’, ‘Proceed to checkout’ or something similar that will allow you to complete your purchase.</a:t>
            </a:r>
            <a:endParaRPr lang="nb-NO" sz="1200" kern="1200" baseline="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n-NO"/>
          </a:p>
        </p:txBody>
      </p:sp>
    </p:spTree>
    <p:extLst>
      <p:ext uri="{BB962C8B-B14F-4D97-AF65-F5344CB8AC3E}">
        <p14:creationId xmlns:p14="http://schemas.microsoft.com/office/powerpoint/2010/main" val="2125940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 pay, first you need to find the checkout. The easiest way to find it is to click on the basket. Besides showing you which products you have chosen, doing this will usually also give you an option to go to the checkout from there. Look for a button or link that says ‘Checkout’, ‘Go to payment’, ‘Proceed to checkout’ or something similar that will allow you to complete your purchase.</a:t>
            </a:r>
            <a:endParaRPr lang="nb-NO" sz="1200" kern="1200" baseline="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n-NO"/>
          </a:p>
        </p:txBody>
      </p:sp>
    </p:spTree>
    <p:extLst>
      <p:ext uri="{BB962C8B-B14F-4D97-AF65-F5344CB8AC3E}">
        <p14:creationId xmlns:p14="http://schemas.microsoft.com/office/powerpoint/2010/main" val="2125940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At the checkout, you usually have to provide the following information to complete a purchase:</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24</a:t>
            </a:fld>
            <a:endParaRPr lang="nb-NO"/>
          </a:p>
        </p:txBody>
      </p:sp>
    </p:spTree>
    <p:extLst>
      <p:ext uri="{BB962C8B-B14F-4D97-AF65-F5344CB8AC3E}">
        <p14:creationId xmlns:p14="http://schemas.microsoft.com/office/powerpoint/2010/main" val="1825295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en-GB" sz="1200" kern="1200" dirty="0">
                <a:solidFill>
                  <a:schemeClr val="tx1"/>
                </a:solidFill>
                <a:effectLst/>
                <a:latin typeface="+mn-lt"/>
                <a:ea typeface="+mn-ea"/>
                <a:cs typeface="+mn-cs"/>
              </a:rPr>
              <a:t>Name and address of recipient (you can choose to send the products to a friend or a family member)</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25</a:t>
            </a:fld>
            <a:endParaRPr lang="nb-NO"/>
          </a:p>
        </p:txBody>
      </p:sp>
    </p:spTree>
    <p:extLst>
      <p:ext uri="{BB962C8B-B14F-4D97-AF65-F5344CB8AC3E}">
        <p14:creationId xmlns:p14="http://schemas.microsoft.com/office/powerpoint/2010/main" val="4185019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en-GB" sz="1200" kern="1200" dirty="0">
                <a:solidFill>
                  <a:schemeClr val="tx1"/>
                </a:solidFill>
                <a:effectLst/>
                <a:latin typeface="+mn-lt"/>
                <a:ea typeface="+mn-ea"/>
                <a:cs typeface="+mn-cs"/>
              </a:rPr>
              <a:t>Name and address of the person paying, usually called the billing address (which will be you)</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26</a:t>
            </a:fld>
            <a:endParaRPr lang="nb-NO"/>
          </a:p>
        </p:txBody>
      </p:sp>
    </p:spTree>
    <p:extLst>
      <p:ext uri="{BB962C8B-B14F-4D97-AF65-F5344CB8AC3E}">
        <p14:creationId xmlns:p14="http://schemas.microsoft.com/office/powerpoint/2010/main" val="3589215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en-GB" sz="1200" kern="1200" dirty="0">
                <a:solidFill>
                  <a:schemeClr val="tx1"/>
                </a:solidFill>
                <a:effectLst/>
                <a:latin typeface="+mn-lt"/>
                <a:ea typeface="+mn-ea"/>
                <a:cs typeface="+mn-cs"/>
              </a:rPr>
              <a:t>Your email address and phone number (preferably a mobile number)</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27</a:t>
            </a:fld>
            <a:endParaRPr lang="nb-NO"/>
          </a:p>
        </p:txBody>
      </p:sp>
    </p:spTree>
    <p:extLst>
      <p:ext uri="{BB962C8B-B14F-4D97-AF65-F5344CB8AC3E}">
        <p14:creationId xmlns:p14="http://schemas.microsoft.com/office/powerpoint/2010/main" val="2375553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en-GB" sz="1200" kern="1200" dirty="0">
                <a:solidFill>
                  <a:schemeClr val="tx1"/>
                </a:solidFill>
                <a:effectLst/>
                <a:latin typeface="+mn-lt"/>
                <a:ea typeface="+mn-ea"/>
                <a:cs typeface="+mn-cs"/>
              </a:rPr>
              <a:t>Form of payment. You can often choose to be sent an invoice, to pay with a debit or credit card or another payment option. </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28</a:t>
            </a:fld>
            <a:endParaRPr lang="nb-NO"/>
          </a:p>
        </p:txBody>
      </p:sp>
    </p:spTree>
    <p:extLst>
      <p:ext uri="{BB962C8B-B14F-4D97-AF65-F5344CB8AC3E}">
        <p14:creationId xmlns:p14="http://schemas.microsoft.com/office/powerpoint/2010/main" val="1309612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en-GB" sz="1200" kern="1200" dirty="0">
                <a:solidFill>
                  <a:schemeClr val="tx1"/>
                </a:solidFill>
                <a:effectLst/>
                <a:latin typeface="+mn-lt"/>
                <a:ea typeface="+mn-ea"/>
                <a:cs typeface="+mn-cs"/>
              </a:rPr>
              <a:t>If you choose to pay with a debit or credit card, you will also be asked to give the name of the card owner, the card number and expiry date (found on the front of the card) and the CVC code (found on the back of the card, the CVC consists of the last three digits to the far right on the same line as your signature).</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29</a:t>
            </a:fld>
            <a:endParaRPr lang="nb-NO"/>
          </a:p>
        </p:txBody>
      </p:sp>
    </p:spTree>
    <p:extLst>
      <p:ext uri="{BB962C8B-B14F-4D97-AF65-F5344CB8AC3E}">
        <p14:creationId xmlns:p14="http://schemas.microsoft.com/office/powerpoint/2010/main" val="181075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Here are some examples of different online shops.</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a:t>
            </a:fld>
            <a:endParaRPr lang="nb-NO"/>
          </a:p>
        </p:txBody>
      </p:sp>
    </p:spTree>
    <p:extLst>
      <p:ext uri="{BB962C8B-B14F-4D97-AF65-F5344CB8AC3E}">
        <p14:creationId xmlns:p14="http://schemas.microsoft.com/office/powerpoint/2010/main" val="3825753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To complete the purchase, you must also agree to the terms and conditions of the online shop you are using.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terms and conditions are often given as lists that can seem long and overwhelming. Still, it is important that you take the time to read quickly through them so that you know what you are agreeing to.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Pay particular attention to the parts that concern delivery, cancellation, returns and cancellations.</a:t>
            </a:r>
            <a:endParaRPr lang="nb-NO" b="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30</a:t>
            </a:fld>
            <a:endParaRPr lang="nb-NO"/>
          </a:p>
        </p:txBody>
      </p:sp>
    </p:spTree>
    <p:extLst>
      <p:ext uri="{BB962C8B-B14F-4D97-AF65-F5344CB8AC3E}">
        <p14:creationId xmlns:p14="http://schemas.microsoft.com/office/powerpoint/2010/main" val="3184705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When you have familiarised yourself with this, you can tick the box to agree to the terms and conditions if you still want to buy the products.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Another important part of the purchase process is that you as the purchaser undertake to pay for the products. The online shop you are using should give you clear information about this as well as about your cancellation right.</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payment process may vary slightly from one online shop to another, so follow the instructions on the screen closely.</a:t>
            </a:r>
            <a:endParaRPr lang="nb-NO" baseline="0" dirty="0"/>
          </a:p>
          <a:p>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31</a:t>
            </a:fld>
            <a:endParaRPr lang="nb-NO"/>
          </a:p>
        </p:txBody>
      </p:sp>
    </p:spTree>
    <p:extLst>
      <p:ext uri="{BB962C8B-B14F-4D97-AF65-F5344CB8AC3E}">
        <p14:creationId xmlns:p14="http://schemas.microsoft.com/office/powerpoint/2010/main" val="2121498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When your purchase is complete, you will usually come to a page where it says that your order has been received. Often, you will also get an email with the details of your order. Many online shops will even send you emails during the packaging and shipping process so that you know what’s happening to your products.</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32</a:t>
            </a:fld>
            <a:endParaRPr lang="nb-NO"/>
          </a:p>
        </p:txBody>
      </p:sp>
    </p:spTree>
    <p:extLst>
      <p:ext uri="{BB962C8B-B14F-4D97-AF65-F5344CB8AC3E}">
        <p14:creationId xmlns:p14="http://schemas.microsoft.com/office/powerpoint/2010/main" val="319209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To summarise: you always need to go through the following steps to buy a product online:</a:t>
            </a:r>
            <a:endParaRPr lang="pl-PL" sz="1200" kern="1200" dirty="0">
              <a:solidFill>
                <a:schemeClr val="tx1"/>
              </a:solidFill>
              <a:effectLst/>
              <a:latin typeface="+mn-lt"/>
              <a:ea typeface="+mn-ea"/>
              <a:cs typeface="+mn-cs"/>
            </a:endParaRPr>
          </a:p>
          <a:p>
            <a:pPr lvl="0"/>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1. </a:t>
            </a:r>
            <a:r>
              <a:rPr lang="en-GB" sz="1200" kern="1200" dirty="0">
                <a:solidFill>
                  <a:schemeClr val="tx1"/>
                </a:solidFill>
                <a:effectLst/>
                <a:latin typeface="+mn-lt"/>
                <a:ea typeface="+mn-ea"/>
                <a:cs typeface="+mn-cs"/>
              </a:rPr>
              <a:t>Find an online shop</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33</a:t>
            </a:fld>
            <a:endParaRPr lang="nb-NO"/>
          </a:p>
        </p:txBody>
      </p:sp>
    </p:spTree>
    <p:extLst>
      <p:ext uri="{BB962C8B-B14F-4D97-AF65-F5344CB8AC3E}">
        <p14:creationId xmlns:p14="http://schemas.microsoft.com/office/powerpoint/2010/main" val="3937744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2. </a:t>
            </a:r>
            <a:r>
              <a:rPr lang="en-GB" sz="1200" kern="1200" dirty="0">
                <a:solidFill>
                  <a:schemeClr val="tx1"/>
                </a:solidFill>
                <a:effectLst/>
                <a:latin typeface="+mn-lt"/>
                <a:ea typeface="+mn-ea"/>
                <a:cs typeface="+mn-cs"/>
              </a:rPr>
              <a:t>Choose products</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34</a:t>
            </a:fld>
            <a:endParaRPr lang="nb-NO"/>
          </a:p>
        </p:txBody>
      </p:sp>
    </p:spTree>
    <p:extLst>
      <p:ext uri="{BB962C8B-B14F-4D97-AF65-F5344CB8AC3E}">
        <p14:creationId xmlns:p14="http://schemas.microsoft.com/office/powerpoint/2010/main" val="619929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3. </a:t>
            </a:r>
            <a:r>
              <a:rPr lang="en-GB" sz="1200" kern="1200" dirty="0">
                <a:solidFill>
                  <a:schemeClr val="tx1"/>
                </a:solidFill>
                <a:effectLst/>
                <a:latin typeface="+mn-lt"/>
                <a:ea typeface="+mn-ea"/>
                <a:cs typeface="+mn-cs"/>
              </a:rPr>
              <a:t>Place products in your basket</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35</a:t>
            </a:fld>
            <a:endParaRPr lang="nb-NO"/>
          </a:p>
        </p:txBody>
      </p:sp>
    </p:spTree>
    <p:extLst>
      <p:ext uri="{BB962C8B-B14F-4D97-AF65-F5344CB8AC3E}">
        <p14:creationId xmlns:p14="http://schemas.microsoft.com/office/powerpoint/2010/main" val="1228298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4. </a:t>
            </a:r>
            <a:r>
              <a:rPr lang="en-GB" sz="1200" kern="1200" dirty="0">
                <a:solidFill>
                  <a:schemeClr val="tx1"/>
                </a:solidFill>
                <a:effectLst/>
                <a:latin typeface="+mn-lt"/>
                <a:ea typeface="+mn-ea"/>
                <a:cs typeface="+mn-cs"/>
              </a:rPr>
              <a:t>Go to checkout</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36</a:t>
            </a:fld>
            <a:endParaRPr lang="nb-NO"/>
          </a:p>
        </p:txBody>
      </p:sp>
    </p:spTree>
    <p:extLst>
      <p:ext uri="{BB962C8B-B14F-4D97-AF65-F5344CB8AC3E}">
        <p14:creationId xmlns:p14="http://schemas.microsoft.com/office/powerpoint/2010/main" val="690823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5. </a:t>
            </a:r>
            <a:r>
              <a:rPr lang="en-GB" sz="1200" kern="1200" dirty="0">
                <a:solidFill>
                  <a:schemeClr val="tx1"/>
                </a:solidFill>
                <a:effectLst/>
                <a:latin typeface="+mn-lt"/>
                <a:ea typeface="+mn-ea"/>
                <a:cs typeface="+mn-cs"/>
              </a:rPr>
              <a:t>Enter delivery address</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37</a:t>
            </a:fld>
            <a:endParaRPr lang="nb-NO"/>
          </a:p>
        </p:txBody>
      </p:sp>
    </p:spTree>
    <p:extLst>
      <p:ext uri="{BB962C8B-B14F-4D97-AF65-F5344CB8AC3E}">
        <p14:creationId xmlns:p14="http://schemas.microsoft.com/office/powerpoint/2010/main" val="2558084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6. </a:t>
            </a:r>
            <a:r>
              <a:rPr lang="en-GB" sz="1200" kern="1200" dirty="0">
                <a:solidFill>
                  <a:schemeClr val="tx1"/>
                </a:solidFill>
                <a:effectLst/>
                <a:latin typeface="+mn-lt"/>
                <a:ea typeface="+mn-ea"/>
                <a:cs typeface="+mn-cs"/>
              </a:rPr>
              <a:t>Enter billing address</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38</a:t>
            </a:fld>
            <a:endParaRPr lang="nb-NO"/>
          </a:p>
        </p:txBody>
      </p:sp>
    </p:spTree>
    <p:extLst>
      <p:ext uri="{BB962C8B-B14F-4D97-AF65-F5344CB8AC3E}">
        <p14:creationId xmlns:p14="http://schemas.microsoft.com/office/powerpoint/2010/main" val="2493432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7. </a:t>
            </a:r>
            <a:r>
              <a:rPr lang="en-GB" sz="1200" kern="1200" dirty="0">
                <a:solidFill>
                  <a:schemeClr val="tx1"/>
                </a:solidFill>
                <a:effectLst/>
                <a:latin typeface="+mn-lt"/>
                <a:ea typeface="+mn-ea"/>
                <a:cs typeface="+mn-cs"/>
              </a:rPr>
              <a:t>Enter mobile number and email</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39</a:t>
            </a:fld>
            <a:endParaRPr lang="nb-NO"/>
          </a:p>
        </p:txBody>
      </p:sp>
    </p:spTree>
    <p:extLst>
      <p:ext uri="{BB962C8B-B14F-4D97-AF65-F5344CB8AC3E}">
        <p14:creationId xmlns:p14="http://schemas.microsoft.com/office/powerpoint/2010/main" val="67404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Here are some examples of different online shops.</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a:t>
            </a:fld>
            <a:endParaRPr lang="nb-NO"/>
          </a:p>
        </p:txBody>
      </p:sp>
    </p:spTree>
    <p:extLst>
      <p:ext uri="{BB962C8B-B14F-4D97-AF65-F5344CB8AC3E}">
        <p14:creationId xmlns:p14="http://schemas.microsoft.com/office/powerpoint/2010/main" val="230833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8. </a:t>
            </a:r>
            <a:r>
              <a:rPr lang="en-GB" sz="1200" kern="1200" dirty="0">
                <a:solidFill>
                  <a:schemeClr val="tx1"/>
                </a:solidFill>
                <a:effectLst/>
                <a:latin typeface="+mn-lt"/>
                <a:ea typeface="+mn-ea"/>
                <a:cs typeface="+mn-cs"/>
              </a:rPr>
              <a:t>Choose payment method and fill in any additional information related to this</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40</a:t>
            </a:fld>
            <a:endParaRPr lang="nb-NO"/>
          </a:p>
        </p:txBody>
      </p:sp>
    </p:spTree>
    <p:extLst>
      <p:ext uri="{BB962C8B-B14F-4D97-AF65-F5344CB8AC3E}">
        <p14:creationId xmlns:p14="http://schemas.microsoft.com/office/powerpoint/2010/main" val="3983815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9. </a:t>
            </a:r>
            <a:r>
              <a:rPr lang="en-GB" sz="1200" kern="1200" dirty="0">
                <a:solidFill>
                  <a:schemeClr val="tx1"/>
                </a:solidFill>
                <a:effectLst/>
                <a:latin typeface="+mn-lt"/>
                <a:ea typeface="+mn-ea"/>
                <a:cs typeface="+mn-cs"/>
              </a:rPr>
              <a:t>Read the terms and conditions</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41</a:t>
            </a:fld>
            <a:endParaRPr lang="nb-NO"/>
          </a:p>
        </p:txBody>
      </p:sp>
    </p:spTree>
    <p:extLst>
      <p:ext uri="{BB962C8B-B14F-4D97-AF65-F5344CB8AC3E}">
        <p14:creationId xmlns:p14="http://schemas.microsoft.com/office/powerpoint/2010/main" val="1828930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10. </a:t>
            </a:r>
            <a:r>
              <a:rPr lang="en-GB" sz="1200" kern="1200" dirty="0">
                <a:solidFill>
                  <a:schemeClr val="tx1"/>
                </a:solidFill>
                <a:effectLst/>
                <a:latin typeface="+mn-lt"/>
                <a:ea typeface="+mn-ea"/>
                <a:cs typeface="+mn-cs"/>
              </a:rPr>
              <a:t>Accept the terms and conditions</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42</a:t>
            </a:fld>
            <a:endParaRPr lang="nb-NO"/>
          </a:p>
        </p:txBody>
      </p:sp>
    </p:spTree>
    <p:extLst>
      <p:ext uri="{BB962C8B-B14F-4D97-AF65-F5344CB8AC3E}">
        <p14:creationId xmlns:p14="http://schemas.microsoft.com/office/powerpoint/2010/main" val="837984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baseline="0" dirty="0"/>
              <a:t>11. </a:t>
            </a:r>
            <a:r>
              <a:rPr lang="en-GB" sz="1200" kern="1200" dirty="0">
                <a:solidFill>
                  <a:schemeClr val="tx1"/>
                </a:solidFill>
                <a:effectLst/>
                <a:latin typeface="+mn-lt"/>
                <a:ea typeface="+mn-ea"/>
                <a:cs typeface="+mn-cs"/>
              </a:rPr>
              <a:t>Check that you receive an order confirmation</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It may seem like a lot to remember, but it’s not difficult once you get used to it.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Some people worry about fraud when shopping online. The chances of this happening to you when you shop through reputable and popular online shops are pretty small, but it is still useful to keep some general guidelines in mind whenever you shop online.</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43</a:t>
            </a:fld>
            <a:endParaRPr lang="nb-NO"/>
          </a:p>
        </p:txBody>
      </p:sp>
    </p:spTree>
    <p:extLst>
      <p:ext uri="{BB962C8B-B14F-4D97-AF65-F5344CB8AC3E}">
        <p14:creationId xmlns:p14="http://schemas.microsoft.com/office/powerpoint/2010/main" val="1999645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Some people are worried about fraud when shopping online, but if you follow certain guidelines, you will minimise the risk of this happening to you.</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We’ll go through those guidelines now.</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44</a:t>
            </a:fld>
            <a:endParaRPr lang="nb-NO"/>
          </a:p>
        </p:txBody>
      </p:sp>
    </p:spTree>
    <p:extLst>
      <p:ext uri="{BB962C8B-B14F-4D97-AF65-F5344CB8AC3E}">
        <p14:creationId xmlns:p14="http://schemas.microsoft.com/office/powerpoint/2010/main" val="21746551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Here are some good rules of thumb for online shopping:</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shouldn’t do business with anyone you don’t trust. If you’re in doubt, you can always check whether the phone number and contact address of the online retailer are real and correct.</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45</a:t>
            </a:fld>
            <a:endParaRPr lang="nb-NO"/>
          </a:p>
        </p:txBody>
      </p:sp>
    </p:spTree>
    <p:extLst>
      <p:ext uri="{BB962C8B-B14F-4D97-AF65-F5344CB8AC3E}">
        <p14:creationId xmlns:p14="http://schemas.microsoft.com/office/powerpoint/2010/main" val="858456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Make sure that you shop using a safe service. Check the web address in the address field. If it says https, or if you see a padlock symbol in the address field, the information you enter will be protected and can’t be intercepted by others.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Don’t give any information about yourself or your payment card unless you see an S in https or the padlock symbol in the address field.</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46</a:t>
            </a:fld>
            <a:endParaRPr lang="nb-NO"/>
          </a:p>
        </p:txBody>
      </p:sp>
    </p:spTree>
    <p:extLst>
      <p:ext uri="{BB962C8B-B14F-4D97-AF65-F5344CB8AC3E}">
        <p14:creationId xmlns:p14="http://schemas.microsoft.com/office/powerpoint/2010/main" val="823767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REMEMBER: When shopping online, only give your card number, expiry date and CVC to the online shop you are doing business with. If you are redirected to a page where you have to enter a code from your online banking code generator along with your password, you may do this as well. NEVER give anyone your PIN.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It’s a good idea to use credit cards when shopping online.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If you enter your credit card details when you shop online, the amount won’t be charged to your account, but registered on your credit card invoice.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will give you plenty of time to check the amount and receive the product before you pay for it. If the product never arrives, or if it is faulty or defective, your rights as a consumer are strong when you pay with a credit card.</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Regardless of whether you use a credit card or a debit card to pay for the product, never give anyone the PIN for your card (the PIN is the four-digit code you use when you withdraw money from a cash machine or use your card to pay in a shop).</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Keep an eye on your account statements. If you see a transaction you don’t recognise, or that you think is a fraud, contact your bank. They will help you to find out what has happened.</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47</a:t>
            </a:fld>
            <a:endParaRPr lang="nb-NO"/>
          </a:p>
        </p:txBody>
      </p:sp>
    </p:spTree>
    <p:extLst>
      <p:ext uri="{BB962C8B-B14F-4D97-AF65-F5344CB8AC3E}">
        <p14:creationId xmlns:p14="http://schemas.microsoft.com/office/powerpoint/2010/main" val="21492164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If you are asked to </a:t>
            </a:r>
            <a:r>
              <a:rPr lang="en-GB" sz="1200" u="sng" kern="1200" dirty="0">
                <a:solidFill>
                  <a:schemeClr val="tx1"/>
                </a:solidFill>
                <a:effectLst/>
                <a:latin typeface="+mn-lt"/>
                <a:ea typeface="+mn-ea"/>
                <a:cs typeface="+mn-cs"/>
              </a:rPr>
              <a:t>transfer money to a bank account</a:t>
            </a:r>
            <a:r>
              <a:rPr lang="en-GB" sz="1200" kern="1200" dirty="0">
                <a:solidFill>
                  <a:schemeClr val="tx1"/>
                </a:solidFill>
                <a:effectLst/>
                <a:latin typeface="+mn-lt"/>
                <a:ea typeface="+mn-ea"/>
                <a:cs typeface="+mn-cs"/>
              </a:rPr>
              <a:t> to pay for your purchase, you have reason to be sceptical.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If you choose to pay this way, you will have fewer rights, and it may be harder to get help if you regret your purchase or if the product never arrives.</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48</a:t>
            </a:fld>
            <a:endParaRPr lang="nb-NO"/>
          </a:p>
        </p:txBody>
      </p:sp>
    </p:spTree>
    <p:extLst>
      <p:ext uri="{BB962C8B-B14F-4D97-AF65-F5344CB8AC3E}">
        <p14:creationId xmlns:p14="http://schemas.microsoft.com/office/powerpoint/2010/main" val="767446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Pay attention, and make sure that the product arrives when the online shop said it would arrive in its terms and conditions. If the product doesn’t arrive, you shouldn’t pay for it. In such cases, you should contact your bank. </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49</a:t>
            </a:fld>
            <a:endParaRPr lang="nb-NO"/>
          </a:p>
        </p:txBody>
      </p:sp>
    </p:spTree>
    <p:extLst>
      <p:ext uri="{BB962C8B-B14F-4D97-AF65-F5344CB8AC3E}">
        <p14:creationId xmlns:p14="http://schemas.microsoft.com/office/powerpoint/2010/main" val="50115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Here are some examples of different online shops.</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5</a:t>
            </a:fld>
            <a:endParaRPr lang="nb-NO"/>
          </a:p>
        </p:txBody>
      </p:sp>
    </p:spTree>
    <p:extLst>
      <p:ext uri="{BB962C8B-B14F-4D97-AF65-F5344CB8AC3E}">
        <p14:creationId xmlns:p14="http://schemas.microsoft.com/office/powerpoint/2010/main" val="9541668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b="1" kern="1200" dirty="0">
                <a:solidFill>
                  <a:schemeClr val="tx1"/>
                </a:solidFill>
                <a:effectLst/>
                <a:latin typeface="+mn-lt"/>
                <a:ea typeface="+mn-ea"/>
                <a:cs typeface="+mn-cs"/>
              </a:rPr>
              <a:t>Take the time to help anyone who wants to order something online.</a:t>
            </a:r>
            <a:endParaRPr lang="pl-PL"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It might also be a good idea to print out a list of the different steps and precautions to take (ideally with illustrations) and hand it out to the participants.</a:t>
            </a:r>
            <a:endParaRPr lang="nb-NO" b="1"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50</a:t>
            </a:fld>
            <a:endParaRPr lang="nb-NO"/>
          </a:p>
        </p:txBody>
      </p:sp>
    </p:spTree>
    <p:extLst>
      <p:ext uri="{BB962C8B-B14F-4D97-AF65-F5344CB8AC3E}">
        <p14:creationId xmlns:p14="http://schemas.microsoft.com/office/powerpoint/2010/main" val="153278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Here are some examples of different online shops.</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6</a:t>
            </a:fld>
            <a:endParaRPr lang="nb-NO"/>
          </a:p>
        </p:txBody>
      </p:sp>
    </p:spTree>
    <p:extLst>
      <p:ext uri="{BB962C8B-B14F-4D97-AF65-F5344CB8AC3E}">
        <p14:creationId xmlns:p14="http://schemas.microsoft.com/office/powerpoint/2010/main" val="103704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Most online shops have a pretty similar structure.</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n-NO"/>
          </a:p>
        </p:txBody>
      </p:sp>
    </p:spTree>
    <p:extLst>
      <p:ext uri="{BB962C8B-B14F-4D97-AF65-F5344CB8AC3E}">
        <p14:creationId xmlns:p14="http://schemas.microsoft.com/office/powerpoint/2010/main" val="767871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The first thing you’ll see is often a page where you can search for and read about the products.</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n-NO"/>
          </a:p>
        </p:txBody>
      </p:sp>
    </p:spTree>
    <p:extLst>
      <p:ext uri="{BB962C8B-B14F-4D97-AF65-F5344CB8AC3E}">
        <p14:creationId xmlns:p14="http://schemas.microsoft.com/office/powerpoint/2010/main" val="221443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On this page you’ll also see a ‘shopping trolley’ or ‘basket’ where the products and services you want to buy will end up.</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n-NO"/>
          </a:p>
        </p:txBody>
      </p:sp>
    </p:spTree>
    <p:extLst>
      <p:ext uri="{BB962C8B-B14F-4D97-AF65-F5344CB8AC3E}">
        <p14:creationId xmlns:p14="http://schemas.microsoft.com/office/powerpoint/2010/main" val="3330511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Bilde 6"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9"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13"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6828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a:prstGeom prst="rect">
            <a:avLst/>
          </a:prstGeo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21.06.2019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67865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838200" y="1825625"/>
            <a:ext cx="10515600" cy="4351338"/>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21.06.2019</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931970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21.06.2019</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68866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9"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10"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72862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Hva er en nettbutikk?</a:t>
            </a: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Tree>
    <p:extLst>
      <p:ext uri="{BB962C8B-B14F-4D97-AF65-F5344CB8AC3E}">
        <p14:creationId xmlns:p14="http://schemas.microsoft.com/office/powerpoint/2010/main" val="3951981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Slik betaler du</a:t>
            </a: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Tree>
    <p:extLst>
      <p:ext uri="{BB962C8B-B14F-4D97-AF65-F5344CB8AC3E}">
        <p14:creationId xmlns:p14="http://schemas.microsoft.com/office/powerpoint/2010/main" val="174245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Hvordan unngå svindel?</a:t>
            </a: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Tree>
    <p:extLst>
      <p:ext uri="{BB962C8B-B14F-4D97-AF65-F5344CB8AC3E}">
        <p14:creationId xmlns:p14="http://schemas.microsoft.com/office/powerpoint/2010/main" val="316641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21.06.2019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14135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dato 2"/>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21.06.2019</a:t>
            </a:fld>
            <a:endParaRPr lang="nb-NO"/>
          </a:p>
        </p:txBody>
      </p:sp>
      <p:sp>
        <p:nvSpPr>
          <p:cNvPr id="4" name="Plassholder for bunntekst 3"/>
          <p:cNvSpPr>
            <a:spLocks noGrp="1"/>
          </p:cNvSpPr>
          <p:nvPr>
            <p:ph type="ftr" sz="quarter" idx="11"/>
          </p:nvPr>
        </p:nvSpPr>
        <p:spPr>
          <a:xfrm>
            <a:off x="4038600" y="6356350"/>
            <a:ext cx="4114800" cy="365125"/>
          </a:xfrm>
          <a:prstGeom prst="rect">
            <a:avLst/>
          </a:prstGeom>
        </p:spPr>
        <p:txBody>
          <a:bodyPr/>
          <a:lstStyle/>
          <a:p>
            <a:endParaRPr lang="nb-NO"/>
          </a:p>
        </p:txBody>
      </p:sp>
      <p:sp>
        <p:nvSpPr>
          <p:cNvPr id="5" name="Plassholder for lysbildenummer 4"/>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36961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21.06.2019</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390452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a:prstGeom prst="rect">
            <a:avLst/>
          </a:prstGeo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21.06.2019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44824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lassholder for tittel 1"/>
          <p:cNvSpPr>
            <a:spLocks noGrp="1"/>
          </p:cNvSpPr>
          <p:nvPr>
            <p:ph type="title"/>
          </p:nvPr>
        </p:nvSpPr>
        <p:spPr>
          <a:xfrm>
            <a:off x="990600" y="5175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11" name="Plassholder for tekst 2"/>
          <p:cNvSpPr>
            <a:spLocks noGrp="1"/>
          </p:cNvSpPr>
          <p:nvPr>
            <p:ph type="body" idx="1"/>
          </p:nvPr>
        </p:nvSpPr>
        <p:spPr>
          <a:xfrm>
            <a:off x="990600" y="19780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13"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97982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52"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1.jp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1.jp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jp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png"/><Relationship Id="rId7"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jpeg"/><Relationship Id="rId10" Type="http://schemas.openxmlformats.org/officeDocument/2006/relationships/image" Target="../media/image28.png"/><Relationship Id="rId4" Type="http://schemas.openxmlformats.org/officeDocument/2006/relationships/image" Target="../media/image40.png"/><Relationship Id="rId9" Type="http://schemas.openxmlformats.org/officeDocument/2006/relationships/image" Target="../media/image44.pn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9.jpg"/><Relationship Id="rId7"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41.jpeg"/><Relationship Id="rId11" Type="http://schemas.openxmlformats.org/officeDocument/2006/relationships/image" Target="../media/image28.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jpeg"/></Relationships>
</file>

<file path=ppt/slides/_rels/slide3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5.png"/><Relationship Id="rId3" Type="http://schemas.openxmlformats.org/officeDocument/2006/relationships/image" Target="../media/image29.jpg"/><Relationship Id="rId7" Type="http://schemas.openxmlformats.org/officeDocument/2006/relationships/image" Target="../media/image42.png"/><Relationship Id="rId12"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41.jpeg"/><Relationship Id="rId11" Type="http://schemas.openxmlformats.org/officeDocument/2006/relationships/image" Target="../media/image28.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jpeg"/></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0.png"/><Relationship Id="rId3" Type="http://schemas.openxmlformats.org/officeDocument/2006/relationships/image" Target="../media/image32.png"/><Relationship Id="rId7" Type="http://schemas.openxmlformats.org/officeDocument/2006/relationships/image" Target="../media/image41.jpeg"/><Relationship Id="rId12"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43.jpeg"/><Relationship Id="rId4" Type="http://schemas.openxmlformats.org/officeDocument/2006/relationships/image" Target="../media/image29.jpg"/><Relationship Id="rId9" Type="http://schemas.openxmlformats.org/officeDocument/2006/relationships/image" Target="../media/image25.png"/><Relationship Id="rId1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28.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3.jpeg"/><Relationship Id="rId5" Type="http://schemas.openxmlformats.org/officeDocument/2006/relationships/image" Target="../media/image29.jpg"/><Relationship Id="rId15" Type="http://schemas.openxmlformats.org/officeDocument/2006/relationships/image" Target="../media/image45.png"/><Relationship Id="rId10" Type="http://schemas.openxmlformats.org/officeDocument/2006/relationships/image" Target="../media/image25.png"/><Relationship Id="rId4" Type="http://schemas.openxmlformats.org/officeDocument/2006/relationships/image" Target="../media/image32.png"/><Relationship Id="rId9" Type="http://schemas.openxmlformats.org/officeDocument/2006/relationships/image" Target="../media/image42.png"/><Relationship Id="rId14" Type="http://schemas.openxmlformats.org/officeDocument/2006/relationships/image" Target="../media/image30.png"/></Relationships>
</file>

<file path=ppt/slides/_rels/slide41.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4.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43.jpeg"/><Relationship Id="rId2" Type="http://schemas.openxmlformats.org/officeDocument/2006/relationships/notesSlide" Target="../notesSlides/notesSlide41.xml"/><Relationship Id="rId16"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25.png"/><Relationship Id="rId5" Type="http://schemas.openxmlformats.org/officeDocument/2006/relationships/image" Target="../media/image29.jpg"/><Relationship Id="rId15" Type="http://schemas.openxmlformats.org/officeDocument/2006/relationships/image" Target="../media/image30.png"/><Relationship Id="rId10" Type="http://schemas.openxmlformats.org/officeDocument/2006/relationships/image" Target="../media/image42.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28.png"/></Relationships>
</file>

<file path=ppt/slides/_rels/slide42.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37.png"/><Relationship Id="rId17" Type="http://schemas.openxmlformats.org/officeDocument/2006/relationships/image" Target="../media/image28.png"/><Relationship Id="rId2" Type="http://schemas.openxmlformats.org/officeDocument/2006/relationships/notesSlide" Target="../notesSlides/notesSlide42.xml"/><Relationship Id="rId16"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36.png"/><Relationship Id="rId5" Type="http://schemas.openxmlformats.org/officeDocument/2006/relationships/image" Target="../media/image29.jpg"/><Relationship Id="rId15" Type="http://schemas.openxmlformats.org/officeDocument/2006/relationships/image" Target="../media/image43.jpeg"/><Relationship Id="rId10" Type="http://schemas.openxmlformats.org/officeDocument/2006/relationships/image" Target="../media/image45.png"/><Relationship Id="rId4" Type="http://schemas.openxmlformats.org/officeDocument/2006/relationships/image" Target="../media/image32.png"/><Relationship Id="rId9" Type="http://schemas.openxmlformats.org/officeDocument/2006/relationships/image" Target="../media/image30.png"/><Relationship Id="rId14" Type="http://schemas.openxmlformats.org/officeDocument/2006/relationships/image" Target="../media/image25.png"/></Relationships>
</file>

<file path=ppt/slides/_rels/slide4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7.png"/><Relationship Id="rId18" Type="http://schemas.openxmlformats.org/officeDocument/2006/relationships/image" Target="../media/image28.png"/><Relationship Id="rId3" Type="http://schemas.openxmlformats.org/officeDocument/2006/relationships/image" Target="../media/image46.png"/><Relationship Id="rId7" Type="http://schemas.openxmlformats.org/officeDocument/2006/relationships/image" Target="../media/image39.png"/><Relationship Id="rId12" Type="http://schemas.openxmlformats.org/officeDocument/2006/relationships/image" Target="../media/image36.png"/><Relationship Id="rId17" Type="http://schemas.openxmlformats.org/officeDocument/2006/relationships/image" Target="../media/image44.png"/><Relationship Id="rId2" Type="http://schemas.openxmlformats.org/officeDocument/2006/relationships/notesSlide" Target="../notesSlides/notesSlide43.xml"/><Relationship Id="rId16" Type="http://schemas.openxmlformats.org/officeDocument/2006/relationships/image" Target="../media/image43.jpeg"/><Relationship Id="rId1" Type="http://schemas.openxmlformats.org/officeDocument/2006/relationships/slideLayout" Target="../slideLayouts/slideLayout4.xml"/><Relationship Id="rId6" Type="http://schemas.openxmlformats.org/officeDocument/2006/relationships/image" Target="../media/image29.jpg"/><Relationship Id="rId11" Type="http://schemas.openxmlformats.org/officeDocument/2006/relationships/image" Target="../media/image45.png"/><Relationship Id="rId5" Type="http://schemas.openxmlformats.org/officeDocument/2006/relationships/image" Target="../media/image32.png"/><Relationship Id="rId1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33.png"/><Relationship Id="rId9" Type="http://schemas.openxmlformats.org/officeDocument/2006/relationships/image" Target="../media/image41.jpeg"/><Relationship Id="rId14" Type="http://schemas.openxmlformats.org/officeDocument/2006/relationships/image" Target="../media/image4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1646963"/>
          </a:xfrm>
        </p:spPr>
        <p:txBody>
          <a:bodyPr/>
          <a:lstStyle/>
          <a:p>
            <a:pPr algn="l"/>
            <a:r>
              <a:rPr lang="pl-PL" dirty="0" err="1"/>
              <a:t>Safe</a:t>
            </a:r>
            <a:r>
              <a:rPr lang="pl-PL" dirty="0"/>
              <a:t> Online Shopping</a:t>
            </a:r>
            <a:endParaRPr lang="nb-NO" dirty="0"/>
          </a:p>
        </p:txBody>
      </p:sp>
      <p:sp>
        <p:nvSpPr>
          <p:cNvPr id="3" name="Undertittel 2"/>
          <p:cNvSpPr>
            <a:spLocks noGrp="1"/>
          </p:cNvSpPr>
          <p:nvPr>
            <p:ph type="subTitle" idx="4294967295"/>
          </p:nvPr>
        </p:nvSpPr>
        <p:spPr>
          <a:xfrm>
            <a:off x="1524000" y="3602038"/>
            <a:ext cx="9144000" cy="2589756"/>
          </a:xfrm>
        </p:spPr>
        <p:txBody>
          <a:bodyPr>
            <a:normAutofit/>
          </a:bodyPr>
          <a:lstStyle/>
          <a:p>
            <a:r>
              <a:rPr lang="en-US" b="1" dirty="0"/>
              <a:t>Learning objectives:</a:t>
            </a:r>
          </a:p>
          <a:p>
            <a:pPr marL="285750" indent="-285750">
              <a:buFont typeface="Arial" panose="020B0604020202020204" pitchFamily="34" charset="0"/>
              <a:buChar char="•"/>
            </a:pPr>
            <a:r>
              <a:rPr lang="en-US" dirty="0"/>
              <a:t>Learn to recognize the basic elements of online store</a:t>
            </a:r>
          </a:p>
          <a:p>
            <a:pPr marL="285750" indent="-285750">
              <a:buFont typeface="Arial" panose="020B0604020202020204" pitchFamily="34" charset="0"/>
              <a:buChar char="•"/>
            </a:pPr>
            <a:r>
              <a:rPr lang="en-US" dirty="0"/>
              <a:t>Learn how to choose and pay for goods</a:t>
            </a:r>
          </a:p>
          <a:p>
            <a:pPr marL="285750" indent="-285750">
              <a:buFont typeface="Arial" panose="020B0604020202020204" pitchFamily="34" charset="0"/>
              <a:buChar char="•"/>
            </a:pPr>
            <a:r>
              <a:rPr lang="en-US" dirty="0"/>
              <a:t>Learn what information you can safely give from you</a:t>
            </a:r>
          </a:p>
          <a:p>
            <a:pPr marL="285750" indent="-285750">
              <a:buFont typeface="Arial" panose="020B0604020202020204" pitchFamily="34" charset="0"/>
              <a:buChar char="•"/>
            </a:pPr>
            <a:r>
              <a:rPr lang="en-US" dirty="0"/>
              <a:t>Learn what to pay attention to in order to avoid fraud and shop safely online</a:t>
            </a:r>
            <a:endParaRPr lang="nb-NO" dirty="0"/>
          </a:p>
        </p:txBody>
      </p:sp>
    </p:spTree>
    <p:extLst>
      <p:ext uri="{BB962C8B-B14F-4D97-AF65-F5344CB8AC3E}">
        <p14:creationId xmlns:p14="http://schemas.microsoft.com/office/powerpoint/2010/main" val="3594708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21" name="Tittel 20"/>
          <p:cNvSpPr>
            <a:spLocks noGrp="1"/>
          </p:cNvSpPr>
          <p:nvPr>
            <p:ph type="title"/>
          </p:nvPr>
        </p:nvSpPr>
        <p:spPr/>
        <p:txBody>
          <a:bodyPr/>
          <a:lstStyle/>
          <a:p>
            <a:r>
              <a:rPr lang="en-GB" dirty="0"/>
              <a:t>What is an online shop?</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10</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
        <p:nvSpPr>
          <p:cNvPr id="16" name="Ellipse 15"/>
          <p:cNvSpPr/>
          <p:nvPr/>
        </p:nvSpPr>
        <p:spPr>
          <a:xfrm>
            <a:off x="2362932" y="2665120"/>
            <a:ext cx="2040240" cy="15095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7" name="Bilde 36"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4912" y="2193276"/>
            <a:ext cx="5465265" cy="6830136"/>
          </a:xfrm>
          <a:prstGeom prst="rect">
            <a:avLst/>
          </a:prstGeom>
        </p:spPr>
      </p:pic>
    </p:spTree>
    <p:extLst>
      <p:ext uri="{BB962C8B-B14F-4D97-AF65-F5344CB8AC3E}">
        <p14:creationId xmlns:p14="http://schemas.microsoft.com/office/powerpoint/2010/main" val="16167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What is an online shop?</a:t>
            </a:r>
            <a:endParaRPr lang="nb-NO" dirty="0"/>
          </a:p>
        </p:txBody>
      </p:sp>
      <p:grpSp>
        <p:nvGrpSpPr>
          <p:cNvPr id="14" name="Gruppe 13"/>
          <p:cNvGrpSpPr/>
          <p:nvPr/>
        </p:nvGrpSpPr>
        <p:grpSpPr>
          <a:xfrm>
            <a:off x="3813048" y="1588559"/>
            <a:ext cx="4653343" cy="4013665"/>
            <a:chOff x="3813048" y="1588559"/>
            <a:chExt cx="4653343" cy="4013665"/>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r>
                <a:rPr lang="nb-NO" sz="3200" dirty="0"/>
                <a:t>Ant.</a:t>
              </a:r>
            </a:p>
          </p:txBody>
        </p:sp>
        <p:sp>
          <p:nvSpPr>
            <p:cNvPr id="5" name="TekstSylinder 4"/>
            <p:cNvSpPr txBox="1"/>
            <p:nvPr/>
          </p:nvSpPr>
          <p:spPr>
            <a:xfrm>
              <a:off x="6656832" y="3483864"/>
              <a:ext cx="886968" cy="584775"/>
            </a:xfrm>
            <a:prstGeom prst="rect">
              <a:avLst/>
            </a:prstGeom>
            <a:noFill/>
          </p:spPr>
          <p:txBody>
            <a:bodyPr wrap="square" rtlCol="0">
              <a:spAutoFit/>
            </a:bodyPr>
            <a:lstStyle/>
            <a:p>
              <a:r>
                <a:rPr lang="nb-NO" sz="3200" dirty="0" err="1"/>
                <a:t>Str</a:t>
              </a:r>
              <a:r>
                <a:rPr lang="nb-NO" sz="3200" dirty="0"/>
                <a:t>.</a:t>
              </a: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a:t>PRIS: XX,XX</a:t>
              </a: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a:solidFill>
                    <a:schemeClr val="bg1"/>
                  </a:solidFill>
                </a:rPr>
                <a:t>KJØP</a:t>
              </a:r>
            </a:p>
          </p:txBody>
        </p:sp>
      </p:grpSp>
    </p:spTree>
    <p:extLst>
      <p:ext uri="{BB962C8B-B14F-4D97-AF65-F5344CB8AC3E}">
        <p14:creationId xmlns:p14="http://schemas.microsoft.com/office/powerpoint/2010/main" val="2346800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pPr algn="ctr"/>
            <a:r>
              <a:rPr lang="nb-NO" sz="3200" dirty="0">
                <a:solidFill>
                  <a:srgbClr val="FF0000"/>
                </a:solidFill>
              </a:rPr>
              <a:t>1</a:t>
            </a:r>
          </a:p>
        </p:txBody>
      </p:sp>
      <p:sp>
        <p:nvSpPr>
          <p:cNvPr id="5" name="TekstSylinder 4"/>
          <p:cNvSpPr txBox="1"/>
          <p:nvPr/>
        </p:nvSpPr>
        <p:spPr>
          <a:xfrm>
            <a:off x="6656832" y="3619207"/>
            <a:ext cx="886968" cy="338554"/>
          </a:xfrm>
          <a:prstGeom prst="rect">
            <a:avLst/>
          </a:prstGeom>
          <a:noFill/>
        </p:spPr>
        <p:txBody>
          <a:bodyPr wrap="square" rtlCol="0">
            <a:spAutoFit/>
          </a:bodyPr>
          <a:lstStyle/>
          <a:p>
            <a:r>
              <a:rPr lang="nb-NO" sz="1600" dirty="0" err="1">
                <a:solidFill>
                  <a:srgbClr val="FF0000"/>
                </a:solidFill>
              </a:rPr>
              <a:t>Medium</a:t>
            </a:r>
            <a:endParaRPr lang="nb-NO" sz="1600" dirty="0">
              <a:solidFill>
                <a:srgbClr val="FF0000"/>
              </a:solidFill>
            </a:endParaRP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a:t>PRIS: </a:t>
            </a:r>
            <a:r>
              <a:rPr lang="nb-NO" sz="3200" dirty="0">
                <a:solidFill>
                  <a:srgbClr val="FF0000"/>
                </a:solidFill>
              </a:rPr>
              <a:t>99,50</a:t>
            </a: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sp>
        <p:nvSpPr>
          <p:cNvPr id="2" name="Tittel 1"/>
          <p:cNvSpPr>
            <a:spLocks noGrp="1"/>
          </p:cNvSpPr>
          <p:nvPr>
            <p:ph type="title"/>
          </p:nvPr>
        </p:nvSpPr>
        <p:spPr/>
        <p:txBody>
          <a:bodyPr/>
          <a:lstStyle/>
          <a:p>
            <a:r>
              <a:rPr lang="en-GB" dirty="0"/>
              <a:t>What is an online shop?</a:t>
            </a:r>
            <a:endParaRPr lang="nb-NO" dirty="0"/>
          </a:p>
        </p:txBody>
      </p:sp>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a:solidFill>
                  <a:schemeClr val="bg1"/>
                </a:solidFill>
              </a:rPr>
              <a:t>KJØP</a:t>
            </a:r>
          </a:p>
        </p:txBody>
      </p:sp>
    </p:spTree>
    <p:extLst>
      <p:ext uri="{BB962C8B-B14F-4D97-AF65-F5344CB8AC3E}">
        <p14:creationId xmlns:p14="http://schemas.microsoft.com/office/powerpoint/2010/main" val="137780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What is an online shop?</a:t>
            </a:r>
            <a:endParaRPr lang="nb-NO" dirty="0"/>
          </a:p>
        </p:txBody>
      </p:sp>
      <p:pic>
        <p:nvPicPr>
          <p:cNvPr id="3" name="Bilde 2"/>
          <p:cNvPicPr>
            <a:picLocks noChangeAspect="1"/>
          </p:cNvPicPr>
          <p:nvPr/>
        </p:nvPicPr>
        <p:blipFill>
          <a:blip r:embed="rId3"/>
          <a:stretch>
            <a:fillRect/>
          </a:stretch>
        </p:blipFill>
        <p:spPr>
          <a:xfrm>
            <a:off x="1583799" y="1779122"/>
            <a:ext cx="4353880" cy="3755368"/>
          </a:xfrm>
          <a:prstGeom prst="rect">
            <a:avLst/>
          </a:prstGeom>
        </p:spPr>
      </p:pic>
      <p:sp>
        <p:nvSpPr>
          <p:cNvPr id="4" name="TekstSylinder 3"/>
          <p:cNvSpPr txBox="1"/>
          <p:nvPr/>
        </p:nvSpPr>
        <p:spPr>
          <a:xfrm>
            <a:off x="4233284" y="2640101"/>
            <a:ext cx="829888" cy="547142"/>
          </a:xfrm>
          <a:prstGeom prst="rect">
            <a:avLst/>
          </a:prstGeom>
          <a:noFill/>
        </p:spPr>
        <p:txBody>
          <a:bodyPr wrap="square" rtlCol="0">
            <a:spAutoFit/>
          </a:bodyPr>
          <a:lstStyle/>
          <a:p>
            <a:pPr algn="ctr"/>
            <a:r>
              <a:rPr lang="nb-NO" sz="3200" dirty="0">
                <a:solidFill>
                  <a:srgbClr val="FF0000"/>
                </a:solidFill>
              </a:rPr>
              <a:t>1</a:t>
            </a:r>
          </a:p>
        </p:txBody>
      </p:sp>
      <p:sp>
        <p:nvSpPr>
          <p:cNvPr id="5" name="TekstSylinder 4"/>
          <p:cNvSpPr txBox="1"/>
          <p:nvPr/>
        </p:nvSpPr>
        <p:spPr>
          <a:xfrm>
            <a:off x="4221995" y="3679089"/>
            <a:ext cx="970894" cy="338554"/>
          </a:xfrm>
          <a:prstGeom prst="rect">
            <a:avLst/>
          </a:prstGeom>
          <a:noFill/>
        </p:spPr>
        <p:txBody>
          <a:bodyPr wrap="square" rtlCol="0">
            <a:spAutoFit/>
          </a:bodyPr>
          <a:lstStyle/>
          <a:p>
            <a:r>
              <a:rPr lang="nb-NO" sz="1600" dirty="0" err="1">
                <a:solidFill>
                  <a:srgbClr val="FF0000"/>
                </a:solidFill>
              </a:rPr>
              <a:t>Medium</a:t>
            </a:r>
            <a:endParaRPr lang="nb-NO" sz="1600" dirty="0">
              <a:solidFill>
                <a:srgbClr val="FF0000"/>
              </a:solidFill>
            </a:endParaRPr>
          </a:p>
        </p:txBody>
      </p:sp>
      <p:pic>
        <p:nvPicPr>
          <p:cNvPr id="8" name="Bilde 7"/>
          <p:cNvPicPr>
            <a:picLocks noChangeAspect="1"/>
          </p:cNvPicPr>
          <p:nvPr/>
        </p:nvPicPr>
        <p:blipFill>
          <a:blip r:embed="rId4"/>
          <a:stretch>
            <a:fillRect/>
          </a:stretch>
        </p:blipFill>
        <p:spPr>
          <a:xfrm>
            <a:off x="2135185" y="2101998"/>
            <a:ext cx="1801388" cy="1724028"/>
          </a:xfrm>
          <a:prstGeom prst="rect">
            <a:avLst/>
          </a:prstGeom>
        </p:spPr>
      </p:pic>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2957" y="4305943"/>
            <a:ext cx="3739066" cy="927421"/>
          </a:xfrm>
          <a:prstGeom prst="rect">
            <a:avLst/>
          </a:prstGeom>
        </p:spPr>
      </p:pic>
      <p:sp>
        <p:nvSpPr>
          <p:cNvPr id="7" name="TekstSylinder 6"/>
          <p:cNvSpPr txBox="1"/>
          <p:nvPr/>
        </p:nvSpPr>
        <p:spPr>
          <a:xfrm>
            <a:off x="1862957" y="4339765"/>
            <a:ext cx="3739066" cy="830997"/>
          </a:xfrm>
          <a:prstGeom prst="rect">
            <a:avLst/>
          </a:prstGeom>
          <a:noFill/>
        </p:spPr>
        <p:txBody>
          <a:bodyPr wrap="square" rtlCol="0">
            <a:spAutoFit/>
          </a:bodyPr>
          <a:lstStyle/>
          <a:p>
            <a:pPr algn="ctr"/>
            <a:r>
              <a:rPr lang="nb-NO" sz="4800" spc="600" dirty="0">
                <a:solidFill>
                  <a:schemeClr val="bg1"/>
                </a:solidFill>
              </a:rPr>
              <a:t>KJØP</a:t>
            </a:r>
          </a:p>
        </p:txBody>
      </p:sp>
      <p:pic>
        <p:nvPicPr>
          <p:cNvPr id="12" name="Bilde 11"/>
          <p:cNvPicPr>
            <a:picLocks noChangeAspect="1"/>
          </p:cNvPicPr>
          <p:nvPr/>
        </p:nvPicPr>
        <p:blipFill>
          <a:blip r:embed="rId6"/>
          <a:stretch>
            <a:fillRect/>
          </a:stretch>
        </p:blipFill>
        <p:spPr>
          <a:xfrm>
            <a:off x="6369592" y="1779122"/>
            <a:ext cx="4373343" cy="3755370"/>
          </a:xfrm>
          <a:prstGeom prst="rect">
            <a:avLst/>
          </a:prstGeom>
        </p:spPr>
      </p:pic>
      <p:pic>
        <p:nvPicPr>
          <p:cNvPr id="13" name="Bilde 12"/>
          <p:cNvPicPr>
            <a:picLocks noChangeAspect="1"/>
          </p:cNvPicPr>
          <p:nvPr/>
        </p:nvPicPr>
        <p:blipFill>
          <a:blip r:embed="rId7"/>
          <a:stretch>
            <a:fillRect/>
          </a:stretch>
        </p:blipFill>
        <p:spPr>
          <a:xfrm>
            <a:off x="6796510" y="2054455"/>
            <a:ext cx="1927135" cy="1889348"/>
          </a:xfrm>
          <a:prstGeom prst="rect">
            <a:avLst/>
          </a:prstGeom>
        </p:spPr>
      </p:pic>
      <p:pic>
        <p:nvPicPr>
          <p:cNvPr id="18" name="Bilde 17"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6792" y="4348750"/>
            <a:ext cx="3739066" cy="927421"/>
          </a:xfrm>
          <a:prstGeom prst="rect">
            <a:avLst/>
          </a:prstGeom>
        </p:spPr>
      </p:pic>
      <p:sp>
        <p:nvSpPr>
          <p:cNvPr id="19" name="TekstSylinder 18"/>
          <p:cNvSpPr txBox="1"/>
          <p:nvPr/>
        </p:nvSpPr>
        <p:spPr>
          <a:xfrm>
            <a:off x="6666792" y="4382572"/>
            <a:ext cx="3739066" cy="830997"/>
          </a:xfrm>
          <a:prstGeom prst="rect">
            <a:avLst/>
          </a:prstGeom>
          <a:noFill/>
        </p:spPr>
        <p:txBody>
          <a:bodyPr wrap="square" rtlCol="0">
            <a:spAutoFit/>
          </a:bodyPr>
          <a:lstStyle/>
          <a:p>
            <a:pPr algn="ctr"/>
            <a:r>
              <a:rPr lang="nb-NO" sz="4800" spc="600" dirty="0">
                <a:solidFill>
                  <a:schemeClr val="bg1"/>
                </a:solidFill>
              </a:rPr>
              <a:t>KJØP</a:t>
            </a:r>
          </a:p>
        </p:txBody>
      </p:sp>
      <p:sp>
        <p:nvSpPr>
          <p:cNvPr id="20" name="TekstSylinder 19"/>
          <p:cNvSpPr txBox="1"/>
          <p:nvPr/>
        </p:nvSpPr>
        <p:spPr>
          <a:xfrm>
            <a:off x="2011018" y="3794947"/>
            <a:ext cx="2093976" cy="523220"/>
          </a:xfrm>
          <a:prstGeom prst="rect">
            <a:avLst/>
          </a:prstGeom>
          <a:noFill/>
        </p:spPr>
        <p:txBody>
          <a:bodyPr wrap="square" rtlCol="0">
            <a:spAutoFit/>
          </a:bodyPr>
          <a:lstStyle/>
          <a:p>
            <a:r>
              <a:rPr lang="nb-NO" sz="2800" dirty="0"/>
              <a:t>PRIS: </a:t>
            </a:r>
            <a:r>
              <a:rPr lang="nb-NO" sz="2800" dirty="0">
                <a:solidFill>
                  <a:srgbClr val="FF0000"/>
                </a:solidFill>
              </a:rPr>
              <a:t>99,50</a:t>
            </a:r>
          </a:p>
        </p:txBody>
      </p:sp>
      <p:sp>
        <p:nvSpPr>
          <p:cNvPr id="21" name="TekstSylinder 20"/>
          <p:cNvSpPr txBox="1"/>
          <p:nvPr/>
        </p:nvSpPr>
        <p:spPr>
          <a:xfrm>
            <a:off x="6735667" y="3840063"/>
            <a:ext cx="2093976" cy="523220"/>
          </a:xfrm>
          <a:prstGeom prst="rect">
            <a:avLst/>
          </a:prstGeom>
          <a:noFill/>
        </p:spPr>
        <p:txBody>
          <a:bodyPr wrap="square" rtlCol="0">
            <a:spAutoFit/>
          </a:bodyPr>
          <a:lstStyle/>
          <a:p>
            <a:r>
              <a:rPr lang="nb-NO" sz="2800" dirty="0"/>
              <a:t>PRIS</a:t>
            </a:r>
            <a:r>
              <a:rPr lang="nb-NO" sz="2800"/>
              <a:t>: </a:t>
            </a:r>
            <a:r>
              <a:rPr lang="nb-NO" sz="2800">
                <a:solidFill>
                  <a:srgbClr val="FF0000"/>
                </a:solidFill>
              </a:rPr>
              <a:t>295,-</a:t>
            </a:r>
            <a:endParaRPr lang="nb-NO" sz="2800" dirty="0">
              <a:solidFill>
                <a:srgbClr val="FF0000"/>
              </a:solidFill>
            </a:endParaRPr>
          </a:p>
        </p:txBody>
      </p:sp>
      <p:sp>
        <p:nvSpPr>
          <p:cNvPr id="22" name="TekstSylinder 21"/>
          <p:cNvSpPr txBox="1"/>
          <p:nvPr/>
        </p:nvSpPr>
        <p:spPr>
          <a:xfrm>
            <a:off x="9040498" y="2668926"/>
            <a:ext cx="829888" cy="584775"/>
          </a:xfrm>
          <a:prstGeom prst="rect">
            <a:avLst/>
          </a:prstGeom>
          <a:noFill/>
        </p:spPr>
        <p:txBody>
          <a:bodyPr wrap="square" rtlCol="0">
            <a:spAutoFit/>
          </a:bodyPr>
          <a:lstStyle/>
          <a:p>
            <a:pPr algn="ctr"/>
            <a:r>
              <a:rPr lang="nb-NO" sz="3200" dirty="0">
                <a:solidFill>
                  <a:srgbClr val="FF0000"/>
                </a:solidFill>
              </a:rPr>
              <a:t>4</a:t>
            </a:r>
          </a:p>
        </p:txBody>
      </p:sp>
      <p:sp>
        <p:nvSpPr>
          <p:cNvPr id="23" name="TekstSylinder 22"/>
          <p:cNvSpPr txBox="1"/>
          <p:nvPr/>
        </p:nvSpPr>
        <p:spPr>
          <a:xfrm>
            <a:off x="9006631" y="3707914"/>
            <a:ext cx="863755" cy="338554"/>
          </a:xfrm>
          <a:prstGeom prst="rect">
            <a:avLst/>
          </a:prstGeom>
          <a:noFill/>
        </p:spPr>
        <p:txBody>
          <a:bodyPr wrap="square" rtlCol="0">
            <a:spAutoFit/>
          </a:bodyPr>
          <a:lstStyle/>
          <a:p>
            <a:pPr algn="ctr"/>
            <a:r>
              <a:rPr lang="nb-NO" sz="1600" dirty="0">
                <a:solidFill>
                  <a:srgbClr val="FF0000"/>
                </a:solidFill>
              </a:rPr>
              <a:t>Small</a:t>
            </a:r>
          </a:p>
        </p:txBody>
      </p:sp>
    </p:spTree>
    <p:extLst>
      <p:ext uri="{BB962C8B-B14F-4D97-AF65-F5344CB8AC3E}">
        <p14:creationId xmlns:p14="http://schemas.microsoft.com/office/powerpoint/2010/main" val="593990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pPr algn="ctr"/>
            <a:r>
              <a:rPr lang="nb-NO" sz="3200" dirty="0">
                <a:solidFill>
                  <a:srgbClr val="FF0000"/>
                </a:solidFill>
              </a:rPr>
              <a:t>1</a:t>
            </a:r>
          </a:p>
        </p:txBody>
      </p:sp>
      <p:sp>
        <p:nvSpPr>
          <p:cNvPr id="5" name="TekstSylinder 4"/>
          <p:cNvSpPr txBox="1"/>
          <p:nvPr/>
        </p:nvSpPr>
        <p:spPr>
          <a:xfrm>
            <a:off x="6656832" y="3619207"/>
            <a:ext cx="886968" cy="338554"/>
          </a:xfrm>
          <a:prstGeom prst="rect">
            <a:avLst/>
          </a:prstGeom>
          <a:noFill/>
        </p:spPr>
        <p:txBody>
          <a:bodyPr wrap="square" rtlCol="0">
            <a:spAutoFit/>
          </a:bodyPr>
          <a:lstStyle/>
          <a:p>
            <a:r>
              <a:rPr lang="nb-NO" sz="1600" dirty="0" err="1">
                <a:solidFill>
                  <a:srgbClr val="FF0000"/>
                </a:solidFill>
              </a:rPr>
              <a:t>Medium</a:t>
            </a:r>
            <a:endParaRPr lang="nb-NO" sz="1600" dirty="0">
              <a:solidFill>
                <a:srgbClr val="FF0000"/>
              </a:solidFill>
            </a:endParaRP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a:t>PRIS: </a:t>
            </a:r>
            <a:r>
              <a:rPr lang="nb-NO" sz="3200" dirty="0">
                <a:solidFill>
                  <a:srgbClr val="FF0000"/>
                </a:solidFill>
              </a:rPr>
              <a:t>99,50</a:t>
            </a: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sp>
        <p:nvSpPr>
          <p:cNvPr id="2" name="Tittel 1"/>
          <p:cNvSpPr>
            <a:spLocks noGrp="1"/>
          </p:cNvSpPr>
          <p:nvPr>
            <p:ph type="title"/>
          </p:nvPr>
        </p:nvSpPr>
        <p:spPr/>
        <p:txBody>
          <a:bodyPr/>
          <a:lstStyle/>
          <a:p>
            <a:r>
              <a:rPr lang="en-GB" dirty="0"/>
              <a:t>What is an online shop?</a:t>
            </a:r>
            <a:endParaRPr lang="nb-NO" dirty="0"/>
          </a:p>
        </p:txBody>
      </p:sp>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a:solidFill>
                  <a:schemeClr val="bg1"/>
                </a:solidFill>
              </a:rPr>
              <a:t>KJØP</a:t>
            </a:r>
          </a:p>
        </p:txBody>
      </p:sp>
      <p:pic>
        <p:nvPicPr>
          <p:cNvPr id="10" name="Bilde 9" descr="pekeh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4234" y="3304197"/>
            <a:ext cx="5465265" cy="6830136"/>
          </a:xfrm>
          <a:prstGeom prst="rect">
            <a:avLst/>
          </a:prstGeom>
        </p:spPr>
      </p:pic>
      <p:sp>
        <p:nvSpPr>
          <p:cNvPr id="11" name="Ellipse 10"/>
          <p:cNvSpPr/>
          <p:nvPr/>
        </p:nvSpPr>
        <p:spPr>
          <a:xfrm>
            <a:off x="5111811" y="3945629"/>
            <a:ext cx="1966573" cy="16470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91692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en-GB" dirty="0"/>
              <a:t>What is an online shop?</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15</a:t>
            </a:fld>
            <a:endParaRPr lang="nn-NO"/>
          </a:p>
        </p:txBody>
      </p:sp>
      <p:sp>
        <p:nvSpPr>
          <p:cNvPr id="15" name="TekstSylinder 14"/>
          <p:cNvSpPr txBox="1"/>
          <p:nvPr/>
        </p:nvSpPr>
        <p:spPr>
          <a:xfrm>
            <a:off x="7982712" y="2836490"/>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1 x_________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sp>
        <p:nvSpPr>
          <p:cNvPr id="21" name="Ellipse 20"/>
          <p:cNvSpPr/>
          <p:nvPr/>
        </p:nvSpPr>
        <p:spPr>
          <a:xfrm>
            <a:off x="7513996" y="1905145"/>
            <a:ext cx="2822530" cy="21583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2" name="Bilde 21"/>
          <p:cNvPicPr>
            <a:picLocks noChangeAspect="1"/>
          </p:cNvPicPr>
          <p:nvPr/>
        </p:nvPicPr>
        <p:blipFill>
          <a:blip r:embed="rId11"/>
          <a:stretch>
            <a:fillRect/>
          </a:stretch>
        </p:blipFill>
        <p:spPr>
          <a:xfrm>
            <a:off x="8419631" y="3368833"/>
            <a:ext cx="365857" cy="350146"/>
          </a:xfrm>
          <a:prstGeom prst="rect">
            <a:avLst/>
          </a:prstGeom>
        </p:spPr>
      </p:pic>
      <p:pic>
        <p:nvPicPr>
          <p:cNvPr id="23" name="Bilde 22" descr="knapp.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8596" y="3654130"/>
            <a:ext cx="1343114" cy="333140"/>
          </a:xfrm>
          <a:prstGeom prst="rect">
            <a:avLst/>
          </a:prstGeom>
        </p:spPr>
      </p:pic>
      <p:pic>
        <p:nvPicPr>
          <p:cNvPr id="29" name="Bilde 28" descr="shop.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sp>
        <p:nvSpPr>
          <p:cNvPr id="30" name="TekstSylinder 29"/>
          <p:cNvSpPr txBox="1"/>
          <p:nvPr/>
        </p:nvSpPr>
        <p:spPr>
          <a:xfrm>
            <a:off x="2777425" y="3650389"/>
            <a:ext cx="1313467" cy="338554"/>
          </a:xfrm>
          <a:prstGeom prst="rect">
            <a:avLst/>
          </a:prstGeom>
          <a:noFill/>
        </p:spPr>
        <p:txBody>
          <a:bodyPr wrap="square" rtlCol="0">
            <a:spAutoFit/>
          </a:bodyPr>
          <a:lstStyle/>
          <a:p>
            <a:pPr algn="ctr"/>
            <a:r>
              <a:rPr lang="nb-NO" sz="1600" spc="600" dirty="0">
                <a:solidFill>
                  <a:schemeClr val="bg1"/>
                </a:solidFill>
              </a:rPr>
              <a:t>KJØP</a:t>
            </a:r>
          </a:p>
        </p:txBody>
      </p:sp>
      <p:pic>
        <p:nvPicPr>
          <p:cNvPr id="37" name="Bilde 36"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8" name="Bilde 37"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9" name="Bilde 38"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40" name="Bilde 39"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41" name="Bilde 40"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Tree>
    <p:extLst>
      <p:ext uri="{BB962C8B-B14F-4D97-AF65-F5344CB8AC3E}">
        <p14:creationId xmlns:p14="http://schemas.microsoft.com/office/powerpoint/2010/main" val="441364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shop s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500" y="906117"/>
            <a:ext cx="5395674" cy="5395674"/>
          </a:xfrm>
          <a:prstGeom prst="rect">
            <a:avLst/>
          </a:prstGeom>
        </p:spPr>
      </p:pic>
      <p:sp>
        <p:nvSpPr>
          <p:cNvPr id="3" name="Tittel 2"/>
          <p:cNvSpPr>
            <a:spLocks noGrp="1"/>
          </p:cNvSpPr>
          <p:nvPr>
            <p:ph type="title"/>
          </p:nvPr>
        </p:nvSpPr>
        <p:spPr/>
        <p:txBody>
          <a:bodyPr/>
          <a:lstStyle/>
          <a:p>
            <a:r>
              <a:rPr lang="en-GB" dirty="0"/>
              <a:t>What is an online shop?</a:t>
            </a:r>
            <a:endParaRPr lang="nb-NO" dirty="0"/>
          </a:p>
        </p:txBody>
      </p:sp>
      <p:sp>
        <p:nvSpPr>
          <p:cNvPr id="8" name="Ellipse 7"/>
          <p:cNvSpPr/>
          <p:nvPr/>
        </p:nvSpPr>
        <p:spPr>
          <a:xfrm>
            <a:off x="5485667" y="2913416"/>
            <a:ext cx="1045082" cy="1045082"/>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ekstSylinder 1"/>
          <p:cNvSpPr txBox="1"/>
          <p:nvPr/>
        </p:nvSpPr>
        <p:spPr>
          <a:xfrm>
            <a:off x="5528973" y="2796754"/>
            <a:ext cx="964799" cy="1200329"/>
          </a:xfrm>
          <a:prstGeom prst="rect">
            <a:avLst/>
          </a:prstGeom>
          <a:noFill/>
        </p:spPr>
        <p:txBody>
          <a:bodyPr wrap="square" rtlCol="0">
            <a:spAutoFit/>
          </a:bodyPr>
          <a:lstStyle/>
          <a:p>
            <a:pPr algn="ctr"/>
            <a:r>
              <a:rPr lang="nb-NO" sz="7200" dirty="0"/>
              <a:t>1</a:t>
            </a:r>
          </a:p>
        </p:txBody>
      </p:sp>
    </p:spTree>
    <p:extLst>
      <p:ext uri="{BB962C8B-B14F-4D97-AF65-F5344CB8AC3E}">
        <p14:creationId xmlns:p14="http://schemas.microsoft.com/office/powerpoint/2010/main" val="1806304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en-GB" dirty="0"/>
              <a:t>What is an online shop?</a:t>
            </a:r>
            <a:endParaRPr lang="nb-NO" dirty="0"/>
          </a:p>
        </p:txBody>
      </p:sp>
      <p:pic>
        <p:nvPicPr>
          <p:cNvPr id="7" name="Bilde 6" descr="shop s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500" y="906117"/>
            <a:ext cx="5395674" cy="5395674"/>
          </a:xfrm>
          <a:prstGeom prst="rect">
            <a:avLst/>
          </a:prstGeom>
        </p:spPr>
      </p:pic>
      <p:sp>
        <p:nvSpPr>
          <p:cNvPr id="8" name="Ellipse 7"/>
          <p:cNvSpPr/>
          <p:nvPr/>
        </p:nvSpPr>
        <p:spPr>
          <a:xfrm>
            <a:off x="5485667" y="2913416"/>
            <a:ext cx="1045082" cy="1045082"/>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ekstSylinder 8"/>
          <p:cNvSpPr txBox="1"/>
          <p:nvPr/>
        </p:nvSpPr>
        <p:spPr>
          <a:xfrm>
            <a:off x="5517684" y="2819332"/>
            <a:ext cx="1024354" cy="1200329"/>
          </a:xfrm>
          <a:prstGeom prst="rect">
            <a:avLst/>
          </a:prstGeom>
          <a:noFill/>
        </p:spPr>
        <p:txBody>
          <a:bodyPr wrap="square" rtlCol="0">
            <a:spAutoFit/>
          </a:bodyPr>
          <a:lstStyle/>
          <a:p>
            <a:pPr algn="ctr"/>
            <a:r>
              <a:rPr lang="nb-NO" sz="7200"/>
              <a:t>5</a:t>
            </a:r>
            <a:endParaRPr lang="nb-NO" sz="7200" dirty="0"/>
          </a:p>
        </p:txBody>
      </p:sp>
    </p:spTree>
    <p:extLst>
      <p:ext uri="{BB962C8B-B14F-4D97-AF65-F5344CB8AC3E}">
        <p14:creationId xmlns:p14="http://schemas.microsoft.com/office/powerpoint/2010/main" val="1487394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en-GB" dirty="0"/>
              <a:t>What is an online shop?</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18</a:t>
            </a:fld>
            <a:endParaRPr lang="nn-NO"/>
          </a:p>
        </p:txBody>
      </p:sp>
      <p:sp>
        <p:nvSpPr>
          <p:cNvPr id="15" name="TekstSylinder 14"/>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41" name="TekstSylinder 40"/>
          <p:cNvSpPr txBox="1"/>
          <p:nvPr/>
        </p:nvSpPr>
        <p:spPr>
          <a:xfrm>
            <a:off x="8088097" y="5779550"/>
            <a:ext cx="1405268" cy="338554"/>
          </a:xfrm>
          <a:prstGeom prst="rect">
            <a:avLst/>
          </a:prstGeom>
          <a:noFill/>
        </p:spPr>
        <p:txBody>
          <a:bodyPr wrap="square" rtlCol="0">
            <a:spAutoFit/>
          </a:bodyPr>
          <a:lstStyle/>
          <a:p>
            <a:pPr algn="ctr"/>
            <a:r>
              <a:rPr lang="nn-NO" sz="1600" spc="300" dirty="0">
                <a:solidFill>
                  <a:srgbClr val="1FB714"/>
                </a:solidFill>
              </a:rPr>
              <a:t>KASSE</a:t>
            </a:r>
          </a:p>
        </p:txBody>
      </p:sp>
    </p:spTree>
    <p:extLst>
      <p:ext uri="{BB962C8B-B14F-4D97-AF65-F5344CB8AC3E}">
        <p14:creationId xmlns:p14="http://schemas.microsoft.com/office/powerpoint/2010/main" val="1761417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en-GB" dirty="0"/>
              <a:t>What is an online shop?</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19</a:t>
            </a:fld>
            <a:endParaRPr lang="nn-NO"/>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5" name="TekstSylinder 34"/>
          <p:cNvSpPr txBox="1"/>
          <p:nvPr/>
        </p:nvSpPr>
        <p:spPr>
          <a:xfrm>
            <a:off x="8098507" y="5769140"/>
            <a:ext cx="1405268" cy="338554"/>
          </a:xfrm>
          <a:prstGeom prst="rect">
            <a:avLst/>
          </a:prstGeom>
          <a:noFill/>
        </p:spPr>
        <p:txBody>
          <a:bodyPr wrap="square" rtlCol="0">
            <a:spAutoFit/>
          </a:bodyPr>
          <a:lstStyle/>
          <a:p>
            <a:pPr algn="ctr"/>
            <a:r>
              <a:rPr lang="nn-NO" sz="1600" spc="300" dirty="0">
                <a:solidFill>
                  <a:srgbClr val="1FB714"/>
                </a:solidFill>
              </a:rPr>
              <a:t>BESTILL</a:t>
            </a:r>
          </a:p>
        </p:txBody>
      </p:sp>
      <p:sp>
        <p:nvSpPr>
          <p:cNvPr id="36" name="TekstSylinder 35"/>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spTree>
    <p:extLst>
      <p:ext uri="{BB962C8B-B14F-4D97-AF65-F5344CB8AC3E}">
        <p14:creationId xmlns:p14="http://schemas.microsoft.com/office/powerpoint/2010/main" val="389476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56818" y="2468007"/>
            <a:ext cx="1418008" cy="349597"/>
          </a:xfrm>
        </p:spPr>
        <p:txBody>
          <a:bodyPr/>
          <a:lstStyle/>
          <a:p>
            <a:r>
              <a:rPr lang="pl-PL" dirty="0"/>
              <a:t>Part</a:t>
            </a:r>
            <a:r>
              <a:rPr lang="nb-NO" dirty="0"/>
              <a:t> 1</a:t>
            </a:r>
          </a:p>
        </p:txBody>
      </p:sp>
      <p:sp>
        <p:nvSpPr>
          <p:cNvPr id="3" name="Plassholder for tekst 2"/>
          <p:cNvSpPr>
            <a:spLocks noGrp="1"/>
          </p:cNvSpPr>
          <p:nvPr>
            <p:ph type="body" idx="1"/>
          </p:nvPr>
        </p:nvSpPr>
        <p:spPr/>
        <p:txBody>
          <a:bodyPr/>
          <a:lstStyle/>
          <a:p>
            <a:r>
              <a:rPr lang="en-GB" dirty="0"/>
              <a:t>What is an online shop?</a:t>
            </a:r>
            <a:endParaRPr lang="nb-NO" dirty="0"/>
          </a:p>
        </p:txBody>
      </p:sp>
    </p:spTree>
    <p:extLst>
      <p:ext uri="{BB962C8B-B14F-4D97-AF65-F5344CB8AC3E}">
        <p14:creationId xmlns:p14="http://schemas.microsoft.com/office/powerpoint/2010/main" val="2783306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en-GB" dirty="0"/>
              <a:t>What is an online shop?</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20</a:t>
            </a:fld>
            <a:endParaRPr lang="nn-NO"/>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5" name="TekstSylinder 34"/>
          <p:cNvSpPr txBox="1"/>
          <p:nvPr/>
        </p:nvSpPr>
        <p:spPr>
          <a:xfrm>
            <a:off x="8098507" y="5810784"/>
            <a:ext cx="1405268" cy="276999"/>
          </a:xfrm>
          <a:prstGeom prst="rect">
            <a:avLst/>
          </a:prstGeom>
          <a:noFill/>
        </p:spPr>
        <p:txBody>
          <a:bodyPr wrap="square" rtlCol="0">
            <a:spAutoFit/>
          </a:bodyPr>
          <a:lstStyle/>
          <a:p>
            <a:pPr algn="ctr"/>
            <a:r>
              <a:rPr lang="nn-NO" sz="1200" dirty="0">
                <a:solidFill>
                  <a:srgbClr val="1FB714"/>
                </a:solidFill>
              </a:rPr>
              <a:t>Legg i handlekurv</a:t>
            </a:r>
          </a:p>
        </p:txBody>
      </p:sp>
      <p:sp>
        <p:nvSpPr>
          <p:cNvPr id="36" name="TekstSylinder 35"/>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spTree>
    <p:extLst>
      <p:ext uri="{BB962C8B-B14F-4D97-AF65-F5344CB8AC3E}">
        <p14:creationId xmlns:p14="http://schemas.microsoft.com/office/powerpoint/2010/main" val="2257567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56818" y="2468007"/>
            <a:ext cx="1418008" cy="349597"/>
          </a:xfrm>
        </p:spPr>
        <p:txBody>
          <a:bodyPr/>
          <a:lstStyle/>
          <a:p>
            <a:pPr algn="r"/>
            <a:r>
              <a:rPr lang="pl-PL" dirty="0"/>
              <a:t>Part</a:t>
            </a:r>
            <a:r>
              <a:rPr lang="nb-NO" dirty="0"/>
              <a:t> 2</a:t>
            </a:r>
          </a:p>
        </p:txBody>
      </p:sp>
      <p:sp>
        <p:nvSpPr>
          <p:cNvPr id="3" name="Plassholder for tekst 2"/>
          <p:cNvSpPr>
            <a:spLocks noGrp="1"/>
          </p:cNvSpPr>
          <p:nvPr>
            <p:ph type="body" idx="1"/>
          </p:nvPr>
        </p:nvSpPr>
        <p:spPr/>
        <p:txBody>
          <a:bodyPr/>
          <a:lstStyle/>
          <a:p>
            <a:r>
              <a:rPr lang="en-GB" dirty="0"/>
              <a:t>How to pay</a:t>
            </a:r>
            <a:endParaRPr lang="nb-NO" dirty="0"/>
          </a:p>
        </p:txBody>
      </p:sp>
    </p:spTree>
    <p:extLst>
      <p:ext uri="{BB962C8B-B14F-4D97-AF65-F5344CB8AC3E}">
        <p14:creationId xmlns:p14="http://schemas.microsoft.com/office/powerpoint/2010/main" val="2050494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en-GB" dirty="0"/>
              <a:t>How to pay</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22</a:t>
            </a:fld>
            <a:endParaRPr lang="nn-NO"/>
          </a:p>
        </p:txBody>
      </p:sp>
      <p:sp>
        <p:nvSpPr>
          <p:cNvPr id="15" name="TekstSylinder 14"/>
          <p:cNvSpPr txBox="1"/>
          <p:nvPr/>
        </p:nvSpPr>
        <p:spPr>
          <a:xfrm>
            <a:off x="7982712" y="2763613"/>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sp>
        <p:nvSpPr>
          <p:cNvPr id="21" name="Ellipse 20"/>
          <p:cNvSpPr/>
          <p:nvPr/>
        </p:nvSpPr>
        <p:spPr>
          <a:xfrm>
            <a:off x="8473245" y="1939320"/>
            <a:ext cx="1530180" cy="85552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5" name="Bilde 34"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76255" y="1209415"/>
            <a:ext cx="5465265" cy="6830136"/>
          </a:xfrm>
          <a:prstGeom prst="rect">
            <a:avLst/>
          </a:prstGeom>
        </p:spPr>
      </p:pic>
    </p:spTree>
    <p:extLst>
      <p:ext uri="{BB962C8B-B14F-4D97-AF65-F5344CB8AC3E}">
        <p14:creationId xmlns:p14="http://schemas.microsoft.com/office/powerpoint/2010/main" val="1513081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en-GB" dirty="0"/>
              <a:t>How to pay</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23</a:t>
            </a:fld>
            <a:endParaRPr lang="nn-NO"/>
          </a:p>
        </p:txBody>
      </p:sp>
      <p:sp>
        <p:nvSpPr>
          <p:cNvPr id="15" name="TekstSylinder 14"/>
          <p:cNvSpPr txBox="1"/>
          <p:nvPr/>
        </p:nvSpPr>
        <p:spPr>
          <a:xfrm>
            <a:off x="7982712" y="2763613"/>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7" name="TekstSylinder 36"/>
          <p:cNvSpPr txBox="1"/>
          <p:nvPr/>
        </p:nvSpPr>
        <p:spPr>
          <a:xfrm>
            <a:off x="8098507" y="5769139"/>
            <a:ext cx="1405268" cy="338554"/>
          </a:xfrm>
          <a:prstGeom prst="rect">
            <a:avLst/>
          </a:prstGeom>
          <a:noFill/>
        </p:spPr>
        <p:txBody>
          <a:bodyPr wrap="square" rtlCol="0">
            <a:spAutoFit/>
          </a:bodyPr>
          <a:lstStyle/>
          <a:p>
            <a:pPr algn="ctr"/>
            <a:r>
              <a:rPr lang="nn-NO" sz="1600" dirty="0">
                <a:solidFill>
                  <a:srgbClr val="1FB714"/>
                </a:solidFill>
              </a:rPr>
              <a:t>Til kasse</a:t>
            </a:r>
          </a:p>
        </p:txBody>
      </p:sp>
      <p:sp>
        <p:nvSpPr>
          <p:cNvPr id="21" name="Ellipse 20"/>
          <p:cNvSpPr/>
          <p:nvPr/>
        </p:nvSpPr>
        <p:spPr>
          <a:xfrm>
            <a:off x="8015232" y="5510165"/>
            <a:ext cx="1530180" cy="85552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5" name="Bilde 34"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28653" y="4894777"/>
            <a:ext cx="5465265" cy="6830136"/>
          </a:xfrm>
          <a:prstGeom prst="rect">
            <a:avLst/>
          </a:prstGeom>
        </p:spPr>
      </p:pic>
    </p:spTree>
    <p:extLst>
      <p:ext uri="{BB962C8B-B14F-4D97-AF65-F5344CB8AC3E}">
        <p14:creationId xmlns:p14="http://schemas.microsoft.com/office/powerpoint/2010/main" val="2015282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How to pay</a:t>
            </a:r>
            <a:endParaRPr lang="nb-NO" dirty="0"/>
          </a:p>
        </p:txBody>
      </p:sp>
      <p:grpSp>
        <p:nvGrpSpPr>
          <p:cNvPr id="3" name="Gruppe 2"/>
          <p:cNvGrpSpPr/>
          <p:nvPr/>
        </p:nvGrpSpPr>
        <p:grpSpPr>
          <a:xfrm>
            <a:off x="2448162" y="1059811"/>
            <a:ext cx="7347621" cy="4592263"/>
            <a:chOff x="2448162" y="1059811"/>
            <a:chExt cx="7347621" cy="4592263"/>
          </a:xfrm>
        </p:grpSpPr>
        <p:pic>
          <p:nvPicPr>
            <p:cNvPr id="5122" name="Picture 2" descr="https://upload.wikimedia.org/wikipedia/commons/0/03/Devicetemplates_computer-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0" name="Gruppe 9"/>
            <p:cNvGrpSpPr/>
            <p:nvPr/>
          </p:nvGrpSpPr>
          <p:grpSpPr>
            <a:xfrm>
              <a:off x="4497554" y="1922292"/>
              <a:ext cx="3248836" cy="2129030"/>
              <a:chOff x="4566856" y="1988429"/>
              <a:chExt cx="3424343" cy="2244043"/>
            </a:xfrm>
          </p:grpSpPr>
          <p:pic>
            <p:nvPicPr>
              <p:cNvPr id="11" name="Bilde 10"/>
              <p:cNvPicPr>
                <a:picLocks noChangeAspect="1"/>
              </p:cNvPicPr>
              <p:nvPr/>
            </p:nvPicPr>
            <p:blipFill>
              <a:blip r:embed="rId4"/>
              <a:stretch>
                <a:fillRect/>
              </a:stretch>
            </p:blipFill>
            <p:spPr>
              <a:xfrm>
                <a:off x="5413869" y="2169139"/>
                <a:ext cx="2577330" cy="2063333"/>
              </a:xfrm>
              <a:prstGeom prst="rect">
                <a:avLst/>
              </a:prstGeom>
            </p:spPr>
          </p:pic>
          <p:sp>
            <p:nvSpPr>
              <p:cNvPr id="12" name="Rektangel 11"/>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Bilde 12" descr="man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14" name="Bilde 13" descr="kassa.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15" name="Bilde 14" descr="sort-vog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671173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en-GB" dirty="0"/>
              <a:t>How to pay</a:t>
            </a:r>
            <a:endParaRPr lang="nb-NO" dirty="0"/>
          </a:p>
        </p:txBody>
      </p:sp>
      <p:grpSp>
        <p:nvGrpSpPr>
          <p:cNvPr id="6" name="Gruppe 5"/>
          <p:cNvGrpSpPr/>
          <p:nvPr/>
        </p:nvGrpSpPr>
        <p:grpSpPr>
          <a:xfrm>
            <a:off x="1215496" y="2879064"/>
            <a:ext cx="1489128" cy="1514220"/>
            <a:chOff x="1072168" y="3950038"/>
            <a:chExt cx="1603045" cy="1630057"/>
          </a:xfrm>
        </p:grpSpPr>
        <p:sp>
          <p:nvSpPr>
            <p:cNvPr id="7" name="Ellipse 6"/>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spTree>
    <p:extLst>
      <p:ext uri="{BB962C8B-B14F-4D97-AF65-F5344CB8AC3E}">
        <p14:creationId xmlns:p14="http://schemas.microsoft.com/office/powerpoint/2010/main" val="4259325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en-GB" dirty="0"/>
              <a:t>How to pay</a:t>
            </a:r>
            <a:endParaRPr lang="nb-NO" dirty="0"/>
          </a:p>
        </p:txBody>
      </p:sp>
      <p:grpSp>
        <p:nvGrpSpPr>
          <p:cNvPr id="45" name="Gruppe 44"/>
          <p:cNvGrpSpPr/>
          <p:nvPr/>
        </p:nvGrpSpPr>
        <p:grpSpPr>
          <a:xfrm>
            <a:off x="1172813" y="3058678"/>
            <a:ext cx="1489128" cy="1514220"/>
            <a:chOff x="1072168" y="3950038"/>
            <a:chExt cx="1603045" cy="1630057"/>
          </a:xfrm>
        </p:grpSpPr>
        <p:sp>
          <p:nvSpPr>
            <p:cNvPr id="46" name="Ellipse 45"/>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7" name="Bilde 46"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48" name="Gruppe 47"/>
          <p:cNvGrpSpPr/>
          <p:nvPr/>
        </p:nvGrpSpPr>
        <p:grpSpPr>
          <a:xfrm>
            <a:off x="3162508" y="2865894"/>
            <a:ext cx="2064612" cy="1813914"/>
            <a:chOff x="3162508" y="2890332"/>
            <a:chExt cx="1868235" cy="1641382"/>
          </a:xfrm>
        </p:grpSpPr>
        <p:sp>
          <p:nvSpPr>
            <p:cNvPr id="49" name="Avrundet rektangel 48"/>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50" name="Gruppe 49"/>
            <p:cNvGrpSpPr/>
            <p:nvPr/>
          </p:nvGrpSpPr>
          <p:grpSpPr>
            <a:xfrm>
              <a:off x="3475129" y="3004746"/>
              <a:ext cx="1555614" cy="1526968"/>
              <a:chOff x="3676969" y="2285446"/>
              <a:chExt cx="2485391" cy="2559309"/>
            </a:xfrm>
          </p:grpSpPr>
          <p:pic>
            <p:nvPicPr>
              <p:cNvPr id="53" name="Bilde 52" descr="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54" name="Bilde 53" descr="peng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51" name="Rett linje 50"/>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52" name="TekstSylinder 51"/>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668541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en-GB" dirty="0"/>
              <a:t>How to pay</a:t>
            </a:r>
            <a:endParaRPr lang="nb-NO" dirty="0"/>
          </a:p>
        </p:txBody>
      </p:sp>
      <p:pic>
        <p:nvPicPr>
          <p:cNvPr id="72" name="Bilde 71"/>
          <p:cNvPicPr>
            <a:picLocks noChangeAspect="1"/>
          </p:cNvPicPr>
          <p:nvPr/>
        </p:nvPicPr>
        <p:blipFill>
          <a:blip r:embed="rId3"/>
          <a:stretch>
            <a:fillRect/>
          </a:stretch>
        </p:blipFill>
        <p:spPr>
          <a:xfrm>
            <a:off x="6025615" y="2717799"/>
            <a:ext cx="2142039" cy="1855099"/>
          </a:xfrm>
          <a:prstGeom prst="rect">
            <a:avLst/>
          </a:prstGeom>
        </p:spPr>
      </p:pic>
      <p:grpSp>
        <p:nvGrpSpPr>
          <p:cNvPr id="73" name="Gruppe 72"/>
          <p:cNvGrpSpPr/>
          <p:nvPr/>
        </p:nvGrpSpPr>
        <p:grpSpPr>
          <a:xfrm>
            <a:off x="1172813" y="3058678"/>
            <a:ext cx="1489128" cy="1514220"/>
            <a:chOff x="1072168" y="3950038"/>
            <a:chExt cx="1603045" cy="1630057"/>
          </a:xfrm>
        </p:grpSpPr>
        <p:sp>
          <p:nvSpPr>
            <p:cNvPr id="74" name="Ellipse 73"/>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5" name="Bilde 74" descr="adres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76" name="Gruppe 75"/>
          <p:cNvGrpSpPr/>
          <p:nvPr/>
        </p:nvGrpSpPr>
        <p:grpSpPr>
          <a:xfrm>
            <a:off x="3162508" y="2865894"/>
            <a:ext cx="2064612" cy="1813914"/>
            <a:chOff x="3162508" y="2890332"/>
            <a:chExt cx="1868235" cy="1641382"/>
          </a:xfrm>
        </p:grpSpPr>
        <p:sp>
          <p:nvSpPr>
            <p:cNvPr id="77" name="Avrundet rektangel 76"/>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8" name="Gruppe 77"/>
            <p:cNvGrpSpPr/>
            <p:nvPr/>
          </p:nvGrpSpPr>
          <p:grpSpPr>
            <a:xfrm>
              <a:off x="3475129" y="3004746"/>
              <a:ext cx="1555614" cy="1526968"/>
              <a:chOff x="3676969" y="2285446"/>
              <a:chExt cx="2485391" cy="2559309"/>
            </a:xfrm>
          </p:grpSpPr>
          <p:pic>
            <p:nvPicPr>
              <p:cNvPr id="81" name="Bilde 80" descr="hu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82" name="Bilde 81" descr="penge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9" name="Rett linje 78"/>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0" name="TekstSylinder 79"/>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2121296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en-GB" dirty="0"/>
              <a:t>How to pay</a:t>
            </a:r>
            <a:endParaRPr lang="nb-NO" dirty="0"/>
          </a:p>
        </p:txBody>
      </p:sp>
      <p:pic>
        <p:nvPicPr>
          <p:cNvPr id="13" name="Bilde 12"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1371" y="3035300"/>
            <a:ext cx="1813343" cy="1475103"/>
          </a:xfrm>
          <a:prstGeom prst="rect">
            <a:avLst/>
          </a:prstGeom>
        </p:spPr>
      </p:pic>
      <p:sp>
        <p:nvSpPr>
          <p:cNvPr id="37" name="TekstSylinder 36"/>
          <p:cNvSpPr txBox="1"/>
          <p:nvPr/>
        </p:nvSpPr>
        <p:spPr>
          <a:xfrm>
            <a:off x="9206335" y="3239497"/>
            <a:ext cx="1359484" cy="1496351"/>
          </a:xfrm>
          <a:prstGeom prst="rect">
            <a:avLst/>
          </a:prstGeom>
          <a:noFill/>
        </p:spPr>
        <p:txBody>
          <a:bodyPr wrap="square" rtlCol="0">
            <a:spAutoFit/>
          </a:bodyPr>
          <a:lstStyle/>
          <a:p>
            <a:pPr algn="ctr"/>
            <a:r>
              <a:rPr lang="nn-NO" sz="9600" dirty="0">
                <a:solidFill>
                  <a:srgbClr val="FF0000"/>
                </a:solidFill>
              </a:rPr>
              <a:t>?</a:t>
            </a:r>
          </a:p>
        </p:txBody>
      </p:sp>
      <p:pic>
        <p:nvPicPr>
          <p:cNvPr id="48" name="Bilde 47"/>
          <p:cNvPicPr>
            <a:picLocks noChangeAspect="1"/>
          </p:cNvPicPr>
          <p:nvPr/>
        </p:nvPicPr>
        <p:blipFill>
          <a:blip r:embed="rId4"/>
          <a:stretch>
            <a:fillRect/>
          </a:stretch>
        </p:blipFill>
        <p:spPr>
          <a:xfrm>
            <a:off x="6025615" y="2717799"/>
            <a:ext cx="2142039" cy="1855099"/>
          </a:xfrm>
          <a:prstGeom prst="rect">
            <a:avLst/>
          </a:prstGeom>
        </p:spPr>
      </p:pic>
      <p:grpSp>
        <p:nvGrpSpPr>
          <p:cNvPr id="49" name="Gruppe 48"/>
          <p:cNvGrpSpPr/>
          <p:nvPr/>
        </p:nvGrpSpPr>
        <p:grpSpPr>
          <a:xfrm>
            <a:off x="1172813" y="3058678"/>
            <a:ext cx="1489128" cy="1514220"/>
            <a:chOff x="1072168" y="3950038"/>
            <a:chExt cx="1603045" cy="1630057"/>
          </a:xfrm>
        </p:grpSpPr>
        <p:sp>
          <p:nvSpPr>
            <p:cNvPr id="50" name="Ellipse 49"/>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1" name="Bilde 50"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64" name="Gruppe 63"/>
          <p:cNvGrpSpPr/>
          <p:nvPr/>
        </p:nvGrpSpPr>
        <p:grpSpPr>
          <a:xfrm>
            <a:off x="3162508" y="2865894"/>
            <a:ext cx="2064612" cy="1813914"/>
            <a:chOff x="3162508" y="2890332"/>
            <a:chExt cx="1868235" cy="1641382"/>
          </a:xfrm>
        </p:grpSpPr>
        <p:sp>
          <p:nvSpPr>
            <p:cNvPr id="65" name="Avrundet rektangel 64"/>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66" name="Gruppe 65"/>
            <p:cNvGrpSpPr/>
            <p:nvPr/>
          </p:nvGrpSpPr>
          <p:grpSpPr>
            <a:xfrm>
              <a:off x="3475129" y="3004746"/>
              <a:ext cx="1555614" cy="1526968"/>
              <a:chOff x="3676969" y="2285446"/>
              <a:chExt cx="2485391" cy="2559309"/>
            </a:xfrm>
          </p:grpSpPr>
          <p:pic>
            <p:nvPicPr>
              <p:cNvPr id="69" name="Bilde 68" descr="hu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0" name="Bilde 69" descr="peng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67" name="Rett linje 66"/>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68" name="TekstSylinder 67"/>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3399913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p:cNvGrpSpPr/>
          <p:nvPr/>
        </p:nvGrpSpPr>
        <p:grpSpPr>
          <a:xfrm>
            <a:off x="1861089" y="2239562"/>
            <a:ext cx="3711049" cy="2498414"/>
            <a:chOff x="2183780" y="2411661"/>
            <a:chExt cx="2976049" cy="2003585"/>
          </a:xfrm>
        </p:grpSpPr>
        <p:pic>
          <p:nvPicPr>
            <p:cNvPr id="4" name="Bilde 3"/>
            <p:cNvPicPr>
              <a:picLocks noChangeAspect="1"/>
            </p:cNvPicPr>
            <p:nvPr/>
          </p:nvPicPr>
          <p:blipFill>
            <a:blip r:embed="rId3"/>
            <a:stretch>
              <a:fillRect/>
            </a:stretch>
          </p:blipFill>
          <p:spPr>
            <a:xfrm>
              <a:off x="2183780" y="2411661"/>
              <a:ext cx="2575783" cy="1577477"/>
            </a:xfrm>
            <a:prstGeom prst="rect">
              <a:avLst/>
            </a:prstGeom>
          </p:spPr>
        </p:pic>
        <p:cxnSp>
          <p:nvCxnSpPr>
            <p:cNvPr id="3" name="Rett pil 2"/>
            <p:cNvCxnSpPr/>
            <p:nvPr/>
          </p:nvCxnSpPr>
          <p:spPr>
            <a:xfrm flipH="1">
              <a:off x="4506686" y="2411661"/>
              <a:ext cx="653143" cy="8279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tt pil 6"/>
            <p:cNvCxnSpPr/>
            <p:nvPr/>
          </p:nvCxnSpPr>
          <p:spPr>
            <a:xfrm flipH="1" flipV="1">
              <a:off x="3779849" y="3653553"/>
              <a:ext cx="1379980" cy="76169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uppe 7"/>
          <p:cNvGrpSpPr/>
          <p:nvPr/>
        </p:nvGrpSpPr>
        <p:grpSpPr>
          <a:xfrm>
            <a:off x="6376563" y="2259105"/>
            <a:ext cx="4156925" cy="1917425"/>
            <a:chOff x="7360265" y="2457385"/>
            <a:chExt cx="3320799" cy="1531753"/>
          </a:xfrm>
        </p:grpSpPr>
        <p:pic>
          <p:nvPicPr>
            <p:cNvPr id="5" name="Bilde 4"/>
            <p:cNvPicPr>
              <a:picLocks noChangeAspect="1"/>
            </p:cNvPicPr>
            <p:nvPr/>
          </p:nvPicPr>
          <p:blipFill>
            <a:blip r:embed="rId4"/>
            <a:stretch>
              <a:fillRect/>
            </a:stretch>
          </p:blipFill>
          <p:spPr>
            <a:xfrm>
              <a:off x="7360265" y="2457385"/>
              <a:ext cx="2552921" cy="1531753"/>
            </a:xfrm>
            <a:prstGeom prst="rect">
              <a:avLst/>
            </a:prstGeom>
          </p:spPr>
        </p:pic>
        <p:cxnSp>
          <p:nvCxnSpPr>
            <p:cNvPr id="9" name="Rett pil 8"/>
            <p:cNvCxnSpPr/>
            <p:nvPr/>
          </p:nvCxnSpPr>
          <p:spPr>
            <a:xfrm flipH="1" flipV="1">
              <a:off x="9588137" y="3239589"/>
              <a:ext cx="1092927" cy="3355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tel 1"/>
          <p:cNvSpPr>
            <a:spLocks noGrp="1"/>
          </p:cNvSpPr>
          <p:nvPr>
            <p:ph type="title"/>
          </p:nvPr>
        </p:nvSpPr>
        <p:spPr/>
        <p:txBody>
          <a:bodyPr/>
          <a:lstStyle/>
          <a:p>
            <a:r>
              <a:rPr lang="en-GB" dirty="0"/>
              <a:t>How to pay</a:t>
            </a:r>
            <a:endParaRPr lang="nb-NO" dirty="0"/>
          </a:p>
        </p:txBody>
      </p:sp>
    </p:spTree>
    <p:extLst>
      <p:ext uri="{BB962C8B-B14F-4D97-AF65-F5344CB8AC3E}">
        <p14:creationId xmlns:p14="http://schemas.microsoft.com/office/powerpoint/2010/main" val="2340117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95492" y="980005"/>
            <a:ext cx="11358770" cy="5401324"/>
          </a:xfrm>
          <a:prstGeom prst="rect">
            <a:avLst/>
          </a:prstGeom>
        </p:spPr>
      </p:pic>
      <p:sp>
        <p:nvSpPr>
          <p:cNvPr id="2" name="Tittel 1"/>
          <p:cNvSpPr>
            <a:spLocks noGrp="1"/>
          </p:cNvSpPr>
          <p:nvPr>
            <p:ph type="title"/>
          </p:nvPr>
        </p:nvSpPr>
        <p:spPr/>
        <p:txBody>
          <a:bodyPr/>
          <a:lstStyle/>
          <a:p>
            <a:r>
              <a:rPr lang="en-GB" dirty="0"/>
              <a:t>What is an online shop?</a:t>
            </a:r>
            <a:endParaRPr lang="nb-NO" dirty="0"/>
          </a:p>
        </p:txBody>
      </p:sp>
    </p:spTree>
    <p:extLst>
      <p:ext uri="{BB962C8B-B14F-4D97-AF65-F5344CB8AC3E}">
        <p14:creationId xmlns:p14="http://schemas.microsoft.com/office/powerpoint/2010/main" val="3360620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How to pay</a:t>
            </a:r>
            <a:endParaRPr lang="nb-NO" dirty="0"/>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39667" y="1944192"/>
            <a:ext cx="2695448" cy="2695448"/>
          </a:xfrm>
          <a:prstGeom prst="rect">
            <a:avLst/>
          </a:prstGeom>
        </p:spPr>
      </p:pic>
    </p:spTree>
    <p:extLst>
      <p:ext uri="{BB962C8B-B14F-4D97-AF65-F5344CB8AC3E}">
        <p14:creationId xmlns:p14="http://schemas.microsoft.com/office/powerpoint/2010/main" val="4050526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How to pay</a:t>
            </a:r>
            <a:endParaRPr lang="nb-NO" dirty="0"/>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807841" y="1981200"/>
            <a:ext cx="2755900" cy="2755900"/>
          </a:xfrm>
          <a:prstGeom prst="rect">
            <a:avLst/>
          </a:prstGeom>
        </p:spPr>
      </p:pic>
    </p:spTree>
    <p:extLst>
      <p:ext uri="{BB962C8B-B14F-4D97-AF65-F5344CB8AC3E}">
        <p14:creationId xmlns:p14="http://schemas.microsoft.com/office/powerpoint/2010/main" val="3244442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dn.flaticon.com/png/256/276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391" y="2050838"/>
            <a:ext cx="2438400" cy="243840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 name="Rett linje 4"/>
          <p:cNvCxnSpPr/>
          <p:nvPr/>
        </p:nvCxnSpPr>
        <p:spPr>
          <a:xfrm>
            <a:off x="3489503" y="3386969"/>
            <a:ext cx="130628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tt linje 8"/>
          <p:cNvCxnSpPr/>
          <p:nvPr/>
        </p:nvCxnSpPr>
        <p:spPr>
          <a:xfrm flipV="1">
            <a:off x="4102832" y="3741844"/>
            <a:ext cx="831669" cy="43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tt linje 9"/>
          <p:cNvCxnSpPr/>
          <p:nvPr/>
        </p:nvCxnSpPr>
        <p:spPr>
          <a:xfrm>
            <a:off x="3543932" y="4109781"/>
            <a:ext cx="130628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p:txBody>
          <a:bodyPr/>
          <a:lstStyle/>
          <a:p>
            <a:r>
              <a:rPr lang="en-GB" dirty="0"/>
              <a:t>How to pay</a:t>
            </a:r>
            <a:endParaRPr lang="nb-NO" dirty="0"/>
          </a:p>
        </p:txBody>
      </p:sp>
    </p:spTree>
    <p:extLst>
      <p:ext uri="{BB962C8B-B14F-4D97-AF65-F5344CB8AC3E}">
        <p14:creationId xmlns:p14="http://schemas.microsoft.com/office/powerpoint/2010/main" val="3190936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How to pay</a:t>
            </a:r>
            <a:endParaRPr lang="nb-NO" dirty="0"/>
          </a:p>
        </p:txBody>
      </p:sp>
      <p:pic>
        <p:nvPicPr>
          <p:cNvPr id="41" name="Bilde 40"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spTree>
    <p:extLst>
      <p:ext uri="{BB962C8B-B14F-4D97-AF65-F5344CB8AC3E}">
        <p14:creationId xmlns:p14="http://schemas.microsoft.com/office/powerpoint/2010/main" val="1064927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How to pay</a:t>
            </a:r>
            <a:endParaRPr lang="nb-NO" dirty="0"/>
          </a:p>
        </p:txBody>
      </p:sp>
      <p:pic>
        <p:nvPicPr>
          <p:cNvPr id="8" name="Bilde 7"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9" name="Bilde 8"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511" y="1101283"/>
            <a:ext cx="1427905" cy="1201303"/>
          </a:xfrm>
          <a:prstGeom prst="rect">
            <a:avLst/>
          </a:prstGeom>
        </p:spPr>
      </p:pic>
    </p:spTree>
    <p:extLst>
      <p:ext uri="{BB962C8B-B14F-4D97-AF65-F5344CB8AC3E}">
        <p14:creationId xmlns:p14="http://schemas.microsoft.com/office/powerpoint/2010/main" val="4139368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How to pay</a:t>
            </a:r>
            <a:endParaRPr lang="nb-NO" dirty="0"/>
          </a:p>
        </p:txBody>
      </p:sp>
      <p:pic>
        <p:nvPicPr>
          <p:cNvPr id="10" name="Bilde 9"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1" name="Bilde 10"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 name="Bilde 5" descr="shop sto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spTree>
    <p:extLst>
      <p:ext uri="{BB962C8B-B14F-4D97-AF65-F5344CB8AC3E}">
        <p14:creationId xmlns:p14="http://schemas.microsoft.com/office/powerpoint/2010/main" val="2510228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How to pay</a:t>
            </a:r>
            <a:endParaRPr lang="nb-NO" dirty="0"/>
          </a:p>
        </p:txBody>
      </p:sp>
      <p:pic>
        <p:nvPicPr>
          <p:cNvPr id="17" name="Bilde 16"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8" name="Bilde 17"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12" name="Bilde 11" descr="shop sto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14" name="Gruppe 13"/>
          <p:cNvGrpSpPr/>
          <p:nvPr/>
        </p:nvGrpSpPr>
        <p:grpSpPr>
          <a:xfrm>
            <a:off x="8578090" y="969178"/>
            <a:ext cx="2263538" cy="1414711"/>
            <a:chOff x="2448162" y="1059811"/>
            <a:chExt cx="7347621" cy="4592263"/>
          </a:xfrm>
        </p:grpSpPr>
        <p:pic>
          <p:nvPicPr>
            <p:cNvPr id="15" name="Picture 2" descr="https://upload.wikimedia.org/wikipedia/commons/0/03/Devicetemplates_computer-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6" name="Gruppe 15"/>
            <p:cNvGrpSpPr/>
            <p:nvPr/>
          </p:nvGrpSpPr>
          <p:grpSpPr>
            <a:xfrm>
              <a:off x="4497554" y="1922292"/>
              <a:ext cx="3248836" cy="2129030"/>
              <a:chOff x="4566856" y="1988429"/>
              <a:chExt cx="3424343" cy="2244043"/>
            </a:xfrm>
          </p:grpSpPr>
          <p:pic>
            <p:nvPicPr>
              <p:cNvPr id="26" name="Bilde 25"/>
              <p:cNvPicPr>
                <a:picLocks noChangeAspect="1"/>
              </p:cNvPicPr>
              <p:nvPr/>
            </p:nvPicPr>
            <p:blipFill>
              <a:blip r:embed="rId7"/>
              <a:stretch>
                <a:fillRect/>
              </a:stretch>
            </p:blipFill>
            <p:spPr>
              <a:xfrm>
                <a:off x="5413869" y="2169139"/>
                <a:ext cx="2577330" cy="2063333"/>
              </a:xfrm>
              <a:prstGeom prst="rect">
                <a:avLst/>
              </a:prstGeom>
            </p:spPr>
          </p:pic>
          <p:sp>
            <p:nvSpPr>
              <p:cNvPr id="27" name="Rektangel 2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8" name="Bilde 27" descr="mann.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29" name="Bilde 28" descr="kassa.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30" name="Bilde 29" descr="sort-vogn.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2541446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How to pay</a:t>
            </a:r>
            <a:endParaRPr lang="nb-NO" dirty="0"/>
          </a:p>
        </p:txBody>
      </p:sp>
      <p:grpSp>
        <p:nvGrpSpPr>
          <p:cNvPr id="67" name="Gruppe 66"/>
          <p:cNvGrpSpPr/>
          <p:nvPr/>
        </p:nvGrpSpPr>
        <p:grpSpPr>
          <a:xfrm>
            <a:off x="1499597" y="3138916"/>
            <a:ext cx="1176004" cy="1195820"/>
            <a:chOff x="1072168" y="3950038"/>
            <a:chExt cx="1603045" cy="1630057"/>
          </a:xfrm>
        </p:grpSpPr>
        <p:sp>
          <p:nvSpPr>
            <p:cNvPr id="68" name="Ellipse 67"/>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9" name="Bilde 68"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15" name="Bilde 14" descr="Screenshot 2016-03-08 20.57.3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6" name="Bilde 15" descr="Screenshot 2016-03-08 21.01.5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23" name="Bilde 22" descr="shop s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33" name="Gruppe 32"/>
          <p:cNvGrpSpPr/>
          <p:nvPr/>
        </p:nvGrpSpPr>
        <p:grpSpPr>
          <a:xfrm>
            <a:off x="8578090" y="994578"/>
            <a:ext cx="2263538" cy="1414711"/>
            <a:chOff x="2448162" y="1059811"/>
            <a:chExt cx="7347621" cy="4592263"/>
          </a:xfrm>
        </p:grpSpPr>
        <p:pic>
          <p:nvPicPr>
            <p:cNvPr id="34" name="Picture 2" descr="https://upload.wikimedia.org/wikipedia/commons/0/03/Devicetemplates_computer-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5" name="Gruppe 34"/>
            <p:cNvGrpSpPr/>
            <p:nvPr/>
          </p:nvGrpSpPr>
          <p:grpSpPr>
            <a:xfrm>
              <a:off x="4497554" y="1922292"/>
              <a:ext cx="3248836" cy="2129030"/>
              <a:chOff x="4566856" y="1988429"/>
              <a:chExt cx="3424343" cy="2244043"/>
            </a:xfrm>
          </p:grpSpPr>
          <p:pic>
            <p:nvPicPr>
              <p:cNvPr id="36" name="Bilde 35"/>
              <p:cNvPicPr>
                <a:picLocks noChangeAspect="1"/>
              </p:cNvPicPr>
              <p:nvPr/>
            </p:nvPicPr>
            <p:blipFill>
              <a:blip r:embed="rId8"/>
              <a:stretch>
                <a:fillRect/>
              </a:stretch>
            </p:blipFill>
            <p:spPr>
              <a:xfrm>
                <a:off x="5413869" y="2169139"/>
                <a:ext cx="2577330" cy="2063333"/>
              </a:xfrm>
              <a:prstGeom prst="rect">
                <a:avLst/>
              </a:prstGeom>
            </p:spPr>
          </p:pic>
          <p:sp>
            <p:nvSpPr>
              <p:cNvPr id="37" name="Rektangel 3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8" name="Bilde 37" descr="mann.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39" name="Bilde 38" descr="kassa.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40" name="Bilde 39" descr="sort-vog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3247382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How to pay</a:t>
            </a:r>
            <a:endParaRPr lang="nb-NO" dirty="0"/>
          </a:p>
        </p:txBody>
      </p:sp>
      <p:grpSp>
        <p:nvGrpSpPr>
          <p:cNvPr id="88" name="Gruppe 87"/>
          <p:cNvGrpSpPr/>
          <p:nvPr/>
        </p:nvGrpSpPr>
        <p:grpSpPr>
          <a:xfrm>
            <a:off x="1499597" y="3138916"/>
            <a:ext cx="1176004" cy="1195820"/>
            <a:chOff x="1072168" y="3950038"/>
            <a:chExt cx="1603045" cy="1630057"/>
          </a:xfrm>
        </p:grpSpPr>
        <p:sp>
          <p:nvSpPr>
            <p:cNvPr id="89" name="Ellipse 8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0" name="Bilde 89"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91" name="Bilde 90" descr="Screenshot 2016-03-08 20.57.3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92" name="Bilde 91" descr="Screenshot 2016-03-08 21.01.5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99" name="Bilde 98" descr="shop s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107" name="Gruppe 106"/>
          <p:cNvGrpSpPr/>
          <p:nvPr/>
        </p:nvGrpSpPr>
        <p:grpSpPr>
          <a:xfrm>
            <a:off x="8578090" y="994578"/>
            <a:ext cx="2263538" cy="1414711"/>
            <a:chOff x="2448162" y="1059811"/>
            <a:chExt cx="7347621" cy="4592263"/>
          </a:xfrm>
        </p:grpSpPr>
        <p:pic>
          <p:nvPicPr>
            <p:cNvPr id="108" name="Picture 2" descr="https://upload.wikimedia.org/wikipedia/commons/0/03/Devicetemplates_computer-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09" name="Gruppe 108"/>
            <p:cNvGrpSpPr/>
            <p:nvPr/>
          </p:nvGrpSpPr>
          <p:grpSpPr>
            <a:xfrm>
              <a:off x="4497554" y="1922292"/>
              <a:ext cx="3248836" cy="2129030"/>
              <a:chOff x="4566856" y="1988429"/>
              <a:chExt cx="3424343" cy="2244043"/>
            </a:xfrm>
          </p:grpSpPr>
          <p:pic>
            <p:nvPicPr>
              <p:cNvPr id="110" name="Bilde 109"/>
              <p:cNvPicPr>
                <a:picLocks noChangeAspect="1"/>
              </p:cNvPicPr>
              <p:nvPr/>
            </p:nvPicPr>
            <p:blipFill>
              <a:blip r:embed="rId8"/>
              <a:stretch>
                <a:fillRect/>
              </a:stretch>
            </p:blipFill>
            <p:spPr>
              <a:xfrm>
                <a:off x="5413869" y="2169139"/>
                <a:ext cx="2577330" cy="2063333"/>
              </a:xfrm>
              <a:prstGeom prst="rect">
                <a:avLst/>
              </a:prstGeom>
            </p:spPr>
          </p:pic>
          <p:sp>
            <p:nvSpPr>
              <p:cNvPr id="111" name="Rektangel 110"/>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2" name="Bilde 111" descr="mann.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113" name="Bilde 112" descr="kassa.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114" name="Bilde 113" descr="sort-vog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115" name="Gruppe 114"/>
          <p:cNvGrpSpPr/>
          <p:nvPr/>
        </p:nvGrpSpPr>
        <p:grpSpPr>
          <a:xfrm>
            <a:off x="3162508" y="2890332"/>
            <a:ext cx="1868235" cy="1641382"/>
            <a:chOff x="3162508" y="2890332"/>
            <a:chExt cx="1868235" cy="1641382"/>
          </a:xfrm>
        </p:grpSpPr>
        <p:sp>
          <p:nvSpPr>
            <p:cNvPr id="116" name="Avrundet rektangel 115"/>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17" name="Gruppe 116"/>
            <p:cNvGrpSpPr/>
            <p:nvPr/>
          </p:nvGrpSpPr>
          <p:grpSpPr>
            <a:xfrm>
              <a:off x="3475129" y="3004746"/>
              <a:ext cx="1555614" cy="1526968"/>
              <a:chOff x="3676969" y="2285446"/>
              <a:chExt cx="2485391" cy="2559309"/>
            </a:xfrm>
          </p:grpSpPr>
          <p:pic>
            <p:nvPicPr>
              <p:cNvPr id="120" name="Bilde 119" descr="hus.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121" name="Bilde 120" descr="penger.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118" name="Rett linje 117"/>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9" name="TekstSylinder 118"/>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1631369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How to pay</a:t>
            </a:r>
            <a:endParaRPr lang="nb-NO" dirty="0"/>
          </a:p>
        </p:txBody>
      </p:sp>
      <p:pic>
        <p:nvPicPr>
          <p:cNvPr id="34" name="Bilde 33"/>
          <p:cNvPicPr>
            <a:picLocks noChangeAspect="1"/>
          </p:cNvPicPr>
          <p:nvPr/>
        </p:nvPicPr>
        <p:blipFill>
          <a:blip r:embed="rId3"/>
          <a:stretch>
            <a:fillRect/>
          </a:stretch>
        </p:blipFill>
        <p:spPr>
          <a:xfrm>
            <a:off x="5731310" y="2876398"/>
            <a:ext cx="1855580" cy="1607014"/>
          </a:xfrm>
          <a:prstGeom prst="rect">
            <a:avLst/>
          </a:prstGeom>
        </p:spPr>
      </p:pic>
      <p:grpSp>
        <p:nvGrpSpPr>
          <p:cNvPr id="64" name="Gruppe 63"/>
          <p:cNvGrpSpPr/>
          <p:nvPr/>
        </p:nvGrpSpPr>
        <p:grpSpPr>
          <a:xfrm>
            <a:off x="1499597" y="3138916"/>
            <a:ext cx="1176004" cy="1195820"/>
            <a:chOff x="1072168" y="3950038"/>
            <a:chExt cx="1603045" cy="1630057"/>
          </a:xfrm>
        </p:grpSpPr>
        <p:sp>
          <p:nvSpPr>
            <p:cNvPr id="65" name="Ellipse 64"/>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6" name="Bilde 65" descr="adres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67" name="Bilde 66" descr="Screenshot 2016-03-08 20.57.3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68" name="Bilde 67" descr="Screenshot 2016-03-08 21.01.5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75" name="Bilde 74" descr="shop stor.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83" name="Gruppe 82"/>
          <p:cNvGrpSpPr/>
          <p:nvPr/>
        </p:nvGrpSpPr>
        <p:grpSpPr>
          <a:xfrm>
            <a:off x="8578090" y="994578"/>
            <a:ext cx="2263538" cy="1414711"/>
            <a:chOff x="2448162" y="1059811"/>
            <a:chExt cx="7347621" cy="4592263"/>
          </a:xfrm>
        </p:grpSpPr>
        <p:pic>
          <p:nvPicPr>
            <p:cNvPr id="84" name="Picture 2" descr="https://upload.wikimedia.org/wikipedia/commons/0/03/Devicetemplates_computer-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5" name="Gruppe 84"/>
            <p:cNvGrpSpPr/>
            <p:nvPr/>
          </p:nvGrpSpPr>
          <p:grpSpPr>
            <a:xfrm>
              <a:off x="4497554" y="1922292"/>
              <a:ext cx="3248836" cy="2129030"/>
              <a:chOff x="4566856" y="1988429"/>
              <a:chExt cx="3424343" cy="2244043"/>
            </a:xfrm>
          </p:grpSpPr>
          <p:pic>
            <p:nvPicPr>
              <p:cNvPr id="86" name="Bilde 85"/>
              <p:cNvPicPr>
                <a:picLocks noChangeAspect="1"/>
              </p:cNvPicPr>
              <p:nvPr/>
            </p:nvPicPr>
            <p:blipFill>
              <a:blip r:embed="rId9"/>
              <a:stretch>
                <a:fillRect/>
              </a:stretch>
            </p:blipFill>
            <p:spPr>
              <a:xfrm>
                <a:off x="5413869" y="2169139"/>
                <a:ext cx="2577330" cy="2063333"/>
              </a:xfrm>
              <a:prstGeom prst="rect">
                <a:avLst/>
              </a:prstGeom>
            </p:spPr>
          </p:pic>
          <p:sp>
            <p:nvSpPr>
              <p:cNvPr id="87" name="Rektangel 8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8" name="Bilde 87" descr="mann.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9" name="Bilde 88" descr="kassa.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90" name="Bilde 89" descr="sort-vogn.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103" name="Gruppe 102"/>
          <p:cNvGrpSpPr/>
          <p:nvPr/>
        </p:nvGrpSpPr>
        <p:grpSpPr>
          <a:xfrm>
            <a:off x="3162508" y="2890332"/>
            <a:ext cx="1868235" cy="1641382"/>
            <a:chOff x="3162508" y="2890332"/>
            <a:chExt cx="1868235" cy="1641382"/>
          </a:xfrm>
        </p:grpSpPr>
        <p:sp>
          <p:nvSpPr>
            <p:cNvPr id="104" name="Avrundet rektangel 103"/>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05" name="Gruppe 104"/>
            <p:cNvGrpSpPr/>
            <p:nvPr/>
          </p:nvGrpSpPr>
          <p:grpSpPr>
            <a:xfrm>
              <a:off x="3475129" y="3004746"/>
              <a:ext cx="1555614" cy="1526968"/>
              <a:chOff x="3676969" y="2285446"/>
              <a:chExt cx="2485391" cy="2559309"/>
            </a:xfrm>
          </p:grpSpPr>
          <p:pic>
            <p:nvPicPr>
              <p:cNvPr id="108" name="Bilde 107" descr="hus.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109" name="Bilde 108" descr="peng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106" name="Rett linje 105"/>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7" name="TekstSylinder 106"/>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49161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en-GB" dirty="0"/>
              <a:t>What is an online shop?</a:t>
            </a:r>
            <a:endParaRPr lang="nb-NO" dirty="0"/>
          </a:p>
        </p:txBody>
      </p:sp>
      <p:pic>
        <p:nvPicPr>
          <p:cNvPr id="2" name="Plassholder for innhold 3"/>
          <p:cNvPicPr>
            <a:picLocks noGrp="1" noChangeAspect="1"/>
          </p:cNvPicPr>
          <p:nvPr>
            <p:ph idx="4294967295"/>
          </p:nvPr>
        </p:nvPicPr>
        <p:blipFill>
          <a:blip r:embed="rId3"/>
          <a:stretch>
            <a:fillRect/>
          </a:stretch>
        </p:blipFill>
        <p:spPr>
          <a:xfrm>
            <a:off x="476876" y="1070544"/>
            <a:ext cx="11235749" cy="5234572"/>
          </a:xfrm>
          <a:prstGeom prst="rect">
            <a:avLst/>
          </a:prstGeom>
        </p:spPr>
      </p:pic>
    </p:spTree>
    <p:extLst>
      <p:ext uri="{BB962C8B-B14F-4D97-AF65-F5344CB8AC3E}">
        <p14:creationId xmlns:p14="http://schemas.microsoft.com/office/powerpoint/2010/main" val="1614710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How to pay</a:t>
            </a:r>
            <a:endParaRPr lang="nb-NO" dirty="0"/>
          </a:p>
        </p:txBody>
      </p:sp>
      <p:grpSp>
        <p:nvGrpSpPr>
          <p:cNvPr id="3" name="Gruppe 2"/>
          <p:cNvGrpSpPr/>
          <p:nvPr/>
        </p:nvGrpSpPr>
        <p:grpSpPr>
          <a:xfrm>
            <a:off x="8446769" y="3319975"/>
            <a:ext cx="1338614" cy="1380357"/>
            <a:chOff x="9022272" y="3206473"/>
            <a:chExt cx="1338614" cy="1380357"/>
          </a:xfrm>
        </p:grpSpPr>
        <p:pic>
          <p:nvPicPr>
            <p:cNvPr id="106" name="Bilde 105"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107" name="TekstSylinder 106"/>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27" name="Bilde 26"/>
          <p:cNvPicPr>
            <a:picLocks noChangeAspect="1"/>
          </p:cNvPicPr>
          <p:nvPr/>
        </p:nvPicPr>
        <p:blipFill>
          <a:blip r:embed="rId4"/>
          <a:stretch>
            <a:fillRect/>
          </a:stretch>
        </p:blipFill>
        <p:spPr>
          <a:xfrm>
            <a:off x="5731310" y="2876398"/>
            <a:ext cx="1855580" cy="1607014"/>
          </a:xfrm>
          <a:prstGeom prst="rect">
            <a:avLst/>
          </a:prstGeom>
        </p:spPr>
      </p:pic>
      <p:grpSp>
        <p:nvGrpSpPr>
          <p:cNvPr id="28" name="Gruppe 27"/>
          <p:cNvGrpSpPr/>
          <p:nvPr/>
        </p:nvGrpSpPr>
        <p:grpSpPr>
          <a:xfrm>
            <a:off x="1499597" y="3138916"/>
            <a:ext cx="1176004" cy="1195820"/>
            <a:chOff x="1072168" y="3950038"/>
            <a:chExt cx="1603045" cy="1630057"/>
          </a:xfrm>
        </p:grpSpPr>
        <p:sp>
          <p:nvSpPr>
            <p:cNvPr id="29" name="Ellipse 2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0" name="Bilde 29"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31" name="Bilde 30"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32" name="Bilde 31"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39" name="Bilde 38"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47" name="Gruppe 46"/>
          <p:cNvGrpSpPr/>
          <p:nvPr/>
        </p:nvGrpSpPr>
        <p:grpSpPr>
          <a:xfrm>
            <a:off x="8578090" y="994578"/>
            <a:ext cx="2263538" cy="1414711"/>
            <a:chOff x="2448162" y="1059811"/>
            <a:chExt cx="7347621" cy="4592263"/>
          </a:xfrm>
        </p:grpSpPr>
        <p:pic>
          <p:nvPicPr>
            <p:cNvPr id="48" name="Picture 2" descr="https://upload.wikimedia.org/wikipedia/commons/0/03/Devicetemplates_computer-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9" name="Gruppe 48"/>
            <p:cNvGrpSpPr/>
            <p:nvPr/>
          </p:nvGrpSpPr>
          <p:grpSpPr>
            <a:xfrm>
              <a:off x="4497554" y="1922292"/>
              <a:ext cx="3248836" cy="2129030"/>
              <a:chOff x="4566856" y="1988429"/>
              <a:chExt cx="3424343" cy="2244043"/>
            </a:xfrm>
          </p:grpSpPr>
          <p:pic>
            <p:nvPicPr>
              <p:cNvPr id="50" name="Bilde 49"/>
              <p:cNvPicPr>
                <a:picLocks noChangeAspect="1"/>
              </p:cNvPicPr>
              <p:nvPr/>
            </p:nvPicPr>
            <p:blipFill>
              <a:blip r:embed="rId10"/>
              <a:stretch>
                <a:fillRect/>
              </a:stretch>
            </p:blipFill>
            <p:spPr>
              <a:xfrm>
                <a:off x="5413869" y="2169139"/>
                <a:ext cx="2577330" cy="2063333"/>
              </a:xfrm>
              <a:prstGeom prst="rect">
                <a:avLst/>
              </a:prstGeom>
            </p:spPr>
          </p:pic>
          <p:sp>
            <p:nvSpPr>
              <p:cNvPr id="51" name="Rektangel 50"/>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2" name="Bilde 51" descr="mann.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53" name="Bilde 52" descr="kassa.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54" name="Bilde 53" descr="sort-vogn.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67" name="Gruppe 66"/>
          <p:cNvGrpSpPr/>
          <p:nvPr/>
        </p:nvGrpSpPr>
        <p:grpSpPr>
          <a:xfrm>
            <a:off x="3162508" y="2890332"/>
            <a:ext cx="1868235" cy="1641382"/>
            <a:chOff x="3162508" y="2890332"/>
            <a:chExt cx="1868235" cy="1641382"/>
          </a:xfrm>
        </p:grpSpPr>
        <p:sp>
          <p:nvSpPr>
            <p:cNvPr id="68" name="Avrundet rektangel 67"/>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69" name="Gruppe 68"/>
            <p:cNvGrpSpPr/>
            <p:nvPr/>
          </p:nvGrpSpPr>
          <p:grpSpPr>
            <a:xfrm>
              <a:off x="3475129" y="3004746"/>
              <a:ext cx="1555614" cy="1526968"/>
              <a:chOff x="3676969" y="2285446"/>
              <a:chExt cx="2485391" cy="2559309"/>
            </a:xfrm>
          </p:grpSpPr>
          <p:pic>
            <p:nvPicPr>
              <p:cNvPr id="72" name="Bilde 71" descr="hus.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3" name="Bilde 72" descr="peng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0" name="Rett linje 69"/>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1" name="TekstSylinder 70"/>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373211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How to pay</a:t>
            </a:r>
            <a:endParaRPr lang="nb-NO" dirty="0"/>
          </a:p>
        </p:txBody>
      </p:sp>
      <p:grpSp>
        <p:nvGrpSpPr>
          <p:cNvPr id="40" name="Gruppe 39"/>
          <p:cNvGrpSpPr/>
          <p:nvPr/>
        </p:nvGrpSpPr>
        <p:grpSpPr>
          <a:xfrm>
            <a:off x="8446769" y="3319975"/>
            <a:ext cx="1338614" cy="1380357"/>
            <a:chOff x="9022272" y="3206473"/>
            <a:chExt cx="1338614" cy="1380357"/>
          </a:xfrm>
        </p:grpSpPr>
        <p:pic>
          <p:nvPicPr>
            <p:cNvPr id="44" name="Bilde 43"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45" name="TekstSylinder 44"/>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46" name="Bilde 45"/>
          <p:cNvPicPr>
            <a:picLocks noChangeAspect="1"/>
          </p:cNvPicPr>
          <p:nvPr/>
        </p:nvPicPr>
        <p:blipFill>
          <a:blip r:embed="rId4"/>
          <a:stretch>
            <a:fillRect/>
          </a:stretch>
        </p:blipFill>
        <p:spPr>
          <a:xfrm>
            <a:off x="5731310" y="2876398"/>
            <a:ext cx="1855580" cy="1607014"/>
          </a:xfrm>
          <a:prstGeom prst="rect">
            <a:avLst/>
          </a:prstGeom>
        </p:spPr>
      </p:pic>
      <p:grpSp>
        <p:nvGrpSpPr>
          <p:cNvPr id="47" name="Gruppe 46"/>
          <p:cNvGrpSpPr/>
          <p:nvPr/>
        </p:nvGrpSpPr>
        <p:grpSpPr>
          <a:xfrm>
            <a:off x="1499597" y="3138916"/>
            <a:ext cx="1176004" cy="1195820"/>
            <a:chOff x="1072168" y="3950038"/>
            <a:chExt cx="1603045" cy="1630057"/>
          </a:xfrm>
        </p:grpSpPr>
        <p:sp>
          <p:nvSpPr>
            <p:cNvPr id="48" name="Ellipse 47"/>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9" name="Bilde 48"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50" name="Bilde 49"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51" name="Bilde 50"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1" name="Bilde 60"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pic>
        <p:nvPicPr>
          <p:cNvPr id="71" name="Bilde 7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grpSp>
        <p:nvGrpSpPr>
          <p:cNvPr id="73" name="Gruppe 72"/>
          <p:cNvGrpSpPr/>
          <p:nvPr/>
        </p:nvGrpSpPr>
        <p:grpSpPr>
          <a:xfrm>
            <a:off x="8578090" y="994578"/>
            <a:ext cx="2263538" cy="1414711"/>
            <a:chOff x="2448162" y="1059811"/>
            <a:chExt cx="7347621" cy="4592263"/>
          </a:xfrm>
        </p:grpSpPr>
        <p:pic>
          <p:nvPicPr>
            <p:cNvPr id="74" name="Picture 2" descr="https://upload.wikimedia.org/wikipedia/commons/0/03/Devicetemplates_computer-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75" name="Gruppe 74"/>
            <p:cNvGrpSpPr/>
            <p:nvPr/>
          </p:nvGrpSpPr>
          <p:grpSpPr>
            <a:xfrm>
              <a:off x="4497554" y="1922292"/>
              <a:ext cx="3248836" cy="2129030"/>
              <a:chOff x="4566856" y="1988429"/>
              <a:chExt cx="3424343" cy="2244043"/>
            </a:xfrm>
          </p:grpSpPr>
          <p:pic>
            <p:nvPicPr>
              <p:cNvPr id="76" name="Bilde 75"/>
              <p:cNvPicPr>
                <a:picLocks noChangeAspect="1"/>
              </p:cNvPicPr>
              <p:nvPr/>
            </p:nvPicPr>
            <p:blipFill>
              <a:blip r:embed="rId11"/>
              <a:stretch>
                <a:fillRect/>
              </a:stretch>
            </p:blipFill>
            <p:spPr>
              <a:xfrm>
                <a:off x="5413869" y="2169139"/>
                <a:ext cx="2577330" cy="2063333"/>
              </a:xfrm>
              <a:prstGeom prst="rect">
                <a:avLst/>
              </a:prstGeom>
            </p:spPr>
          </p:pic>
          <p:sp>
            <p:nvSpPr>
              <p:cNvPr id="77" name="Rektangel 7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8" name="Bilde 77" descr="mann.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79" name="Bilde 78" descr="kassa.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0" name="Bilde 79" descr="sort-vogn.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93" name="Gruppe 92"/>
          <p:cNvGrpSpPr/>
          <p:nvPr/>
        </p:nvGrpSpPr>
        <p:grpSpPr>
          <a:xfrm>
            <a:off x="3162508" y="2890332"/>
            <a:ext cx="1868235" cy="1641382"/>
            <a:chOff x="3162508" y="2890332"/>
            <a:chExt cx="1868235" cy="1641382"/>
          </a:xfrm>
        </p:grpSpPr>
        <p:sp>
          <p:nvSpPr>
            <p:cNvPr id="94" name="Avrundet rektangel 93"/>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95" name="Gruppe 94"/>
            <p:cNvGrpSpPr/>
            <p:nvPr/>
          </p:nvGrpSpPr>
          <p:grpSpPr>
            <a:xfrm>
              <a:off x="3475129" y="3004746"/>
              <a:ext cx="1555614" cy="1526968"/>
              <a:chOff x="3676969" y="2285446"/>
              <a:chExt cx="2485391" cy="2559309"/>
            </a:xfrm>
          </p:grpSpPr>
          <p:pic>
            <p:nvPicPr>
              <p:cNvPr id="98" name="Bilde 97" descr="hus.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99" name="Bilde 98" descr="penger.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96" name="Rett linje 95"/>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97" name="TekstSylinder 96"/>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764016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How to pay</a:t>
            </a:r>
            <a:endParaRPr lang="nb-NO" dirty="0"/>
          </a:p>
        </p:txBody>
      </p:sp>
      <p:grpSp>
        <p:nvGrpSpPr>
          <p:cNvPr id="44" name="Gruppe 43"/>
          <p:cNvGrpSpPr/>
          <p:nvPr/>
        </p:nvGrpSpPr>
        <p:grpSpPr>
          <a:xfrm>
            <a:off x="8446769" y="3319975"/>
            <a:ext cx="1338614" cy="1380357"/>
            <a:chOff x="9022272" y="3206473"/>
            <a:chExt cx="1338614" cy="1380357"/>
          </a:xfrm>
        </p:grpSpPr>
        <p:pic>
          <p:nvPicPr>
            <p:cNvPr id="45" name="Bilde 44"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46" name="TekstSylinder 45"/>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47" name="Bilde 46"/>
          <p:cNvPicPr>
            <a:picLocks noChangeAspect="1"/>
          </p:cNvPicPr>
          <p:nvPr/>
        </p:nvPicPr>
        <p:blipFill>
          <a:blip r:embed="rId4"/>
          <a:stretch>
            <a:fillRect/>
          </a:stretch>
        </p:blipFill>
        <p:spPr>
          <a:xfrm>
            <a:off x="5731310" y="2876398"/>
            <a:ext cx="1855580" cy="1607014"/>
          </a:xfrm>
          <a:prstGeom prst="rect">
            <a:avLst/>
          </a:prstGeom>
        </p:spPr>
      </p:pic>
      <p:grpSp>
        <p:nvGrpSpPr>
          <p:cNvPr id="48" name="Gruppe 47"/>
          <p:cNvGrpSpPr/>
          <p:nvPr/>
        </p:nvGrpSpPr>
        <p:grpSpPr>
          <a:xfrm>
            <a:off x="1499597" y="3138916"/>
            <a:ext cx="1176004" cy="1195820"/>
            <a:chOff x="1072168" y="3950038"/>
            <a:chExt cx="1603045" cy="1630057"/>
          </a:xfrm>
        </p:grpSpPr>
        <p:sp>
          <p:nvSpPr>
            <p:cNvPr id="49" name="Ellipse 4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3" name="Bilde 52"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54" name="Bilde 53"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55" name="Bilde 54"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7" name="Bilde 66"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68" name="Gruppe 67"/>
          <p:cNvGrpSpPr/>
          <p:nvPr/>
        </p:nvGrpSpPr>
        <p:grpSpPr>
          <a:xfrm>
            <a:off x="3162508" y="2890332"/>
            <a:ext cx="1868235" cy="1641382"/>
            <a:chOff x="3162508" y="2890332"/>
            <a:chExt cx="1868235" cy="1641382"/>
          </a:xfrm>
        </p:grpSpPr>
        <p:sp>
          <p:nvSpPr>
            <p:cNvPr id="69" name="Avrundet rektangel 68"/>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0" name="Gruppe 69"/>
            <p:cNvGrpSpPr/>
            <p:nvPr/>
          </p:nvGrpSpPr>
          <p:grpSpPr>
            <a:xfrm>
              <a:off x="3475129" y="3004746"/>
              <a:ext cx="1555614" cy="1526968"/>
              <a:chOff x="3676969" y="2285446"/>
              <a:chExt cx="2485391" cy="2559309"/>
            </a:xfrm>
          </p:grpSpPr>
          <p:pic>
            <p:nvPicPr>
              <p:cNvPr id="73" name="Bilde 72" descr="hu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4" name="Bilde 73" descr="penger.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1" name="Rett linje 70"/>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2" name="TekstSylinder 71"/>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pic>
        <p:nvPicPr>
          <p:cNvPr id="78" name="Bild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pic>
        <p:nvPicPr>
          <p:cNvPr id="79" name="Bild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5007479" y="5081575"/>
            <a:ext cx="1132831" cy="1132831"/>
          </a:xfrm>
          <a:prstGeom prst="rect">
            <a:avLst/>
          </a:prstGeom>
        </p:spPr>
      </p:pic>
      <p:grpSp>
        <p:nvGrpSpPr>
          <p:cNvPr id="80" name="Gruppe 79"/>
          <p:cNvGrpSpPr/>
          <p:nvPr/>
        </p:nvGrpSpPr>
        <p:grpSpPr>
          <a:xfrm>
            <a:off x="8578090" y="994578"/>
            <a:ext cx="2263538" cy="1414711"/>
            <a:chOff x="2448162" y="1059811"/>
            <a:chExt cx="7347621" cy="4592263"/>
          </a:xfrm>
        </p:grpSpPr>
        <p:pic>
          <p:nvPicPr>
            <p:cNvPr id="81" name="Picture 2" descr="https://upload.wikimedia.org/wikipedia/commons/0/03/Devicetemplates_computer-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2" name="Gruppe 81"/>
            <p:cNvGrpSpPr/>
            <p:nvPr/>
          </p:nvGrpSpPr>
          <p:grpSpPr>
            <a:xfrm>
              <a:off x="4497554" y="1922292"/>
              <a:ext cx="3248836" cy="2129030"/>
              <a:chOff x="4566856" y="1988429"/>
              <a:chExt cx="3424343" cy="2244043"/>
            </a:xfrm>
          </p:grpSpPr>
          <p:pic>
            <p:nvPicPr>
              <p:cNvPr id="83" name="Bilde 82"/>
              <p:cNvPicPr>
                <a:picLocks noChangeAspect="1"/>
              </p:cNvPicPr>
              <p:nvPr/>
            </p:nvPicPr>
            <p:blipFill>
              <a:blip r:embed="rId14"/>
              <a:stretch>
                <a:fillRect/>
              </a:stretch>
            </p:blipFill>
            <p:spPr>
              <a:xfrm>
                <a:off x="5413869" y="2169139"/>
                <a:ext cx="2577330" cy="2063333"/>
              </a:xfrm>
              <a:prstGeom prst="rect">
                <a:avLst/>
              </a:prstGeom>
            </p:spPr>
          </p:pic>
          <p:sp>
            <p:nvSpPr>
              <p:cNvPr id="84" name="Rektangel 83"/>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5" name="Bilde 84" descr="mann.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6" name="Bilde 85" descr="kassa.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7" name="Bilde 86" descr="sort-vogn.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2412367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How to pay</a:t>
            </a:r>
            <a:endParaRPr lang="nb-NO" dirty="0"/>
          </a:p>
        </p:txBody>
      </p:sp>
      <p:pic>
        <p:nvPicPr>
          <p:cNvPr id="46" name="Bilde 45"/>
          <p:cNvPicPr>
            <a:picLocks noChangeAspect="1"/>
          </p:cNvPicPr>
          <p:nvPr/>
        </p:nvPicPr>
        <p:blipFill>
          <a:blip r:embed="rId3"/>
          <a:stretch>
            <a:fillRect/>
          </a:stretch>
        </p:blipFill>
        <p:spPr>
          <a:xfrm>
            <a:off x="6804893" y="5114530"/>
            <a:ext cx="1839589" cy="1142421"/>
          </a:xfrm>
          <a:prstGeom prst="rect">
            <a:avLst/>
          </a:prstGeom>
        </p:spPr>
      </p:pic>
      <p:grpSp>
        <p:nvGrpSpPr>
          <p:cNvPr id="56" name="Gruppe 55"/>
          <p:cNvGrpSpPr/>
          <p:nvPr/>
        </p:nvGrpSpPr>
        <p:grpSpPr>
          <a:xfrm>
            <a:off x="8446769" y="3319975"/>
            <a:ext cx="1338614" cy="1380357"/>
            <a:chOff x="9022272" y="3206473"/>
            <a:chExt cx="1338614" cy="1380357"/>
          </a:xfrm>
        </p:grpSpPr>
        <p:pic>
          <p:nvPicPr>
            <p:cNvPr id="57" name="Bilde 56" descr="kreditk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58" name="TekstSylinder 57"/>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59" name="Bilde 58"/>
          <p:cNvPicPr>
            <a:picLocks noChangeAspect="1"/>
          </p:cNvPicPr>
          <p:nvPr/>
        </p:nvPicPr>
        <p:blipFill>
          <a:blip r:embed="rId5"/>
          <a:stretch>
            <a:fillRect/>
          </a:stretch>
        </p:blipFill>
        <p:spPr>
          <a:xfrm>
            <a:off x="5731310" y="2876398"/>
            <a:ext cx="1855580" cy="1607014"/>
          </a:xfrm>
          <a:prstGeom prst="rect">
            <a:avLst/>
          </a:prstGeom>
        </p:spPr>
      </p:pic>
      <p:grpSp>
        <p:nvGrpSpPr>
          <p:cNvPr id="60" name="Gruppe 59"/>
          <p:cNvGrpSpPr/>
          <p:nvPr/>
        </p:nvGrpSpPr>
        <p:grpSpPr>
          <a:xfrm>
            <a:off x="1499597" y="3138916"/>
            <a:ext cx="1176004" cy="1195820"/>
            <a:chOff x="1072168" y="3950038"/>
            <a:chExt cx="1603045" cy="1630057"/>
          </a:xfrm>
        </p:grpSpPr>
        <p:sp>
          <p:nvSpPr>
            <p:cNvPr id="61" name="Ellipse 60"/>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2" name="Bilde 61" descr="adress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63" name="Bilde 62" descr="Screenshot 2016-03-08 20.57.3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64" name="Bilde 63" descr="Screenshot 2016-03-08 21.01.5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71" name="Bilde 70" descr="shop stor.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72" name="Gruppe 71"/>
          <p:cNvGrpSpPr/>
          <p:nvPr/>
        </p:nvGrpSpPr>
        <p:grpSpPr>
          <a:xfrm>
            <a:off x="3162508" y="2890332"/>
            <a:ext cx="1868235" cy="1641382"/>
            <a:chOff x="3162508" y="2890332"/>
            <a:chExt cx="1868235" cy="1641382"/>
          </a:xfrm>
        </p:grpSpPr>
        <p:sp>
          <p:nvSpPr>
            <p:cNvPr id="73" name="Avrundet rektangel 72"/>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4" name="Gruppe 73"/>
            <p:cNvGrpSpPr/>
            <p:nvPr/>
          </p:nvGrpSpPr>
          <p:grpSpPr>
            <a:xfrm>
              <a:off x="3475129" y="3004746"/>
              <a:ext cx="1555614" cy="1526968"/>
              <a:chOff x="3676969" y="2285446"/>
              <a:chExt cx="2485391" cy="2559309"/>
            </a:xfrm>
          </p:grpSpPr>
          <p:pic>
            <p:nvPicPr>
              <p:cNvPr id="77" name="Bilde 76" descr="hus.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8" name="Bilde 77" descr="penger.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5" name="Rett linje 74"/>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6" name="TekstSylinder 75"/>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pic>
        <p:nvPicPr>
          <p:cNvPr id="79" name="Bild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pic>
        <p:nvPicPr>
          <p:cNvPr id="80" name="Bild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5007479" y="5081575"/>
            <a:ext cx="1132831" cy="1132831"/>
          </a:xfrm>
          <a:prstGeom prst="rect">
            <a:avLst/>
          </a:prstGeom>
        </p:spPr>
      </p:pic>
      <p:grpSp>
        <p:nvGrpSpPr>
          <p:cNvPr id="81" name="Gruppe 80"/>
          <p:cNvGrpSpPr/>
          <p:nvPr/>
        </p:nvGrpSpPr>
        <p:grpSpPr>
          <a:xfrm>
            <a:off x="8578090" y="994578"/>
            <a:ext cx="2263538" cy="1414711"/>
            <a:chOff x="2448162" y="1059811"/>
            <a:chExt cx="7347621" cy="4592263"/>
          </a:xfrm>
        </p:grpSpPr>
        <p:pic>
          <p:nvPicPr>
            <p:cNvPr id="82" name="Picture 2" descr="https://upload.wikimedia.org/wikipedia/commons/0/03/Devicetemplates_computer-0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3" name="Gruppe 82"/>
            <p:cNvGrpSpPr/>
            <p:nvPr/>
          </p:nvGrpSpPr>
          <p:grpSpPr>
            <a:xfrm>
              <a:off x="4497554" y="1922292"/>
              <a:ext cx="3248836" cy="2129030"/>
              <a:chOff x="4566856" y="1988429"/>
              <a:chExt cx="3424343" cy="2244043"/>
            </a:xfrm>
          </p:grpSpPr>
          <p:pic>
            <p:nvPicPr>
              <p:cNvPr id="84" name="Bilde 83"/>
              <p:cNvPicPr>
                <a:picLocks noChangeAspect="1"/>
              </p:cNvPicPr>
              <p:nvPr/>
            </p:nvPicPr>
            <p:blipFill>
              <a:blip r:embed="rId15"/>
              <a:stretch>
                <a:fillRect/>
              </a:stretch>
            </p:blipFill>
            <p:spPr>
              <a:xfrm>
                <a:off x="5413869" y="2169139"/>
                <a:ext cx="2577330" cy="2063333"/>
              </a:xfrm>
              <a:prstGeom prst="rect">
                <a:avLst/>
              </a:prstGeom>
            </p:spPr>
          </p:pic>
          <p:sp>
            <p:nvSpPr>
              <p:cNvPr id="85" name="Rektangel 84"/>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6" name="Bilde 85" descr="mann.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7" name="Bilde 86" descr="kassa.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8" name="Bilde 87" descr="sort-vogn.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3394905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84444" y="2468007"/>
            <a:ext cx="1690382" cy="349597"/>
          </a:xfrm>
        </p:spPr>
        <p:txBody>
          <a:bodyPr/>
          <a:lstStyle/>
          <a:p>
            <a:pPr algn="r"/>
            <a:r>
              <a:rPr lang="pl-PL" dirty="0"/>
              <a:t>Part </a:t>
            </a:r>
            <a:r>
              <a:rPr lang="nb-NO" dirty="0"/>
              <a:t>3</a:t>
            </a:r>
          </a:p>
        </p:txBody>
      </p:sp>
      <p:sp>
        <p:nvSpPr>
          <p:cNvPr id="3" name="Plassholder for tekst 2"/>
          <p:cNvSpPr>
            <a:spLocks noGrp="1"/>
          </p:cNvSpPr>
          <p:nvPr>
            <p:ph type="body" idx="1"/>
          </p:nvPr>
        </p:nvSpPr>
        <p:spPr/>
        <p:txBody>
          <a:bodyPr/>
          <a:lstStyle/>
          <a:p>
            <a:pPr lvl="0"/>
            <a:r>
              <a:rPr lang="en-GB" dirty="0"/>
              <a:t>Avoiding fraud</a:t>
            </a:r>
            <a:endParaRPr lang="pl-PL" dirty="0"/>
          </a:p>
        </p:txBody>
      </p:sp>
    </p:spTree>
    <p:extLst>
      <p:ext uri="{BB962C8B-B14F-4D97-AF65-F5344CB8AC3E}">
        <p14:creationId xmlns:p14="http://schemas.microsoft.com/office/powerpoint/2010/main" val="1040882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mrhousehold.com/around_the_house/no_criminal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997" y="1851343"/>
            <a:ext cx="3200400" cy="32004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tel 1"/>
          <p:cNvSpPr>
            <a:spLocks noGrp="1"/>
          </p:cNvSpPr>
          <p:nvPr>
            <p:ph type="title"/>
          </p:nvPr>
        </p:nvSpPr>
        <p:spPr/>
        <p:txBody>
          <a:bodyPr/>
          <a:lstStyle/>
          <a:p>
            <a:pPr lvl="0"/>
            <a:r>
              <a:rPr lang="en-GB" dirty="0"/>
              <a:t>Avoiding fraud</a:t>
            </a:r>
            <a:endParaRPr lang="pl-PL" dirty="0"/>
          </a:p>
        </p:txBody>
      </p:sp>
    </p:spTree>
    <p:extLst>
      <p:ext uri="{BB962C8B-B14F-4D97-AF65-F5344CB8AC3E}">
        <p14:creationId xmlns:p14="http://schemas.microsoft.com/office/powerpoint/2010/main" val="53911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2747962" y="2243137"/>
            <a:ext cx="6696075" cy="2371725"/>
          </a:xfrm>
          <a:prstGeom prst="rect">
            <a:avLst/>
          </a:prstGeom>
        </p:spPr>
      </p:pic>
      <p:sp>
        <p:nvSpPr>
          <p:cNvPr id="2" name="Ellipse 1"/>
          <p:cNvSpPr/>
          <p:nvPr/>
        </p:nvSpPr>
        <p:spPr>
          <a:xfrm>
            <a:off x="2496312" y="2340863"/>
            <a:ext cx="2400490" cy="23774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p:cNvSpPr/>
          <p:nvPr/>
        </p:nvSpPr>
        <p:spPr>
          <a:xfrm>
            <a:off x="7092696" y="3215639"/>
            <a:ext cx="1274064" cy="13106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4"/>
          <p:cNvSpPr>
            <a:spLocks noGrp="1"/>
          </p:cNvSpPr>
          <p:nvPr>
            <p:ph type="title"/>
          </p:nvPr>
        </p:nvSpPr>
        <p:spPr/>
        <p:txBody>
          <a:bodyPr/>
          <a:lstStyle/>
          <a:p>
            <a:pPr lvl="0"/>
            <a:r>
              <a:rPr lang="en-GB" dirty="0"/>
              <a:t>Avoiding fraud</a:t>
            </a:r>
            <a:endParaRPr lang="pl-PL" dirty="0"/>
          </a:p>
        </p:txBody>
      </p:sp>
    </p:spTree>
    <p:extLst>
      <p:ext uri="{BB962C8B-B14F-4D97-AF65-F5344CB8AC3E}">
        <p14:creationId xmlns:p14="http://schemas.microsoft.com/office/powerpoint/2010/main" val="4238684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lvl="0"/>
            <a:r>
              <a:rPr lang="en-GB" dirty="0"/>
              <a:t>Avoiding fraud</a:t>
            </a:r>
            <a:endParaRPr lang="pl-PL" dirty="0"/>
          </a:p>
        </p:txBody>
      </p:sp>
      <p:pic>
        <p:nvPicPr>
          <p:cNvPr id="7" name="Bilde 6"/>
          <p:cNvPicPr>
            <a:picLocks noChangeAspect="1"/>
          </p:cNvPicPr>
          <p:nvPr/>
        </p:nvPicPr>
        <p:blipFill>
          <a:blip r:embed="rId3"/>
          <a:stretch>
            <a:fillRect/>
          </a:stretch>
        </p:blipFill>
        <p:spPr>
          <a:xfrm>
            <a:off x="2256200" y="2234282"/>
            <a:ext cx="3211929" cy="1967069"/>
          </a:xfrm>
          <a:prstGeom prst="rect">
            <a:avLst/>
          </a:prstGeom>
        </p:spPr>
      </p:pic>
      <p:pic>
        <p:nvPicPr>
          <p:cNvPr id="11" name="Bilde 10"/>
          <p:cNvPicPr>
            <a:picLocks noChangeAspect="1"/>
          </p:cNvPicPr>
          <p:nvPr/>
        </p:nvPicPr>
        <p:blipFill>
          <a:blip r:embed="rId4"/>
          <a:stretch>
            <a:fillRect/>
          </a:stretch>
        </p:blipFill>
        <p:spPr>
          <a:xfrm>
            <a:off x="6376563" y="2259105"/>
            <a:ext cx="3195707" cy="1917425"/>
          </a:xfrm>
          <a:prstGeom prst="rect">
            <a:avLst/>
          </a:prstGeom>
        </p:spPr>
      </p:pic>
    </p:spTree>
    <p:extLst>
      <p:ext uri="{BB962C8B-B14F-4D97-AF65-F5344CB8AC3E}">
        <p14:creationId xmlns:p14="http://schemas.microsoft.com/office/powerpoint/2010/main" val="674199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p:cNvGrpSpPr/>
          <p:nvPr/>
        </p:nvGrpSpPr>
        <p:grpSpPr>
          <a:xfrm>
            <a:off x="2724882" y="1282025"/>
            <a:ext cx="7044753" cy="4402971"/>
            <a:chOff x="2448162" y="1020073"/>
            <a:chExt cx="7347621" cy="4592263"/>
          </a:xfrm>
        </p:grpSpPr>
        <p:pic>
          <p:nvPicPr>
            <p:cNvPr id="7" name="Picture 2" descr="https://upload.wikimedia.org/wikipedia/commons/0/03/Devicetemplates_computer-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162" y="1020073"/>
              <a:ext cx="7347621" cy="4592263"/>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ktangel 9"/>
            <p:cNvSpPr/>
            <p:nvPr/>
          </p:nvSpPr>
          <p:spPr>
            <a:xfrm>
              <a:off x="5537244" y="2149465"/>
              <a:ext cx="859202" cy="100746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2" name="Tittel 1"/>
          <p:cNvSpPr>
            <a:spLocks noGrp="1"/>
          </p:cNvSpPr>
          <p:nvPr>
            <p:ph type="title"/>
          </p:nvPr>
        </p:nvSpPr>
        <p:spPr/>
        <p:txBody>
          <a:bodyPr/>
          <a:lstStyle/>
          <a:p>
            <a:pPr lvl="0"/>
            <a:r>
              <a:rPr lang="en-GB" dirty="0"/>
              <a:t>Avoiding fraud</a:t>
            </a:r>
            <a:endParaRPr lang="pl-PL" dirty="0"/>
          </a:p>
        </p:txBody>
      </p:sp>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924" y="1753776"/>
            <a:ext cx="2678999" cy="2678999"/>
          </a:xfrm>
          <a:prstGeom prst="rect">
            <a:avLst/>
          </a:prstGeom>
        </p:spPr>
      </p:pic>
      <p:sp>
        <p:nvSpPr>
          <p:cNvPr id="19" name="TekstSylinder 18"/>
          <p:cNvSpPr txBox="1"/>
          <p:nvPr/>
        </p:nvSpPr>
        <p:spPr>
          <a:xfrm>
            <a:off x="3504058" y="2807577"/>
            <a:ext cx="5486400" cy="523220"/>
          </a:xfrm>
          <a:prstGeom prst="rect">
            <a:avLst/>
          </a:prstGeom>
          <a:noFill/>
        </p:spPr>
        <p:txBody>
          <a:bodyPr wrap="square" rtlCol="0">
            <a:spAutoFit/>
          </a:bodyPr>
          <a:lstStyle/>
          <a:p>
            <a:pPr algn="ctr"/>
            <a:r>
              <a:rPr lang="nb-NO" sz="2800" b="1" dirty="0"/>
              <a:t>DIREKTE KONTOOVERFØRING</a:t>
            </a:r>
          </a:p>
        </p:txBody>
      </p:sp>
    </p:spTree>
    <p:extLst>
      <p:ext uri="{BB962C8B-B14F-4D97-AF65-F5344CB8AC3E}">
        <p14:creationId xmlns:p14="http://schemas.microsoft.com/office/powerpoint/2010/main" val="131351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lvl="0"/>
            <a:r>
              <a:rPr lang="en-GB" dirty="0"/>
              <a:t>Avoiding fraud</a:t>
            </a:r>
            <a:endParaRPr lang="pl-PL" dirty="0"/>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599" y="1935716"/>
            <a:ext cx="3233184" cy="3233184"/>
          </a:xfrm>
          <a:prstGeom prst="rect">
            <a:avLst/>
          </a:prstGeom>
        </p:spPr>
      </p:pic>
    </p:spTree>
    <p:extLst>
      <p:ext uri="{BB962C8B-B14F-4D97-AF65-F5344CB8AC3E}">
        <p14:creationId xmlns:p14="http://schemas.microsoft.com/office/powerpoint/2010/main" val="443730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573061" y="1036305"/>
            <a:ext cx="11017224" cy="5341890"/>
          </a:xfrm>
          <a:prstGeom prst="rect">
            <a:avLst/>
          </a:prstGeom>
        </p:spPr>
      </p:pic>
      <p:sp>
        <p:nvSpPr>
          <p:cNvPr id="2" name="Tittel 1"/>
          <p:cNvSpPr>
            <a:spLocks noGrp="1"/>
          </p:cNvSpPr>
          <p:nvPr>
            <p:ph type="title"/>
          </p:nvPr>
        </p:nvSpPr>
        <p:spPr/>
        <p:txBody>
          <a:bodyPr/>
          <a:lstStyle/>
          <a:p>
            <a:r>
              <a:rPr lang="en-GB" dirty="0"/>
              <a:t>What is an online shop?</a:t>
            </a:r>
            <a:endParaRPr lang="nb-NO" dirty="0"/>
          </a:p>
        </p:txBody>
      </p:sp>
    </p:spTree>
    <p:extLst>
      <p:ext uri="{BB962C8B-B14F-4D97-AF65-F5344CB8AC3E}">
        <p14:creationId xmlns:p14="http://schemas.microsoft.com/office/powerpoint/2010/main" val="3144867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Ferdig!</a:t>
            </a:r>
          </a:p>
        </p:txBody>
      </p:sp>
      <p:sp>
        <p:nvSpPr>
          <p:cNvPr id="3" name="Undertittel 2"/>
          <p:cNvSpPr>
            <a:spLocks noGrp="1"/>
          </p:cNvSpPr>
          <p:nvPr>
            <p:ph type="subTitle" idx="1"/>
          </p:nvPr>
        </p:nvSpPr>
        <p:spPr/>
        <p:txBody>
          <a:bodyPr/>
          <a:lstStyle/>
          <a:p>
            <a:pPr marL="0" indent="0">
              <a:buNone/>
            </a:pPr>
            <a:r>
              <a:rPr lang="nb-NO" dirty="0"/>
              <a:t>Nå kan de som vil finne en nettbutikk og bestille noen varer.</a:t>
            </a:r>
          </a:p>
          <a:p>
            <a:pPr marL="0" indent="0">
              <a:buNone/>
            </a:pPr>
            <a:r>
              <a:rPr lang="nb-NO" dirty="0"/>
              <a:t>Pass å at du har med det du trenger for å betale for varene.</a:t>
            </a:r>
          </a:p>
          <a:p>
            <a:pPr marL="0" indent="0">
              <a:buNone/>
            </a:pPr>
            <a:endParaRPr lang="nb-NO" dirty="0"/>
          </a:p>
          <a:p>
            <a:pPr marL="0" indent="0">
              <a:buNone/>
            </a:pPr>
            <a:r>
              <a:rPr lang="nb-NO" sz="2400" dirty="0"/>
              <a:t>LYKKE TIL ALLE SAMMEN</a:t>
            </a:r>
            <a:r>
              <a:rPr lang="nb-NO" sz="2400" spc="300" dirty="0"/>
              <a:t>!</a:t>
            </a:r>
          </a:p>
        </p:txBody>
      </p:sp>
    </p:spTree>
    <p:extLst>
      <p:ext uri="{BB962C8B-B14F-4D97-AF65-F5344CB8AC3E}">
        <p14:creationId xmlns:p14="http://schemas.microsoft.com/office/powerpoint/2010/main" val="2994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489785" y="996063"/>
            <a:ext cx="11161240" cy="5471610"/>
          </a:xfrm>
          <a:prstGeom prst="rect">
            <a:avLst/>
          </a:prstGeom>
        </p:spPr>
      </p:pic>
      <p:sp>
        <p:nvSpPr>
          <p:cNvPr id="2" name="Tittel 1"/>
          <p:cNvSpPr>
            <a:spLocks noGrp="1"/>
          </p:cNvSpPr>
          <p:nvPr>
            <p:ph type="title"/>
          </p:nvPr>
        </p:nvSpPr>
        <p:spPr/>
        <p:txBody>
          <a:bodyPr/>
          <a:lstStyle/>
          <a:p>
            <a:r>
              <a:rPr lang="en-GB" dirty="0"/>
              <a:t>What is an online shop?</a:t>
            </a:r>
            <a:endParaRPr lang="nb-NO" dirty="0"/>
          </a:p>
        </p:txBody>
      </p:sp>
    </p:spTree>
    <p:extLst>
      <p:ext uri="{BB962C8B-B14F-4D97-AF65-F5344CB8AC3E}">
        <p14:creationId xmlns:p14="http://schemas.microsoft.com/office/powerpoint/2010/main" val="44156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tel 15"/>
          <p:cNvSpPr>
            <a:spLocks noGrp="1"/>
          </p:cNvSpPr>
          <p:nvPr>
            <p:ph type="title"/>
          </p:nvPr>
        </p:nvSpPr>
        <p:spPr/>
        <p:txBody>
          <a:bodyPr/>
          <a:lstStyle/>
          <a:p>
            <a:r>
              <a:rPr lang="en-GB" dirty="0"/>
              <a:t>What is an online shop?</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7</a:t>
            </a:fld>
            <a:endParaRPr lang="nn-NO"/>
          </a:p>
        </p:txBody>
      </p:sp>
      <p:grpSp>
        <p:nvGrpSpPr>
          <p:cNvPr id="39" name="Gruppe 38"/>
          <p:cNvGrpSpPr/>
          <p:nvPr/>
        </p:nvGrpSpPr>
        <p:grpSpPr>
          <a:xfrm>
            <a:off x="2250923" y="997500"/>
            <a:ext cx="7949533" cy="5261045"/>
            <a:chOff x="2250923" y="997500"/>
            <a:chExt cx="7949533" cy="5261045"/>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5" name="TekstSylinder 14"/>
            <p:cNvSpPr txBox="1"/>
            <p:nvPr/>
          </p:nvSpPr>
          <p:spPr>
            <a:xfrm>
              <a:off x="7982712" y="2774024"/>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71597"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50010"/>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29" name="Bilde 28"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grpSp>
    </p:spTree>
    <p:extLst>
      <p:ext uri="{BB962C8B-B14F-4D97-AF65-F5344CB8AC3E}">
        <p14:creationId xmlns:p14="http://schemas.microsoft.com/office/powerpoint/2010/main" val="2073668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n-NO" sz="3200" b="1" dirty="0">
              <a:solidFill>
                <a:schemeClr val="bg1"/>
              </a:solidFill>
            </a:endParaRP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21" name="Tittel 20"/>
          <p:cNvSpPr>
            <a:spLocks noGrp="1"/>
          </p:cNvSpPr>
          <p:nvPr>
            <p:ph type="title"/>
          </p:nvPr>
        </p:nvSpPr>
        <p:spPr/>
        <p:txBody>
          <a:bodyPr/>
          <a:lstStyle/>
          <a:p>
            <a:r>
              <a:rPr lang="en-GB" dirty="0"/>
              <a:t>What is an online shop?</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8</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909191"/>
            <a:ext cx="718617" cy="687598"/>
          </a:xfrm>
          <a:prstGeom prst="rect">
            <a:avLst/>
          </a:prstGeom>
        </p:spPr>
      </p:pic>
      <p:pic>
        <p:nvPicPr>
          <p:cNvPr id="17" name="Bilde 16"/>
          <p:cNvPicPr>
            <a:picLocks noChangeAspect="1"/>
          </p:cNvPicPr>
          <p:nvPr/>
        </p:nvPicPr>
        <p:blipFill>
          <a:blip r:embed="rId7"/>
          <a:stretch>
            <a:fillRect/>
          </a:stretch>
        </p:blipFill>
        <p:spPr>
          <a:xfrm>
            <a:off x="6182006"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39599"/>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30" name="Bilde 29"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
        <p:nvSpPr>
          <p:cNvPr id="16" name="Ellipse 15"/>
          <p:cNvSpPr/>
          <p:nvPr/>
        </p:nvSpPr>
        <p:spPr>
          <a:xfrm>
            <a:off x="1813902" y="2122790"/>
            <a:ext cx="6439112" cy="40245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3453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en-GB" dirty="0"/>
              <a:t>What is an online shop?</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9</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909191"/>
            <a:ext cx="718617" cy="687598"/>
          </a:xfrm>
          <a:prstGeom prst="rect">
            <a:avLst/>
          </a:prstGeom>
        </p:spPr>
      </p:pic>
      <p:pic>
        <p:nvPicPr>
          <p:cNvPr id="17" name="Bilde 16"/>
          <p:cNvPicPr>
            <a:picLocks noChangeAspect="1"/>
          </p:cNvPicPr>
          <p:nvPr/>
        </p:nvPicPr>
        <p:blipFill>
          <a:blip r:embed="rId7"/>
          <a:stretch>
            <a:fillRect/>
          </a:stretch>
        </p:blipFill>
        <p:spPr>
          <a:xfrm>
            <a:off x="6182006"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39599"/>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30" name="Bilde 29"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sp>
        <p:nvSpPr>
          <p:cNvPr id="21" name="Ellipse 20"/>
          <p:cNvSpPr/>
          <p:nvPr/>
        </p:nvSpPr>
        <p:spPr>
          <a:xfrm>
            <a:off x="7545224" y="1884324"/>
            <a:ext cx="2999490" cy="42061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Tree>
    <p:extLst>
      <p:ext uri="{BB962C8B-B14F-4D97-AF65-F5344CB8AC3E}">
        <p14:creationId xmlns:p14="http://schemas.microsoft.com/office/powerpoint/2010/main" val="205694038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2374</TotalTime>
  <Words>1677</Words>
  <Application>Microsoft Office PowerPoint</Application>
  <PresentationFormat>Widescreen</PresentationFormat>
  <Paragraphs>343</Paragraphs>
  <Slides>50</Slides>
  <Notes>50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50</vt:i4>
      </vt:variant>
    </vt:vector>
  </HeadingPairs>
  <TitlesOfParts>
    <vt:vector size="54" baseType="lpstr">
      <vt:lpstr>Arial</vt:lpstr>
      <vt:lpstr>Calibri</vt:lpstr>
      <vt:lpstr>Calibri Light</vt:lpstr>
      <vt:lpstr>Office-tema</vt:lpstr>
      <vt:lpstr>Safe Online Shopping</vt:lpstr>
      <vt:lpstr>Part 1</vt:lpstr>
      <vt:lpstr>What is an online shop?</vt:lpstr>
      <vt:lpstr>What is an online shop?</vt:lpstr>
      <vt:lpstr>What is an online shop?</vt:lpstr>
      <vt:lpstr>What is an online shop?</vt:lpstr>
      <vt:lpstr>What is an online shop?</vt:lpstr>
      <vt:lpstr>What is an online shop?</vt:lpstr>
      <vt:lpstr>What is an online shop?</vt:lpstr>
      <vt:lpstr>What is an online shop?</vt:lpstr>
      <vt:lpstr>What is an online shop?</vt:lpstr>
      <vt:lpstr>What is an online shop?</vt:lpstr>
      <vt:lpstr>What is an online shop?</vt:lpstr>
      <vt:lpstr>What is an online shop?</vt:lpstr>
      <vt:lpstr>What is an online shop?</vt:lpstr>
      <vt:lpstr>What is an online shop?</vt:lpstr>
      <vt:lpstr>What is an online shop?</vt:lpstr>
      <vt:lpstr>What is an online shop?</vt:lpstr>
      <vt:lpstr>What is an online shop?</vt:lpstr>
      <vt:lpstr>What is an online shop?</vt:lpstr>
      <vt:lpstr>Part 2</vt:lpstr>
      <vt:lpstr>How to pay</vt:lpstr>
      <vt:lpstr>How to pay</vt:lpstr>
      <vt:lpstr>How to pay</vt:lpstr>
      <vt:lpstr>How to pay</vt:lpstr>
      <vt:lpstr>How to pay</vt:lpstr>
      <vt:lpstr>How to pay</vt:lpstr>
      <vt:lpstr>How to pay</vt:lpstr>
      <vt:lpstr>How to pay</vt:lpstr>
      <vt:lpstr>How to pay</vt:lpstr>
      <vt:lpstr>How to pay</vt:lpstr>
      <vt:lpstr>How to pay</vt:lpstr>
      <vt:lpstr>How to pay</vt:lpstr>
      <vt:lpstr>How to pay</vt:lpstr>
      <vt:lpstr>How to pay</vt:lpstr>
      <vt:lpstr>How to pay</vt:lpstr>
      <vt:lpstr>How to pay</vt:lpstr>
      <vt:lpstr>How to pay</vt:lpstr>
      <vt:lpstr>How to pay</vt:lpstr>
      <vt:lpstr>How to pay</vt:lpstr>
      <vt:lpstr>How to pay</vt:lpstr>
      <vt:lpstr>How to pay</vt:lpstr>
      <vt:lpstr>How to pay</vt:lpstr>
      <vt:lpstr>Part 3</vt:lpstr>
      <vt:lpstr>Avoiding fraud</vt:lpstr>
      <vt:lpstr>Avoiding fraud</vt:lpstr>
      <vt:lpstr>Avoiding fraud</vt:lpstr>
      <vt:lpstr>Avoiding fraud</vt:lpstr>
      <vt:lpstr>Avoiding fraud</vt:lpstr>
      <vt:lpstr>Ferdig!</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Eddie Pedersen</cp:lastModifiedBy>
  <cp:revision>193</cp:revision>
  <dcterms:created xsi:type="dcterms:W3CDTF">2015-11-30T12:29:45Z</dcterms:created>
  <dcterms:modified xsi:type="dcterms:W3CDTF">2019-06-21T07:59:44Z</dcterms:modified>
</cp:coreProperties>
</file>