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76" r:id="rId2"/>
    <p:sldId id="287" r:id="rId3"/>
    <p:sldId id="278" r:id="rId4"/>
    <p:sldId id="306" r:id="rId5"/>
    <p:sldId id="280" r:id="rId6"/>
    <p:sldId id="281" r:id="rId7"/>
    <p:sldId id="282" r:id="rId8"/>
    <p:sldId id="283" r:id="rId9"/>
    <p:sldId id="284" r:id="rId10"/>
    <p:sldId id="290" r:id="rId11"/>
    <p:sldId id="299" r:id="rId12"/>
    <p:sldId id="292" r:id="rId13"/>
    <p:sldId id="291" r:id="rId14"/>
    <p:sldId id="293" r:id="rId15"/>
    <p:sldId id="295" r:id="rId16"/>
    <p:sldId id="296" r:id="rId17"/>
    <p:sldId id="288" r:id="rId18"/>
    <p:sldId id="297" r:id="rId19"/>
    <p:sldId id="307" r:id="rId20"/>
    <p:sldId id="298" r:id="rId21"/>
    <p:sldId id="300" r:id="rId22"/>
    <p:sldId id="301" r:id="rId23"/>
    <p:sldId id="302" r:id="rId24"/>
    <p:sldId id="303" r:id="rId25"/>
    <p:sldId id="304" r:id="rId26"/>
    <p:sldId id="305"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157" autoAdjust="0"/>
  </p:normalViewPr>
  <p:slideViewPr>
    <p:cSldViewPr snapToGrid="0">
      <p:cViewPr varScale="1">
        <p:scale>
          <a:sx n="64" d="100"/>
          <a:sy n="64" d="100"/>
        </p:scale>
        <p:origin x="93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20.10.2015</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20.10.2015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Gå gjennom læringsmålene</a:t>
            </a:r>
            <a:r>
              <a:rPr lang="nb-NO" b="1" baseline="0" dirty="0" smtClean="0"/>
              <a:t> med kursdeltakerne før du starter opplæringen. Dette vil gjøre det lettere å fokusere på og huske den viktigste kunnskapen.</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Både datamusen og berøringsplaten brukes for å peke og trykke på det man ser på dataskjermen. De</a:t>
            </a:r>
            <a:r>
              <a:rPr lang="nb-NO" baseline="0" dirty="0" smtClean="0"/>
              <a:t> styrer en liten pil som heter "pekeren." La oss se på hvordan datamusen styrer pekeren:</a:t>
            </a:r>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For å flytte pekeren legger du hånden din på musen slik bildet viser og beveger den. Pekeren vil følge bevegelsen til hånden din. Ved å trykke</a:t>
            </a:r>
            <a:r>
              <a:rPr lang="nb-NO" baseline="0" dirty="0" smtClean="0"/>
              <a:t> (eller klikke) på venstre museknapp når pekeren er over et objekt på skjermen "velger" man det det objektet. Dette skal vi prøve senere.</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Hvis du ønsker å styre pekeren med en berøringsplate gjør du følgende:</a:t>
            </a:r>
          </a:p>
          <a:p>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Plasser én finger på berøringsplaten. Flytt fingeren rundt på platen. Pekeren vil følge mønsteret du tegner med fingeren. I over- eller underkant av matten finner du to store knapper. </a:t>
            </a:r>
            <a:r>
              <a:rPr lang="nb-NO" dirty="0" smtClean="0"/>
              <a:t>Ved å trykke</a:t>
            </a:r>
            <a:r>
              <a:rPr lang="nb-NO" baseline="0" dirty="0" smtClean="0"/>
              <a:t> (eller klikke) på den venstre knappen når pekeren er over et bilde eller et symbol på skjermen "velger" man det eller starter det. Dette skal vi prøve senere.</a:t>
            </a:r>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Med både mus og berøringsplate er det venstreknappen som brukes mest. Når noen sier du skal klikke på noe på dataskjermen skal du alltid bruke venstre knapp hvis ikke du får beskjed om å bruke høyre knapp. Hvis noen sier du skal dobbeltklikke så mener de at du skal trykke inn venstre museknapp to ganger, raskt etter hverandre. Dette skal vi prøve senere.</a:t>
            </a:r>
          </a:p>
          <a:p>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228181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For å skru på datamaskinen må du trykke på på-knappen. Finn</a:t>
            </a:r>
            <a:r>
              <a:rPr lang="nb-NO" baseline="0" dirty="0" smtClean="0"/>
              <a:t> en knapp med følgende symbol på </a:t>
            </a:r>
            <a:r>
              <a:rPr lang="nb-NO" b="1" baseline="0" dirty="0" smtClean="0"/>
              <a:t>(se slide). </a:t>
            </a:r>
            <a:r>
              <a:rPr lang="nb-NO" baseline="0" dirty="0" smtClean="0"/>
              <a:t>Knappen kan være rund eller firkantet. Bruker du en stasjonær datamaskin må du trykke på en knapp på harddisken og en på skjermen. Når på-knappen lyser betyr det at datamaskinen er på.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Noen vil nå få beskjed om å oppgi brukernavn og passord. Bruk pekeren til å klikke på feltet for brukernavn og bruk tastaturet til å skrive inn brukernavnet. Klikk så på feltet for passord og skriv inn passord. Klikk på "OK" eller "logg inn". </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b-NO"/>
          </a:p>
        </p:txBody>
      </p:sp>
    </p:spTree>
    <p:extLst>
      <p:ext uri="{BB962C8B-B14F-4D97-AF65-F5344CB8AC3E}">
        <p14:creationId xmlns:p14="http://schemas.microsoft.com/office/powerpoint/2010/main" val="1926274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Det første bildet som kommer opp når datamaskinen er skrudd på og</a:t>
            </a:r>
            <a:r>
              <a:rPr lang="nb-NO" baseline="0" dirty="0" smtClean="0"/>
              <a:t> man har logget inn heter "skrivebordet".  Her ligger det flere små ikoner (bilder). Disse ikonene kan være et program eller en datafil. Skrivebordet ser litt forskjellig ut fra datamaskin til datamaskin, men hovedelementene er de samme. På bildet ser dere hvordan skrivebordet på en PC ofte ser ut.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1" baseline="0" dirty="0" smtClean="0"/>
              <a:t>(Be kursdeltagerne om å forsøke å bevege pekeren rundt på skrivebordet så de kan bli vant til mus og berøringsmatte)</a:t>
            </a:r>
            <a:endParaRPr lang="nb-NO" b="1" dirty="0" smtClean="0"/>
          </a:p>
          <a:p>
            <a:endParaRPr lang="nb-NO" dirty="0" smtClean="0"/>
          </a:p>
          <a:p>
            <a:r>
              <a:rPr lang="nb-NO" dirty="0" smtClean="0"/>
              <a:t>På en PC er oppgavelinjen</a:t>
            </a:r>
            <a:r>
              <a:rPr lang="nb-NO" baseline="0" dirty="0" smtClean="0"/>
              <a:t> nederst på skrivebordet. Når du åpner et program vil ikonet for programmet dukke opp her. For å åpne et program fører du pekeren over programmets ikon og dobbeltklikker på det. Da ber du datamaskinen om å åpne programmet. Hvis programmet ikke åpner seg kan det hende du ikke har "dobbeklikket" fort nok. </a:t>
            </a:r>
            <a:r>
              <a:rPr lang="nb-NO" b="1" baseline="0" dirty="0" smtClean="0"/>
              <a:t>(Be alle med PC om å gjøre dette nå).</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b-NO"/>
          </a:p>
        </p:txBody>
      </p:sp>
    </p:spTree>
    <p:extLst>
      <p:ext uri="{BB962C8B-B14F-4D97-AF65-F5344CB8AC3E}">
        <p14:creationId xmlns:p14="http://schemas.microsoft.com/office/powerpoint/2010/main" val="2565141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Dette er et typisk Mac-skrivebord.</a:t>
            </a:r>
          </a:p>
          <a:p>
            <a:endParaRPr lang="nb-NO" dirty="0" smtClean="0"/>
          </a:p>
          <a:p>
            <a:r>
              <a:rPr lang="nb-NO" dirty="0" smtClean="0"/>
              <a:t>Bruker</a:t>
            </a:r>
            <a:r>
              <a:rPr lang="nb-NO" baseline="0" dirty="0" smtClean="0"/>
              <a:t> du Mac finner du programikonene nederst på skrivebordet. På Mac heter dette området </a:t>
            </a:r>
            <a:r>
              <a:rPr lang="nb-NO" baseline="0" dirty="0" err="1" smtClean="0"/>
              <a:t>Dock'en</a:t>
            </a:r>
            <a:r>
              <a:rPr lang="nb-NO" baseline="0" dirty="0" smtClean="0"/>
              <a:t>. Klikk på et ikon for å åpne et program </a:t>
            </a:r>
            <a:r>
              <a:rPr lang="nb-NO" b="1" baseline="0" dirty="0" smtClean="0"/>
              <a:t>(Be om at kursdeltagerne med Mac gjør dette nå).</a:t>
            </a:r>
            <a:endParaRPr lang="nb-NO" b="1"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b-NO"/>
          </a:p>
        </p:txBody>
      </p:sp>
    </p:spTree>
    <p:extLst>
      <p:ext uri="{BB962C8B-B14F-4D97-AF65-F5344CB8AC3E}">
        <p14:creationId xmlns:p14="http://schemas.microsoft.com/office/powerpoint/2010/main" val="2565141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Alle program åpnes i vinduer. Noen ganger</a:t>
            </a:r>
            <a:r>
              <a:rPr lang="nb-NO" baseline="0" dirty="0" smtClean="0"/>
              <a:t> fyller vinduet hele dataskjermen, andre ganger bare deler av den. </a:t>
            </a:r>
            <a:r>
              <a:rPr lang="nb-NO" dirty="0" smtClean="0"/>
              <a:t>I den største delen av vinduet vises selve programmet. Noen vinduer har adresselinjer og søkefelt øverst. Disse brukes mye når man er på internett. Helt øverst i rammen på vinduet finner du tittellinjen. Her står ofte</a:t>
            </a:r>
            <a:r>
              <a:rPr lang="nb-NO" baseline="0" dirty="0" smtClean="0"/>
              <a:t> navnet på programmet du har åpnet.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b-NO"/>
          </a:p>
        </p:txBody>
      </p:sp>
    </p:spTree>
    <p:extLst>
      <p:ext uri="{BB962C8B-B14F-4D97-AF65-F5344CB8AC3E}">
        <p14:creationId xmlns:p14="http://schemas.microsoft.com/office/powerpoint/2010/main" val="167347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Vinduene er ganske like på PC og Mac.</a:t>
            </a:r>
          </a:p>
          <a:p>
            <a:endParaRPr lang="nb-NO" dirty="0" smtClean="0"/>
          </a:p>
          <a:p>
            <a:r>
              <a:rPr lang="nb-NO" dirty="0" smtClean="0"/>
              <a:t>Hvis du setter musepekeren over tittellinjen og holder venstre museknapp inne kan du flytte vinduet rundt på skjermen.</a:t>
            </a:r>
            <a:r>
              <a:rPr lang="nb-NO" baseline="0" dirty="0" smtClean="0"/>
              <a:t> Hold knappen inne og beveg på hånden. De som bruker berøringsplate kan holde venstre knapp inne med en finger og berøre den store flaten på matten med en annen finger for å flytte rundt på vinduet. Slipper du knappen "legger du fra deg" vinduet. </a:t>
            </a:r>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b-NO"/>
          </a:p>
        </p:txBody>
      </p:sp>
    </p:spTree>
    <p:extLst>
      <p:ext uri="{BB962C8B-B14F-4D97-AF65-F5344CB8AC3E}">
        <p14:creationId xmlns:p14="http://schemas.microsoft.com/office/powerpoint/2010/main" val="2149729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1860669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Øverst i et av</a:t>
            </a:r>
            <a:r>
              <a:rPr lang="nb-NO" baseline="0" dirty="0" smtClean="0"/>
              <a:t> hjørnene til vinduet finnes tre knapper. Finn disse!</a:t>
            </a:r>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b-NO"/>
          </a:p>
        </p:txBody>
      </p:sp>
    </p:spTree>
    <p:extLst>
      <p:ext uri="{BB962C8B-B14F-4D97-AF65-F5344CB8AC3E}">
        <p14:creationId xmlns:p14="http://schemas.microsoft.com/office/powerpoint/2010/main" val="627336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rabicPeriod"/>
            </a:pPr>
            <a:r>
              <a:rPr lang="nb-NO" dirty="0" smtClean="0"/>
              <a:t>Et trykk på</a:t>
            </a:r>
            <a:r>
              <a:rPr lang="nb-NO" baseline="0" dirty="0" smtClean="0"/>
              <a:t> krysset/rød knapp lukker vinduet.</a:t>
            </a:r>
          </a:p>
          <a:p>
            <a:pPr marL="228600" indent="-228600">
              <a:buAutoNum type="arabicPeriod"/>
            </a:pPr>
            <a:r>
              <a:rPr lang="nb-NO" baseline="0" dirty="0" smtClean="0"/>
              <a:t>Et trykk på streken/gul knapp minimerer vinduet. På PC-en legges da programmet ned på oppgavelinjen der det kan åpnes igjen ved å klikke på det med venstre museknapp. På Mac blir vinduet krympet. Denne knappen kan være fin å bruke dersom du har åpnet flere vinduer samtidig og ønsker å bytte mellom dem.</a:t>
            </a:r>
          </a:p>
          <a:p>
            <a:pPr marL="228600" indent="-228600">
              <a:buAutoNum type="arabicPeriod"/>
            </a:pPr>
            <a:r>
              <a:rPr lang="nb-NO" baseline="0" dirty="0" smtClean="0"/>
              <a:t>Et trykk på firkanten/grønn knapp gjør at vinduet fyller så mye av skjermen som mulig.</a:t>
            </a:r>
          </a:p>
          <a:p>
            <a:pPr marL="0" indent="0">
              <a:buNone/>
            </a:pPr>
            <a:r>
              <a:rPr lang="nb-NO" b="1" baseline="0" dirty="0" smtClean="0"/>
              <a:t>(Be de som ikke alt har gjort det om å lukke vinduet de har åpnet)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b-NO"/>
          </a:p>
        </p:txBody>
      </p:sp>
    </p:spTree>
    <p:extLst>
      <p:ext uri="{BB962C8B-B14F-4D97-AF65-F5344CB8AC3E}">
        <p14:creationId xmlns:p14="http://schemas.microsoft.com/office/powerpoint/2010/main" val="1517425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For</a:t>
            </a:r>
            <a:r>
              <a:rPr lang="nb-NO" baseline="0" dirty="0" smtClean="0"/>
              <a:t> å skru av PC-en klikker du en gang på ikonet/knappen lengst til venstre på oppgavelinjen (Windows-knappen). Nederst til høyre i menyen som dukker opp klikker du på knappen som heter Avslutt. PC-en vil nå skru seg av. PC-en er ferdig avskrudd når på-knappen slutter å lyse. De som har ekstern skjerm kan skru av denne ved å trykke en gang på skjermens på-knapp. </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Øverst på</a:t>
            </a:r>
            <a:r>
              <a:rPr lang="nb-NO" baseline="0" dirty="0" smtClean="0"/>
              <a:t> skrivebordet på Mac finner du menylinjen. </a:t>
            </a:r>
            <a:r>
              <a:rPr lang="nb-NO" dirty="0" smtClean="0"/>
              <a:t>For å skru av </a:t>
            </a:r>
            <a:r>
              <a:rPr lang="nb-NO" dirty="0" err="1" smtClean="0"/>
              <a:t>Mac'en</a:t>
            </a:r>
            <a:r>
              <a:rPr lang="nb-NO" dirty="0" smtClean="0"/>
              <a:t> klikker du på</a:t>
            </a:r>
            <a:r>
              <a:rPr lang="nb-NO" baseline="0" dirty="0" smtClean="0"/>
              <a:t> eple-symbolet lengst til venstre. På menyen som dukker opp klikker du på "Slå av…". Trykk på "OK". </a:t>
            </a:r>
            <a:r>
              <a:rPr lang="nb-NO" baseline="0" dirty="0" err="1" smtClean="0"/>
              <a:t>Mac'en</a:t>
            </a:r>
            <a:r>
              <a:rPr lang="nb-NO" baseline="0" dirty="0" smtClean="0"/>
              <a:t> vil nå skru seg av. </a:t>
            </a:r>
            <a:r>
              <a:rPr lang="nb-NO" baseline="0" dirty="0" err="1" smtClean="0"/>
              <a:t>Mac'en</a:t>
            </a:r>
            <a:r>
              <a:rPr lang="nb-NO" baseline="0" dirty="0" smtClean="0"/>
              <a:t> er ferdig avskrudd når på-knappen slutter å lyse. De som har ekstern skjerm kan skru av denne ved å trykke en gang på skjermens på-knapp.</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a:t>
            </a:r>
            <a:r>
              <a:rPr lang="nb-NO" b="1" baseline="0" dirty="0" smtClean="0"/>
              <a:t>Be kursdeltakerne om å prøve å skru av datamaskinene sine nå</a:t>
            </a:r>
            <a:r>
              <a:rPr lang="nb-NO" baseline="0" dirty="0" smtClean="0"/>
              <a:t>)</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b-NO"/>
          </a:p>
        </p:txBody>
      </p:sp>
    </p:spTree>
    <p:extLst>
      <p:ext uri="{BB962C8B-B14F-4D97-AF65-F5344CB8AC3E}">
        <p14:creationId xmlns:p14="http://schemas.microsoft.com/office/powerpoint/2010/main" val="1112630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En datamaskin kan</a:t>
            </a:r>
            <a:r>
              <a:rPr lang="nb-NO" baseline="0" dirty="0" smtClean="0"/>
              <a:t> </a:t>
            </a:r>
            <a:r>
              <a:rPr lang="nb-NO" dirty="0" smtClean="0"/>
              <a:t>enten være stasjonær (står fast på et sted)</a:t>
            </a:r>
            <a:r>
              <a:rPr lang="nb-NO" baseline="0" dirty="0" smtClean="0"/>
              <a:t> </a:t>
            </a:r>
            <a:r>
              <a:rPr lang="nb-NO" dirty="0" smtClean="0"/>
              <a:t>eller bærbar.</a:t>
            </a:r>
            <a:r>
              <a:rPr lang="nb-NO" baseline="0" dirty="0" smtClean="0"/>
              <a:t> </a:t>
            </a:r>
          </a:p>
          <a:p>
            <a:r>
              <a:rPr lang="nb-NO" baseline="0" dirty="0" smtClean="0"/>
              <a:t>En stasjonær datamaskin består som oftest av fire deler.</a:t>
            </a:r>
          </a:p>
          <a:p>
            <a:pPr marL="228600" indent="-228600">
              <a:buAutoNum type="arabicPeriod"/>
            </a:pPr>
            <a:r>
              <a:rPr lang="nb-NO" baseline="0" dirty="0" smtClean="0"/>
              <a:t>En harddisk hvor datamaskinen lagrer det som blir gjort. Her ligger informasjonen som får datamaskinen til å fungere.</a:t>
            </a:r>
          </a:p>
          <a:p>
            <a:pPr marL="228600" indent="-228600">
              <a:buAutoNum type="arabicPeriod"/>
            </a:pPr>
            <a:r>
              <a:rPr lang="nb-NO" baseline="0" dirty="0" smtClean="0"/>
              <a:t>En skjerm der vi kan lese og se det som vi gjør på datamaskinen eller på internett.</a:t>
            </a:r>
          </a:p>
          <a:p>
            <a:pPr marL="228600" indent="-228600">
              <a:buAutoNum type="arabicPeriod"/>
            </a:pPr>
            <a:r>
              <a:rPr lang="nb-NO" baseline="0" dirty="0" smtClean="0"/>
              <a:t>Et tastatur som vi kan skrive med. Det fungerer på samme måte som en skrivemaskin, men istedenfor at det vi skriver trykkes rett på et papir sender tastaturet signaler til datamaskinen som igjen forteller skjermen hva den skal vise oss.</a:t>
            </a:r>
          </a:p>
          <a:p>
            <a:pPr marL="228600" indent="-228600">
              <a:buAutoNum type="arabicPeriod"/>
            </a:pPr>
            <a:r>
              <a:rPr lang="nb-NO" baseline="0" dirty="0" smtClean="0"/>
              <a:t>Til slutt har vi en </a:t>
            </a:r>
            <a:r>
              <a:rPr lang="nb-NO" baseline="0" dirty="0" err="1" smtClean="0"/>
              <a:t>datamus</a:t>
            </a:r>
            <a:r>
              <a:rPr lang="nb-NO" baseline="0" dirty="0" smtClean="0"/>
              <a:t>, kalles også bare mus, som vi kan bruke til å peke og trykke på det vi ser på skjermen.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En bærbar datamaskin (også kalt laptop) har alle de samme delene som en stasjonær datamaskin, men de ser litt annerledes ut.</a:t>
            </a:r>
          </a:p>
          <a:p>
            <a:pPr marL="0" indent="0">
              <a:buNone/>
            </a:pPr>
            <a:r>
              <a:rPr lang="nb-NO" baseline="0" dirty="0" smtClean="0"/>
              <a:t>- Alt er bygd inn i maskinen slik at skjerm og tastatur og mus sitter sammen.</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3957810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Harddisken ligger i den nederste delen av den bærbare datamaskinen.</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316288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Skjermen er på innsiden av lokket.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b-NO"/>
          </a:p>
        </p:txBody>
      </p:sp>
    </p:spTree>
    <p:extLst>
      <p:ext uri="{BB962C8B-B14F-4D97-AF65-F5344CB8AC3E}">
        <p14:creationId xmlns:p14="http://schemas.microsoft.com/office/powerpoint/2010/main" val="1848081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Tastaturet er på oversiden av harddisken.</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2191818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De fleste bærbare </a:t>
            </a:r>
            <a:r>
              <a:rPr lang="nb-NO" baseline="0" dirty="0" err="1" smtClean="0"/>
              <a:t>datasmaskiner</a:t>
            </a:r>
            <a:r>
              <a:rPr lang="nb-NO" baseline="0" dirty="0" smtClean="0"/>
              <a:t> (laptop) har en berøringsplate (</a:t>
            </a:r>
            <a:r>
              <a:rPr lang="nb-NO" baseline="0" dirty="0" err="1" smtClean="0"/>
              <a:t>touchpad</a:t>
            </a:r>
            <a:r>
              <a:rPr lang="nb-NO" baseline="0" dirty="0" smtClean="0"/>
              <a:t>) i stedet for en </a:t>
            </a:r>
            <a:r>
              <a:rPr lang="nb-NO" baseline="0" dirty="0" err="1" smtClean="0"/>
              <a:t>datamus</a:t>
            </a:r>
            <a:r>
              <a:rPr lang="nb-NO" baseline="0" dirty="0" smtClean="0"/>
              <a:t>. Ofte har denne berøringsplaten to knapper ved siden av enten over eller under.</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2565141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Denne kan brukes til akkurat de samme tingene som datamusen, men ser litt annerledes ut.</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2565141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smtClean="0"/>
              <a:t>KLIKK FOR Å REDIGERE TITTELSTIL</a:t>
            </a:r>
            <a:endParaRPr lang="nb-NO"/>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smtClean="0"/>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r>
              <a:rPr lang="nb-NO" sz="2400" smtClean="0">
                <a:solidFill>
                  <a:srgbClr val="FFFFFF"/>
                </a:solidFill>
              </a:rPr>
              <a:t>Leksjon 1a</a:t>
            </a:r>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smtClean="0"/>
              <a:t>Del</a:t>
            </a:r>
            <a:endParaRPr lang="nb-NO"/>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smtClean="0"/>
              <a:t>Tema</a:t>
            </a:r>
            <a:endParaRPr lang="nb-NO"/>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hf hdr="0" ftr="0" dt="0"/>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a:t>LÆR Å BRUKE DATAMASKIN</a:t>
            </a:r>
          </a:p>
        </p:txBody>
      </p:sp>
      <p:sp>
        <p:nvSpPr>
          <p:cNvPr id="7" name="Undertittel 6"/>
          <p:cNvSpPr>
            <a:spLocks noGrp="1"/>
          </p:cNvSpPr>
          <p:nvPr>
            <p:ph type="subTitle" idx="1"/>
          </p:nvPr>
        </p:nvSpPr>
        <p:spPr>
          <a:xfrm>
            <a:off x="828637" y="3333509"/>
            <a:ext cx="9839363" cy="3090440"/>
          </a:xfrm>
        </p:spPr>
        <p:txBody>
          <a:bodyPr>
            <a:noAutofit/>
          </a:bodyPr>
          <a:lstStyle/>
          <a:p>
            <a:pPr marL="0" indent="0">
              <a:buNone/>
            </a:pPr>
            <a:r>
              <a:rPr lang="nb-NO" sz="2400" b="1" dirty="0">
                <a:solidFill>
                  <a:schemeClr val="tx1"/>
                </a:solidFill>
              </a:rPr>
              <a:t>Læringsmål:</a:t>
            </a:r>
          </a:p>
          <a:p>
            <a:r>
              <a:rPr lang="nb-NO" sz="2400" dirty="0" smtClean="0">
                <a:solidFill>
                  <a:schemeClr val="tx1"/>
                </a:solidFill>
              </a:rPr>
              <a:t>Kjenne til komponentene </a:t>
            </a:r>
            <a:r>
              <a:rPr lang="nb-NO" sz="2400" dirty="0">
                <a:solidFill>
                  <a:schemeClr val="tx1"/>
                </a:solidFill>
              </a:rPr>
              <a:t>til stasjonær datamaskin og bærbar datamaskin </a:t>
            </a:r>
            <a:r>
              <a:rPr lang="nb-NO" sz="2400" dirty="0" smtClean="0">
                <a:solidFill>
                  <a:schemeClr val="tx1"/>
                </a:solidFill>
              </a:rPr>
              <a:t>(laptop</a:t>
            </a:r>
            <a:r>
              <a:rPr lang="nb-NO" sz="2400" dirty="0">
                <a:solidFill>
                  <a:schemeClr val="tx1"/>
                </a:solidFill>
              </a:rPr>
              <a:t>)</a:t>
            </a:r>
          </a:p>
          <a:p>
            <a:r>
              <a:rPr lang="nb-NO" sz="2400" dirty="0">
                <a:solidFill>
                  <a:schemeClr val="tx1"/>
                </a:solidFill>
              </a:rPr>
              <a:t>Å kunne bruke mus og berøringsmatte</a:t>
            </a:r>
          </a:p>
          <a:p>
            <a:r>
              <a:rPr lang="nb-NO" sz="2400" dirty="0">
                <a:solidFill>
                  <a:schemeClr val="tx1"/>
                </a:solidFill>
              </a:rPr>
              <a:t>Lær å skru av og på datamaskinen</a:t>
            </a:r>
          </a:p>
          <a:p>
            <a:r>
              <a:rPr lang="nb-NO" sz="2400" dirty="0">
                <a:solidFill>
                  <a:schemeClr val="tx1"/>
                </a:solidFill>
              </a:rPr>
              <a:t>Bli kjent med skrivebordet</a:t>
            </a:r>
          </a:p>
          <a:p>
            <a:r>
              <a:rPr lang="nb-NO" sz="2400" dirty="0">
                <a:solidFill>
                  <a:schemeClr val="tx1"/>
                </a:solidFill>
              </a:rPr>
              <a:t>Lær å åpne og lukke et vindu</a:t>
            </a:r>
          </a:p>
        </p:txBody>
      </p:sp>
    </p:spTree>
    <p:extLst>
      <p:ext uri="{BB962C8B-B14F-4D97-AF65-F5344CB8AC3E}">
        <p14:creationId xmlns:p14="http://schemas.microsoft.com/office/powerpoint/2010/main" val="1644683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smtClean="0"/>
              <a:t>Om </a:t>
            </a:r>
            <a:r>
              <a:rPr lang="nb-NO" sz="2400" dirty="0"/>
              <a:t>datamaskinen</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pic>
        <p:nvPicPr>
          <p:cNvPr id="7" name="Bilde 6" descr="pi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4250" y="1232333"/>
            <a:ext cx="686727" cy="1024020"/>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10</a:t>
            </a:fld>
            <a:endParaRPr lang="nb-NO"/>
          </a:p>
        </p:txBody>
      </p:sp>
    </p:spTree>
    <p:extLst>
      <p:ext uri="{BB962C8B-B14F-4D97-AF65-F5344CB8AC3E}">
        <p14:creationId xmlns:p14="http://schemas.microsoft.com/office/powerpoint/2010/main" val="1286204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descr="datamus grå.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8065" y="1827048"/>
            <a:ext cx="3397504" cy="4245982"/>
          </a:xfrm>
          <a:prstGeom prst="rect">
            <a:avLst/>
          </a:prstGeom>
        </p:spPr>
      </p:pic>
      <p:pic>
        <p:nvPicPr>
          <p:cNvPr id="10" name="Bilde 9"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842" y="825512"/>
            <a:ext cx="686727" cy="1024020"/>
          </a:xfrm>
          <a:prstGeom prst="rect">
            <a:avLst/>
          </a:prstGeom>
        </p:spPr>
      </p:pic>
      <p:sp>
        <p:nvSpPr>
          <p:cNvPr id="2" name="Tittel 1"/>
          <p:cNvSpPr>
            <a:spLocks noGrp="1"/>
          </p:cNvSpPr>
          <p:nvPr>
            <p:ph type="title"/>
          </p:nvPr>
        </p:nvSpPr>
        <p:spPr/>
        <p:txBody>
          <a:bodyPr/>
          <a:lstStyle/>
          <a:p>
            <a:r>
              <a:rPr lang="nb-NO" sz="2400" dirty="0"/>
              <a:t>O</a:t>
            </a:r>
            <a:r>
              <a:rPr lang="nb-NO" sz="2400" dirty="0" smtClean="0"/>
              <a:t>m </a:t>
            </a:r>
            <a:r>
              <a:rPr lang="nb-NO" sz="2400" dirty="0"/>
              <a:t>datamaskinen</a:t>
            </a:r>
          </a:p>
        </p:txBody>
      </p:sp>
      <p:cxnSp>
        <p:nvCxnSpPr>
          <p:cNvPr id="12" name="Rett pil 11"/>
          <p:cNvCxnSpPr/>
          <p:nvPr/>
        </p:nvCxnSpPr>
        <p:spPr>
          <a:xfrm flipH="1" flipV="1">
            <a:off x="756285" y="3233865"/>
            <a:ext cx="873672" cy="9007"/>
          </a:xfrm>
          <a:prstGeom prst="straightConnector1">
            <a:avLst/>
          </a:prstGeom>
          <a:ln w="57150" cmpd="sng">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9"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pic>
        <p:nvPicPr>
          <p:cNvPr id="6" name="Bilde 5" descr="berøringsmatte grå.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6862" y="1923950"/>
            <a:ext cx="3319966" cy="4149080"/>
          </a:xfrm>
          <a:prstGeom prst="rect">
            <a:avLst/>
          </a:prstGeom>
        </p:spPr>
      </p:pic>
      <p:cxnSp>
        <p:nvCxnSpPr>
          <p:cNvPr id="15" name="Rett pil 14"/>
          <p:cNvCxnSpPr/>
          <p:nvPr/>
        </p:nvCxnSpPr>
        <p:spPr>
          <a:xfrm flipV="1">
            <a:off x="5940065" y="3242872"/>
            <a:ext cx="873672" cy="9007"/>
          </a:xfrm>
          <a:prstGeom prst="straightConnector1">
            <a:avLst/>
          </a:prstGeom>
          <a:ln w="57150" cmpd="sng">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3" name="Plassholder for lysbildenummer 2"/>
          <p:cNvSpPr>
            <a:spLocks noGrp="1"/>
          </p:cNvSpPr>
          <p:nvPr>
            <p:ph type="sldNum" sz="quarter" idx="12"/>
          </p:nvPr>
        </p:nvSpPr>
        <p:spPr/>
        <p:txBody>
          <a:bodyPr/>
          <a:lstStyle/>
          <a:p>
            <a:fld id="{73F3DB24-2D43-44B9-911C-E716D695C6CA}" type="slidenum">
              <a:rPr lang="nb-NO" smtClean="0"/>
              <a:t>11</a:t>
            </a:fld>
            <a:endParaRPr lang="nb-NO"/>
          </a:p>
        </p:txBody>
      </p:sp>
    </p:spTree>
    <p:extLst>
      <p:ext uri="{BB962C8B-B14F-4D97-AF65-F5344CB8AC3E}">
        <p14:creationId xmlns:p14="http://schemas.microsoft.com/office/powerpoint/2010/main" val="216046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5E-6 2.59259E-6 L -0.32291 -0.00023 " pathEditMode="relative" rAng="0" ptsTypes="AA">
                                      <p:cBhvr>
                                        <p:cTn id="6" dur="1500" fill="hold"/>
                                        <p:tgtEl>
                                          <p:spTgt spid="10"/>
                                        </p:tgtEl>
                                        <p:attrNameLst>
                                          <p:attrName>ppt_x</p:attrName>
                                          <p:attrName>ppt_y</p:attrName>
                                        </p:attrNameLst>
                                      </p:cBhvr>
                                      <p:rCtr x="-16146" y="-23"/>
                                    </p:animMotion>
                                  </p:childTnLst>
                                </p:cTn>
                              </p:par>
                              <p:par>
                                <p:cTn id="7" presetID="35" presetClass="path" presetSubtype="0" accel="50000" decel="50000" fill="hold" nodeType="withEffect">
                                  <p:stCondLst>
                                    <p:cond delay="0"/>
                                  </p:stCondLst>
                                  <p:childTnLst>
                                    <p:animMotion origin="layout" path="M -4.58333E-6 4.07407E-6 L -0.25 4.07407E-6 " pathEditMode="relative" rAng="0" ptsTypes="AA">
                                      <p:cBhvr>
                                        <p:cTn id="8" dur="1500" fill="hold"/>
                                        <p:tgtEl>
                                          <p:spTgt spid="11"/>
                                        </p:tgtEl>
                                        <p:attrNameLst>
                                          <p:attrName>ppt_x</p:attrName>
                                          <p:attrName>ppt_y</p:attrName>
                                        </p:attrNameLst>
                                      </p:cBhvr>
                                      <p:rCtr x="-12500" y="0"/>
                                    </p:animMotion>
                                  </p:childTnLst>
                                </p:cTn>
                              </p:par>
                            </p:childTnLst>
                          </p:cTn>
                        </p:par>
                        <p:par>
                          <p:cTn id="9" fill="hold">
                            <p:stCondLst>
                              <p:cond delay="1500"/>
                            </p:stCondLst>
                            <p:childTnLst>
                              <p:par>
                                <p:cTn id="10" presetID="1" presetClass="exit" presetSubtype="0" fill="hold" nodeType="afterEffect">
                                  <p:stCondLst>
                                    <p:cond delay="0"/>
                                  </p:stCondLst>
                                  <p:childTnLst>
                                    <p:set>
                                      <p:cBhvr>
                                        <p:cTn id="11" dur="1" fill="hold">
                                          <p:stCondLst>
                                            <p:cond delay="0"/>
                                          </p:stCondLst>
                                        </p:cTn>
                                        <p:tgtEl>
                                          <p:spTgt spid="12"/>
                                        </p:tgtEl>
                                        <p:attrNameLst>
                                          <p:attrName>style.visibility</p:attrName>
                                        </p:attrNameLst>
                                      </p:cBhvr>
                                      <p:to>
                                        <p:strVal val="hidden"/>
                                      </p:to>
                                    </p:set>
                                  </p:childTnLst>
                                </p:cTn>
                              </p:par>
                            </p:childTnLst>
                          </p:cTn>
                        </p:par>
                        <p:par>
                          <p:cTn id="12" fill="hold">
                            <p:stCondLst>
                              <p:cond delay="1500"/>
                            </p:stCondLst>
                            <p:childTnLst>
                              <p:par>
                                <p:cTn id="13" presetID="1"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1500"/>
                            </p:stCondLst>
                            <p:childTnLst>
                              <p:par>
                                <p:cTn id="16" presetID="35" presetClass="path" presetSubtype="0" accel="50000" decel="50000" fill="hold" nodeType="afterEffect">
                                  <p:stCondLst>
                                    <p:cond delay="0"/>
                                  </p:stCondLst>
                                  <p:childTnLst>
                                    <p:animMotion origin="layout" path="M -2.5E-6 2.59259E-6 L -0.31797 -0.00023 " pathEditMode="relative" rAng="0" ptsTypes="AA">
                                      <p:cBhvr>
                                        <p:cTn id="17" dur="1500" spd="-100000" fill="hold"/>
                                        <p:tgtEl>
                                          <p:spTgt spid="10"/>
                                        </p:tgtEl>
                                        <p:attrNameLst>
                                          <p:attrName>ppt_x</p:attrName>
                                          <p:attrName>ppt_y</p:attrName>
                                        </p:attrNameLst>
                                      </p:cBhvr>
                                      <p:rCtr x="-15898" y="-23"/>
                                    </p:animMotion>
                                  </p:childTnLst>
                                </p:cTn>
                              </p:par>
                              <p:par>
                                <p:cTn id="18" presetID="35" presetClass="path" presetSubtype="0" accel="50000" decel="50000" fill="hold" nodeType="withEffect">
                                  <p:stCondLst>
                                    <p:cond delay="0"/>
                                  </p:stCondLst>
                                  <p:childTnLst>
                                    <p:animMotion origin="layout" path="M 0 0 L -0.25 0 E" pathEditMode="relative" ptsTypes="">
                                      <p:cBhvr>
                                        <p:cTn id="19" dur="1500" spd="-100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descr="datamus grå.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0026" y="1659883"/>
            <a:ext cx="3397504" cy="4245982"/>
          </a:xfrm>
          <a:prstGeom prst="rect">
            <a:avLst/>
          </a:prstGeom>
        </p:spPr>
      </p:pic>
      <p:sp>
        <p:nvSpPr>
          <p:cNvPr id="2" name="Tittel 1"/>
          <p:cNvSpPr>
            <a:spLocks noGrp="1"/>
          </p:cNvSpPr>
          <p:nvPr>
            <p:ph type="title"/>
          </p:nvPr>
        </p:nvSpPr>
        <p:spPr/>
        <p:txBody>
          <a:bodyPr/>
          <a:lstStyle/>
          <a:p>
            <a:r>
              <a:rPr lang="nb-NO" sz="2400" dirty="0"/>
              <a:t>O</a:t>
            </a:r>
            <a:r>
              <a:rPr lang="nb-NO" sz="2400" dirty="0" smtClean="0"/>
              <a:t>m </a:t>
            </a:r>
            <a:r>
              <a:rPr lang="nb-NO" sz="2400" dirty="0"/>
              <a:t>datamaskinen</a:t>
            </a:r>
          </a:p>
        </p:txBody>
      </p:sp>
      <p:sp>
        <p:nvSpPr>
          <p:cNvPr id="9"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cxnSp>
        <p:nvCxnSpPr>
          <p:cNvPr id="17" name="Rett pil 16"/>
          <p:cNvCxnSpPr/>
          <p:nvPr/>
        </p:nvCxnSpPr>
        <p:spPr>
          <a:xfrm flipV="1">
            <a:off x="10397543" y="3251974"/>
            <a:ext cx="873672" cy="9007"/>
          </a:xfrm>
          <a:prstGeom prst="straightConnector1">
            <a:avLst/>
          </a:prstGeom>
          <a:ln w="57150" cmpd="sng">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pic>
        <p:nvPicPr>
          <p:cNvPr id="10" name="Bilde 9"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9592" y="606167"/>
            <a:ext cx="686727" cy="1024020"/>
          </a:xfrm>
          <a:prstGeom prst="rect">
            <a:avLst/>
          </a:prstGeom>
        </p:spPr>
      </p:pic>
      <p:pic>
        <p:nvPicPr>
          <p:cNvPr id="3" name="Bilde 2" descr="berøringsmatte-2 grå.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9592" y="2098572"/>
            <a:ext cx="3390110" cy="4236740"/>
          </a:xfrm>
          <a:prstGeom prst="rect">
            <a:avLst/>
          </a:prstGeom>
        </p:spPr>
      </p:pic>
      <p:pic>
        <p:nvPicPr>
          <p:cNvPr id="12" name="Bilde 11" descr="berøringsmatte grå.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9736" y="1988618"/>
            <a:ext cx="3319966" cy="4149080"/>
          </a:xfrm>
          <a:prstGeom prst="rect">
            <a:avLst/>
          </a:prstGeom>
        </p:spPr>
      </p:pic>
      <p:cxnSp>
        <p:nvCxnSpPr>
          <p:cNvPr id="14" name="Rett pil 13"/>
          <p:cNvCxnSpPr/>
          <p:nvPr/>
        </p:nvCxnSpPr>
        <p:spPr>
          <a:xfrm flipH="1" flipV="1">
            <a:off x="6351451" y="3242967"/>
            <a:ext cx="873672" cy="9007"/>
          </a:xfrm>
          <a:prstGeom prst="straightConnector1">
            <a:avLst/>
          </a:prstGeom>
          <a:ln w="57150" cmpd="sng">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4" name="Plassholder for lysbildenummer 3"/>
          <p:cNvSpPr>
            <a:spLocks noGrp="1"/>
          </p:cNvSpPr>
          <p:nvPr>
            <p:ph type="sldNum" sz="quarter" idx="12"/>
          </p:nvPr>
        </p:nvSpPr>
        <p:spPr/>
        <p:txBody>
          <a:bodyPr/>
          <a:lstStyle/>
          <a:p>
            <a:fld id="{73F3DB24-2D43-44B9-911C-E716D695C6CA}" type="slidenum">
              <a:rPr lang="nb-NO" smtClean="0"/>
              <a:t>12</a:t>
            </a:fld>
            <a:endParaRPr lang="nb-NO"/>
          </a:p>
        </p:txBody>
      </p:sp>
    </p:spTree>
    <p:extLst>
      <p:ext uri="{BB962C8B-B14F-4D97-AF65-F5344CB8AC3E}">
        <p14:creationId xmlns:p14="http://schemas.microsoft.com/office/powerpoint/2010/main" val="75766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1500" fill="hold"/>
                                        <p:tgtEl>
                                          <p:spTgt spid="10"/>
                                        </p:tgtEl>
                                        <p:attrNameLst>
                                          <p:attrName>ppt_x</p:attrName>
                                          <p:attrName>ppt_y</p:attrName>
                                        </p:attrNameLst>
                                      </p:cBhvr>
                                    </p:animMotion>
                                  </p:childTnLst>
                                </p:cTn>
                              </p:par>
                              <p:par>
                                <p:cTn id="7" presetID="10" presetClass="exit" presetSubtype="0" fill="hold" nodeType="withEffect">
                                  <p:stCondLst>
                                    <p:cond delay="0"/>
                                  </p:stCondLst>
                                  <p:childTnLst>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500"/>
                            </p:stCondLst>
                            <p:childTnLst>
                              <p:par>
                                <p:cTn id="14" presetID="1" presetClass="exit" presetSubtype="0" fill="hold" nodeType="afterEffect">
                                  <p:stCondLst>
                                    <p:cond delay="0"/>
                                  </p:stCondLst>
                                  <p:childTnLst>
                                    <p:set>
                                      <p:cBhvr>
                                        <p:cTn id="15" dur="1" fill="hold">
                                          <p:stCondLst>
                                            <p:cond delay="0"/>
                                          </p:stCondLst>
                                        </p:cTn>
                                        <p:tgtEl>
                                          <p:spTgt spid="17"/>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1500"/>
                            </p:stCondLst>
                            <p:childTnLst>
                              <p:par>
                                <p:cTn id="20" presetID="63" presetClass="path" presetSubtype="0" accel="50000" decel="50000" fill="hold" nodeType="afterEffect">
                                  <p:stCondLst>
                                    <p:cond delay="0"/>
                                  </p:stCondLst>
                                  <p:childTnLst>
                                    <p:animMotion origin="layout" path="M 0 0 L 0.25 0 E" pathEditMode="relative" ptsTypes="">
                                      <p:cBhvr>
                                        <p:cTn id="21" dur="1500" spd="-100000" fill="hold"/>
                                        <p:tgtEl>
                                          <p:spTgt spid="10"/>
                                        </p:tgtEl>
                                        <p:attrNameLst>
                                          <p:attrName>ppt_x</p:attrName>
                                          <p:attrName>ppt_y</p:attrName>
                                        </p:attrNameLst>
                                      </p:cBhvr>
                                    </p:animMotion>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berøringsmatte_peke grå.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4970" y="1802341"/>
            <a:ext cx="3420918" cy="4275243"/>
          </a:xfrm>
          <a:prstGeom prst="rect">
            <a:avLst/>
          </a:prstGeom>
        </p:spPr>
      </p:pic>
      <p:pic>
        <p:nvPicPr>
          <p:cNvPr id="3" name="Bilde 2" descr="peke_mus gr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5575" y="1255900"/>
            <a:ext cx="3662392" cy="4577021"/>
          </a:xfrm>
          <a:prstGeom prst="rect">
            <a:avLst/>
          </a:prstGeom>
        </p:spPr>
      </p:pic>
      <p:sp>
        <p:nvSpPr>
          <p:cNvPr id="15" name="Ellipse 14"/>
          <p:cNvSpPr/>
          <p:nvPr/>
        </p:nvSpPr>
        <p:spPr>
          <a:xfrm>
            <a:off x="7954125" y="2960162"/>
            <a:ext cx="576064" cy="52593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10" name="Ellipse 9"/>
          <p:cNvSpPr/>
          <p:nvPr/>
        </p:nvSpPr>
        <p:spPr>
          <a:xfrm>
            <a:off x="3353578" y="2659868"/>
            <a:ext cx="576064" cy="52593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Tittel 1"/>
          <p:cNvSpPr>
            <a:spLocks noGrp="1"/>
          </p:cNvSpPr>
          <p:nvPr>
            <p:ph type="title"/>
          </p:nvPr>
        </p:nvSpPr>
        <p:spPr>
          <a:xfrm>
            <a:off x="1008776" y="211999"/>
            <a:ext cx="10354031" cy="364473"/>
          </a:xfrm>
        </p:spPr>
        <p:txBody>
          <a:bodyPr/>
          <a:lstStyle/>
          <a:p>
            <a:r>
              <a:rPr lang="nb-NO" sz="2400" dirty="0"/>
              <a:t>O</a:t>
            </a:r>
            <a:r>
              <a:rPr lang="nb-NO" sz="2400" dirty="0" smtClean="0"/>
              <a:t>m </a:t>
            </a:r>
            <a:r>
              <a:rPr lang="nb-NO" sz="2400" dirty="0"/>
              <a:t>datamaskinen</a:t>
            </a:r>
          </a:p>
        </p:txBody>
      </p:sp>
      <p:sp>
        <p:nvSpPr>
          <p:cNvPr id="2" name="Plassholder for lysbildenummer 1"/>
          <p:cNvSpPr>
            <a:spLocks noGrp="1"/>
          </p:cNvSpPr>
          <p:nvPr>
            <p:ph type="sldNum" sz="quarter" idx="12"/>
          </p:nvPr>
        </p:nvSpPr>
        <p:spPr/>
        <p:txBody>
          <a:bodyPr/>
          <a:lstStyle/>
          <a:p>
            <a:fld id="{73F3DB24-2D43-44B9-911C-E716D695C6CA}" type="slidenum">
              <a:rPr lang="nb-NO" smtClean="0"/>
              <a:t>13</a:t>
            </a:fld>
            <a:endParaRPr lang="nb-NO"/>
          </a:p>
        </p:txBody>
      </p:sp>
    </p:spTree>
    <p:extLst>
      <p:ext uri="{BB962C8B-B14F-4D97-AF65-F5344CB8AC3E}">
        <p14:creationId xmlns:p14="http://schemas.microsoft.com/office/powerpoint/2010/main" val="3552624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2</a:t>
            </a:r>
          </a:p>
        </p:txBody>
      </p:sp>
      <p:sp>
        <p:nvSpPr>
          <p:cNvPr id="3" name="Plassholder for tekst 2"/>
          <p:cNvSpPr>
            <a:spLocks noGrp="1"/>
          </p:cNvSpPr>
          <p:nvPr>
            <p:ph type="body" idx="1"/>
          </p:nvPr>
        </p:nvSpPr>
        <p:spPr/>
        <p:txBody>
          <a:bodyPr/>
          <a:lstStyle/>
          <a:p>
            <a:r>
              <a:rPr lang="nb-NO" dirty="0">
                <a:solidFill>
                  <a:srgbClr val="000000"/>
                </a:solidFill>
              </a:rPr>
              <a:t>Skru på datamaskinen</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14</a:t>
            </a:fld>
            <a:endParaRPr lang="nb-NO"/>
          </a:p>
        </p:txBody>
      </p:sp>
    </p:spTree>
    <p:extLst>
      <p:ext uri="{BB962C8B-B14F-4D97-AF65-F5344CB8AC3E}">
        <p14:creationId xmlns:p14="http://schemas.microsoft.com/office/powerpoint/2010/main" val="1251633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Skru på datamaskinen</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2</a:t>
            </a:r>
            <a:endParaRPr lang="nb-NO" sz="3200" b="1">
              <a:solidFill>
                <a:schemeClr val="bg1"/>
              </a:solidFill>
            </a:endParaRPr>
          </a:p>
        </p:txBody>
      </p:sp>
      <p:pic>
        <p:nvPicPr>
          <p:cNvPr id="5" name="Bilde 4" descr="slå-på grå.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5982" y="1546704"/>
            <a:ext cx="3369224" cy="4210639"/>
          </a:xfrm>
          <a:prstGeom prst="rect">
            <a:avLst/>
          </a:prstGeom>
        </p:spPr>
      </p:pic>
      <p:sp>
        <p:nvSpPr>
          <p:cNvPr id="4" name="Plassholder for lysbildenummer 3"/>
          <p:cNvSpPr>
            <a:spLocks noGrp="1"/>
          </p:cNvSpPr>
          <p:nvPr>
            <p:ph type="sldNum" sz="quarter" idx="12"/>
          </p:nvPr>
        </p:nvSpPr>
        <p:spPr/>
        <p:txBody>
          <a:bodyPr/>
          <a:lstStyle/>
          <a:p>
            <a:fld id="{73F3DB24-2D43-44B9-911C-E716D695C6CA}" type="slidenum">
              <a:rPr lang="nb-NO" smtClean="0"/>
              <a:t>15</a:t>
            </a:fld>
            <a:endParaRPr lang="nb-NO"/>
          </a:p>
        </p:txBody>
      </p:sp>
    </p:spTree>
    <p:extLst>
      <p:ext uri="{BB962C8B-B14F-4D97-AF65-F5344CB8AC3E}">
        <p14:creationId xmlns:p14="http://schemas.microsoft.com/office/powerpoint/2010/main" val="1010819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3</a:t>
            </a:r>
          </a:p>
        </p:txBody>
      </p:sp>
      <p:sp>
        <p:nvSpPr>
          <p:cNvPr id="3" name="Plassholder for tekst 2"/>
          <p:cNvSpPr>
            <a:spLocks noGrp="1"/>
          </p:cNvSpPr>
          <p:nvPr>
            <p:ph type="body" idx="1"/>
          </p:nvPr>
        </p:nvSpPr>
        <p:spPr>
          <a:xfrm>
            <a:off x="4071131" y="2021535"/>
            <a:ext cx="7736949" cy="481694"/>
          </a:xfrm>
        </p:spPr>
        <p:txBody>
          <a:bodyPr/>
          <a:lstStyle/>
          <a:p>
            <a:r>
              <a:rPr lang="nb-NO" dirty="0"/>
              <a:t>Lær mer om skrivebordet og hvordan man </a:t>
            </a:r>
            <a:br>
              <a:rPr lang="nb-NO" dirty="0"/>
            </a:br>
            <a:r>
              <a:rPr lang="nb-NO" dirty="0"/>
              <a:t>åpner og lukker et vindu</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16</a:t>
            </a:fld>
            <a:endParaRPr lang="nb-NO"/>
          </a:p>
        </p:txBody>
      </p:sp>
    </p:spTree>
    <p:extLst>
      <p:ext uri="{BB962C8B-B14F-4D97-AF65-F5344CB8AC3E}">
        <p14:creationId xmlns:p14="http://schemas.microsoft.com/office/powerpoint/2010/main" val="2579246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skjer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287" y="1309649"/>
            <a:ext cx="6903547" cy="4668113"/>
          </a:xfrm>
          <a:prstGeom prst="rect">
            <a:avLst/>
          </a:prstGeom>
        </p:spPr>
      </p:pic>
      <p:sp>
        <p:nvSpPr>
          <p:cNvPr id="2" name="Tittel 1"/>
          <p:cNvSpPr>
            <a:spLocks noGrp="1"/>
          </p:cNvSpPr>
          <p:nvPr>
            <p:ph type="title"/>
          </p:nvPr>
        </p:nvSpPr>
        <p:spPr/>
        <p:txBody>
          <a:bodyPr/>
          <a:lstStyle/>
          <a:p>
            <a:r>
              <a:rPr lang="nb-NO" sz="2400"/>
              <a:t>Lær om skrivebordet og hvordan man åpner og lukker et vindu</a:t>
            </a:r>
          </a:p>
        </p:txBody>
      </p:sp>
      <p:sp>
        <p:nvSpPr>
          <p:cNvPr id="3" name="Ellipse 2"/>
          <p:cNvSpPr/>
          <p:nvPr/>
        </p:nvSpPr>
        <p:spPr>
          <a:xfrm>
            <a:off x="5611315" y="4458666"/>
            <a:ext cx="1233950" cy="513421"/>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 name="TekstSylinder 17"/>
          <p:cNvSpPr txBox="1"/>
          <p:nvPr/>
        </p:nvSpPr>
        <p:spPr>
          <a:xfrm>
            <a:off x="980768" y="3380944"/>
            <a:ext cx="1381622" cy="369332"/>
          </a:xfrm>
          <a:prstGeom prst="rect">
            <a:avLst/>
          </a:prstGeom>
          <a:noFill/>
        </p:spPr>
        <p:txBody>
          <a:bodyPr wrap="square" rtlCol="0">
            <a:spAutoFit/>
          </a:bodyPr>
          <a:lstStyle/>
          <a:p>
            <a:r>
              <a:rPr lang="nb-NO">
                <a:solidFill>
                  <a:srgbClr val="000000"/>
                </a:solidFill>
              </a:rPr>
              <a:t>Skrivebord</a:t>
            </a:r>
          </a:p>
        </p:txBody>
      </p:sp>
      <p:sp>
        <p:nvSpPr>
          <p:cNvPr id="10"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sp>
        <p:nvSpPr>
          <p:cNvPr id="15" name="TekstSylinder 14"/>
          <p:cNvSpPr txBox="1"/>
          <p:nvPr/>
        </p:nvSpPr>
        <p:spPr>
          <a:xfrm>
            <a:off x="842455" y="5151777"/>
            <a:ext cx="1531595" cy="369332"/>
          </a:xfrm>
          <a:prstGeom prst="rect">
            <a:avLst/>
          </a:prstGeom>
          <a:noFill/>
        </p:spPr>
        <p:txBody>
          <a:bodyPr wrap="square" rtlCol="0">
            <a:spAutoFit/>
          </a:bodyPr>
          <a:lstStyle/>
          <a:p>
            <a:r>
              <a:rPr lang="nb-NO">
                <a:solidFill>
                  <a:srgbClr val="000000"/>
                </a:solidFill>
              </a:rPr>
              <a:t>Oppgavelinje</a:t>
            </a:r>
          </a:p>
        </p:txBody>
      </p:sp>
      <p:pic>
        <p:nvPicPr>
          <p:cNvPr id="6" name="Bilde 5"/>
          <p:cNvPicPr>
            <a:picLocks noChangeAspect="1"/>
          </p:cNvPicPr>
          <p:nvPr/>
        </p:nvPicPr>
        <p:blipFill>
          <a:blip r:embed="rId4"/>
          <a:stretch>
            <a:fillRect/>
          </a:stretch>
        </p:blipFill>
        <p:spPr>
          <a:xfrm>
            <a:off x="3179605" y="1634170"/>
            <a:ext cx="6228764" cy="3912442"/>
          </a:xfrm>
          <a:prstGeom prst="rect">
            <a:avLst/>
          </a:prstGeom>
        </p:spPr>
      </p:pic>
      <p:sp>
        <p:nvSpPr>
          <p:cNvPr id="21" name="Rektangel 20"/>
          <p:cNvSpPr/>
          <p:nvPr/>
        </p:nvSpPr>
        <p:spPr>
          <a:xfrm>
            <a:off x="3357239" y="1861072"/>
            <a:ext cx="5872027" cy="3282035"/>
          </a:xfrm>
          <a:prstGeom prst="rect">
            <a:avLst/>
          </a:prstGeom>
          <a:solidFill>
            <a:schemeClr val="bg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4" name="Rektangel 23"/>
          <p:cNvSpPr/>
          <p:nvPr/>
        </p:nvSpPr>
        <p:spPr>
          <a:xfrm>
            <a:off x="3344666" y="5205980"/>
            <a:ext cx="5909749" cy="289220"/>
          </a:xfrm>
          <a:prstGeom prst="rect">
            <a:avLst/>
          </a:prstGeom>
          <a:solidFill>
            <a:schemeClr val="bg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25" name="Rett pil 24"/>
          <p:cNvCxnSpPr/>
          <p:nvPr/>
        </p:nvCxnSpPr>
        <p:spPr>
          <a:xfrm>
            <a:off x="2200440" y="3592750"/>
            <a:ext cx="2677623"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Rett pil 26"/>
          <p:cNvCxnSpPr/>
          <p:nvPr/>
        </p:nvCxnSpPr>
        <p:spPr>
          <a:xfrm>
            <a:off x="2238162" y="5365801"/>
            <a:ext cx="3294370"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kstSylinder 13"/>
          <p:cNvSpPr txBox="1"/>
          <p:nvPr/>
        </p:nvSpPr>
        <p:spPr>
          <a:xfrm>
            <a:off x="843968" y="1318673"/>
            <a:ext cx="2114952" cy="769441"/>
          </a:xfrm>
          <a:prstGeom prst="rect">
            <a:avLst/>
          </a:prstGeom>
          <a:noFill/>
        </p:spPr>
        <p:txBody>
          <a:bodyPr wrap="square" rtlCol="0">
            <a:spAutoFit/>
          </a:bodyPr>
          <a:lstStyle/>
          <a:p>
            <a:pPr algn="ctr"/>
            <a:r>
              <a:rPr lang="nb-NO" sz="4400">
                <a:solidFill>
                  <a:srgbClr val="000000"/>
                </a:solidFill>
              </a:rPr>
              <a:t>PC</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17</a:t>
            </a:fld>
            <a:endParaRPr lang="nb-NO"/>
          </a:p>
        </p:txBody>
      </p:sp>
    </p:spTree>
    <p:extLst>
      <p:ext uri="{BB962C8B-B14F-4D97-AF65-F5344CB8AC3E}">
        <p14:creationId xmlns:p14="http://schemas.microsoft.com/office/powerpoint/2010/main" val="391453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inder copy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223" y="1713256"/>
            <a:ext cx="5981129" cy="3745079"/>
          </a:xfrm>
          <a:prstGeom prst="rect">
            <a:avLst/>
          </a:prstGeom>
        </p:spPr>
      </p:pic>
      <p:pic>
        <p:nvPicPr>
          <p:cNvPr id="13" name="Bilde 12" descr="skjer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2287" y="1309649"/>
            <a:ext cx="6903547" cy="4668113"/>
          </a:xfrm>
          <a:prstGeom prst="rect">
            <a:avLst/>
          </a:prstGeom>
        </p:spPr>
      </p:pic>
      <p:pic>
        <p:nvPicPr>
          <p:cNvPr id="3" name="Bilde 2" descr="find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9566" y="1756419"/>
            <a:ext cx="5974786" cy="3741107"/>
          </a:xfrm>
          <a:prstGeom prst="rect">
            <a:avLst/>
          </a:prstGeom>
        </p:spPr>
      </p:pic>
      <p:sp>
        <p:nvSpPr>
          <p:cNvPr id="2" name="Tittel 1"/>
          <p:cNvSpPr>
            <a:spLocks noGrp="1"/>
          </p:cNvSpPr>
          <p:nvPr>
            <p:ph type="title"/>
          </p:nvPr>
        </p:nvSpPr>
        <p:spPr/>
        <p:txBody>
          <a:bodyPr/>
          <a:lstStyle/>
          <a:p>
            <a:r>
              <a:rPr lang="nb-NO" sz="2400"/>
              <a:t>Lær om skrivebordet og hvordan man åpner og lukker et vindu</a:t>
            </a:r>
          </a:p>
        </p:txBody>
      </p:sp>
      <p:sp>
        <p:nvSpPr>
          <p:cNvPr id="10"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sp>
        <p:nvSpPr>
          <p:cNvPr id="21" name="Rektangel 20"/>
          <p:cNvSpPr/>
          <p:nvPr/>
        </p:nvSpPr>
        <p:spPr>
          <a:xfrm>
            <a:off x="3294371" y="1873649"/>
            <a:ext cx="5985192" cy="3256881"/>
          </a:xfrm>
          <a:prstGeom prst="rect">
            <a:avLst/>
          </a:prstGeom>
          <a:solidFill>
            <a:schemeClr val="bg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9" name="Ellipse 18"/>
          <p:cNvSpPr/>
          <p:nvPr/>
        </p:nvSpPr>
        <p:spPr>
          <a:xfrm>
            <a:off x="3394962" y="5143111"/>
            <a:ext cx="5733713" cy="390739"/>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 name="TekstSylinder 17"/>
          <p:cNvSpPr txBox="1"/>
          <p:nvPr/>
        </p:nvSpPr>
        <p:spPr>
          <a:xfrm>
            <a:off x="980768" y="3380944"/>
            <a:ext cx="1331326" cy="369332"/>
          </a:xfrm>
          <a:prstGeom prst="rect">
            <a:avLst/>
          </a:prstGeom>
          <a:noFill/>
        </p:spPr>
        <p:txBody>
          <a:bodyPr wrap="square" rtlCol="0">
            <a:spAutoFit/>
          </a:bodyPr>
          <a:lstStyle/>
          <a:p>
            <a:r>
              <a:rPr lang="nb-NO">
                <a:solidFill>
                  <a:srgbClr val="000000"/>
                </a:solidFill>
              </a:rPr>
              <a:t>Skrivebord</a:t>
            </a:r>
          </a:p>
        </p:txBody>
      </p:sp>
      <p:sp>
        <p:nvSpPr>
          <p:cNvPr id="15" name="TekstSylinder 14"/>
          <p:cNvSpPr txBox="1"/>
          <p:nvPr/>
        </p:nvSpPr>
        <p:spPr>
          <a:xfrm>
            <a:off x="1320262" y="5101477"/>
            <a:ext cx="714290" cy="369332"/>
          </a:xfrm>
          <a:prstGeom prst="rect">
            <a:avLst/>
          </a:prstGeom>
          <a:noFill/>
        </p:spPr>
        <p:txBody>
          <a:bodyPr wrap="square" rtlCol="0">
            <a:spAutoFit/>
          </a:bodyPr>
          <a:lstStyle/>
          <a:p>
            <a:r>
              <a:rPr lang="nb-NO">
                <a:solidFill>
                  <a:srgbClr val="000000"/>
                </a:solidFill>
              </a:rPr>
              <a:t>Dock</a:t>
            </a:r>
          </a:p>
        </p:txBody>
      </p:sp>
      <p:cxnSp>
        <p:nvCxnSpPr>
          <p:cNvPr id="23" name="Rett pil 22"/>
          <p:cNvCxnSpPr/>
          <p:nvPr/>
        </p:nvCxnSpPr>
        <p:spPr>
          <a:xfrm>
            <a:off x="2162718" y="3605325"/>
            <a:ext cx="2677623"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Rett pil 23"/>
          <p:cNvCxnSpPr/>
          <p:nvPr/>
        </p:nvCxnSpPr>
        <p:spPr>
          <a:xfrm>
            <a:off x="1974108" y="5328076"/>
            <a:ext cx="1446002"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kstSylinder 11"/>
          <p:cNvSpPr txBox="1"/>
          <p:nvPr/>
        </p:nvSpPr>
        <p:spPr>
          <a:xfrm>
            <a:off x="843968" y="1318673"/>
            <a:ext cx="2114952" cy="769441"/>
          </a:xfrm>
          <a:prstGeom prst="rect">
            <a:avLst/>
          </a:prstGeom>
          <a:noFill/>
        </p:spPr>
        <p:txBody>
          <a:bodyPr wrap="square" rtlCol="0">
            <a:spAutoFit/>
          </a:bodyPr>
          <a:lstStyle/>
          <a:p>
            <a:pPr algn="ctr"/>
            <a:r>
              <a:rPr lang="nb-NO" sz="4400">
                <a:solidFill>
                  <a:srgbClr val="000000"/>
                </a:solidFill>
              </a:rPr>
              <a:t>MAC</a:t>
            </a:r>
          </a:p>
        </p:txBody>
      </p:sp>
      <p:sp>
        <p:nvSpPr>
          <p:cNvPr id="5" name="Plassholder for lysbildenummer 4"/>
          <p:cNvSpPr>
            <a:spLocks noGrp="1"/>
          </p:cNvSpPr>
          <p:nvPr>
            <p:ph type="sldNum" sz="quarter" idx="12"/>
          </p:nvPr>
        </p:nvSpPr>
        <p:spPr/>
        <p:txBody>
          <a:bodyPr/>
          <a:lstStyle/>
          <a:p>
            <a:fld id="{73F3DB24-2D43-44B9-911C-E716D695C6CA}" type="slidenum">
              <a:rPr lang="nb-NO" smtClean="0"/>
              <a:t>18</a:t>
            </a:fld>
            <a:endParaRPr lang="nb-NO"/>
          </a:p>
        </p:txBody>
      </p:sp>
    </p:spTree>
    <p:extLst>
      <p:ext uri="{BB962C8B-B14F-4D97-AF65-F5344CB8AC3E}">
        <p14:creationId xmlns:p14="http://schemas.microsoft.com/office/powerpoint/2010/main" val="3187302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PC-vind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249" y="1102772"/>
            <a:ext cx="8083296" cy="5065776"/>
          </a:xfrm>
          <a:prstGeom prst="rect">
            <a:avLst/>
          </a:prstGeom>
        </p:spPr>
      </p:pic>
      <p:sp>
        <p:nvSpPr>
          <p:cNvPr id="2" name="Tittel 1"/>
          <p:cNvSpPr>
            <a:spLocks noGrp="1"/>
          </p:cNvSpPr>
          <p:nvPr>
            <p:ph type="title"/>
          </p:nvPr>
        </p:nvSpPr>
        <p:spPr/>
        <p:txBody>
          <a:bodyPr/>
          <a:lstStyle/>
          <a:p>
            <a:r>
              <a:rPr lang="nb-NO" sz="2400">
                <a:solidFill>
                  <a:schemeClr val="tx1"/>
                </a:solidFill>
              </a:rPr>
              <a:t>Lær om skrivebordet og hvordan man åpner og lukker et vindu</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sp>
        <p:nvSpPr>
          <p:cNvPr id="15" name="TekstSylinder 14"/>
          <p:cNvSpPr txBox="1"/>
          <p:nvPr/>
        </p:nvSpPr>
        <p:spPr>
          <a:xfrm>
            <a:off x="3244077" y="2764780"/>
            <a:ext cx="1534019" cy="369332"/>
          </a:xfrm>
          <a:prstGeom prst="rect">
            <a:avLst/>
          </a:prstGeom>
          <a:noFill/>
        </p:spPr>
        <p:txBody>
          <a:bodyPr wrap="square" rtlCol="0">
            <a:spAutoFit/>
          </a:bodyPr>
          <a:lstStyle/>
          <a:p>
            <a:pPr algn="ctr"/>
            <a:r>
              <a:rPr lang="nb-NO"/>
              <a:t>Adresselinje</a:t>
            </a:r>
          </a:p>
        </p:txBody>
      </p:sp>
      <p:sp>
        <p:nvSpPr>
          <p:cNvPr id="18" name="TekstSylinder 17"/>
          <p:cNvSpPr txBox="1"/>
          <p:nvPr/>
        </p:nvSpPr>
        <p:spPr>
          <a:xfrm>
            <a:off x="5697509" y="3670167"/>
            <a:ext cx="2114952" cy="769441"/>
          </a:xfrm>
          <a:prstGeom prst="rect">
            <a:avLst/>
          </a:prstGeom>
          <a:noFill/>
        </p:spPr>
        <p:txBody>
          <a:bodyPr wrap="square" rtlCol="0">
            <a:spAutoFit/>
          </a:bodyPr>
          <a:lstStyle/>
          <a:p>
            <a:pPr algn="ctr"/>
            <a:r>
              <a:rPr lang="nb-NO" sz="4400"/>
              <a:t>Vindu</a:t>
            </a:r>
          </a:p>
        </p:txBody>
      </p:sp>
      <p:sp>
        <p:nvSpPr>
          <p:cNvPr id="20" name="TekstSylinder 19"/>
          <p:cNvSpPr txBox="1"/>
          <p:nvPr/>
        </p:nvSpPr>
        <p:spPr>
          <a:xfrm>
            <a:off x="4916411" y="2777356"/>
            <a:ext cx="1534019" cy="369332"/>
          </a:xfrm>
          <a:prstGeom prst="rect">
            <a:avLst/>
          </a:prstGeom>
          <a:noFill/>
        </p:spPr>
        <p:txBody>
          <a:bodyPr wrap="square" rtlCol="0">
            <a:spAutoFit/>
          </a:bodyPr>
          <a:lstStyle/>
          <a:p>
            <a:pPr algn="ctr"/>
            <a:r>
              <a:rPr lang="nb-NO">
                <a:solidFill>
                  <a:srgbClr val="000000"/>
                </a:solidFill>
              </a:rPr>
              <a:t>Søkefelt</a:t>
            </a:r>
          </a:p>
        </p:txBody>
      </p:sp>
      <p:cxnSp>
        <p:nvCxnSpPr>
          <p:cNvPr id="21" name="Rett pil 20"/>
          <p:cNvCxnSpPr/>
          <p:nvPr/>
        </p:nvCxnSpPr>
        <p:spPr>
          <a:xfrm flipH="1" flipV="1">
            <a:off x="4018745" y="1339278"/>
            <a:ext cx="1" cy="1376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Rett pil 24"/>
          <p:cNvCxnSpPr/>
          <p:nvPr/>
        </p:nvCxnSpPr>
        <p:spPr>
          <a:xfrm flipH="1" flipV="1">
            <a:off x="5741375" y="1364429"/>
            <a:ext cx="1" cy="1376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kstSylinder 11"/>
          <p:cNvSpPr txBox="1"/>
          <p:nvPr/>
        </p:nvSpPr>
        <p:spPr>
          <a:xfrm>
            <a:off x="617636" y="1318673"/>
            <a:ext cx="2114952" cy="769441"/>
          </a:xfrm>
          <a:prstGeom prst="rect">
            <a:avLst/>
          </a:prstGeom>
          <a:noFill/>
        </p:spPr>
        <p:txBody>
          <a:bodyPr wrap="square" rtlCol="0">
            <a:spAutoFit/>
          </a:bodyPr>
          <a:lstStyle/>
          <a:p>
            <a:pPr algn="ctr"/>
            <a:r>
              <a:rPr lang="nb-NO" sz="4400">
                <a:solidFill>
                  <a:srgbClr val="000000"/>
                </a:solidFill>
              </a:rPr>
              <a:t>PC</a:t>
            </a:r>
          </a:p>
        </p:txBody>
      </p:sp>
      <p:sp>
        <p:nvSpPr>
          <p:cNvPr id="16" name="TekstSylinder 15"/>
          <p:cNvSpPr txBox="1"/>
          <p:nvPr/>
        </p:nvSpPr>
        <p:spPr>
          <a:xfrm>
            <a:off x="6877944" y="2613883"/>
            <a:ext cx="1534019" cy="369332"/>
          </a:xfrm>
          <a:prstGeom prst="rect">
            <a:avLst/>
          </a:prstGeom>
          <a:noFill/>
        </p:spPr>
        <p:txBody>
          <a:bodyPr wrap="square" rtlCol="0">
            <a:spAutoFit/>
          </a:bodyPr>
          <a:lstStyle/>
          <a:p>
            <a:pPr algn="ctr"/>
            <a:r>
              <a:rPr lang="nb-NO">
                <a:solidFill>
                  <a:srgbClr val="000000"/>
                </a:solidFill>
              </a:rPr>
              <a:t>Tittellinje</a:t>
            </a:r>
          </a:p>
        </p:txBody>
      </p:sp>
      <p:cxnSp>
        <p:nvCxnSpPr>
          <p:cNvPr id="17" name="Rett pil 16"/>
          <p:cNvCxnSpPr/>
          <p:nvPr/>
        </p:nvCxnSpPr>
        <p:spPr>
          <a:xfrm flipH="1" flipV="1">
            <a:off x="7627464" y="1200956"/>
            <a:ext cx="1" cy="1376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 name="Plassholder for lysbildenummer 4"/>
          <p:cNvSpPr>
            <a:spLocks noGrp="1"/>
          </p:cNvSpPr>
          <p:nvPr>
            <p:ph type="sldNum" sz="quarter" idx="12"/>
          </p:nvPr>
        </p:nvSpPr>
        <p:spPr/>
        <p:txBody>
          <a:bodyPr/>
          <a:lstStyle/>
          <a:p>
            <a:fld id="{73F3DB24-2D43-44B9-911C-E716D695C6CA}" type="slidenum">
              <a:rPr lang="nb-NO" smtClean="0"/>
              <a:t>19</a:t>
            </a:fld>
            <a:endParaRPr lang="nb-NO"/>
          </a:p>
        </p:txBody>
      </p:sp>
    </p:spTree>
    <p:extLst>
      <p:ext uri="{BB962C8B-B14F-4D97-AF65-F5344CB8AC3E}">
        <p14:creationId xmlns:p14="http://schemas.microsoft.com/office/powerpoint/2010/main" val="2653201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1</a:t>
            </a:r>
          </a:p>
        </p:txBody>
      </p:sp>
      <p:sp>
        <p:nvSpPr>
          <p:cNvPr id="3" name="Plassholder for tekst 2"/>
          <p:cNvSpPr>
            <a:spLocks noGrp="1"/>
          </p:cNvSpPr>
          <p:nvPr>
            <p:ph type="body" idx="1"/>
          </p:nvPr>
        </p:nvSpPr>
        <p:spPr/>
        <p:txBody>
          <a:bodyPr/>
          <a:lstStyle/>
          <a:p>
            <a:r>
              <a:rPr lang="nb-NO" dirty="0">
                <a:solidFill>
                  <a:srgbClr val="000000"/>
                </a:solidFill>
                <a:latin typeface="+mj-lt"/>
                <a:cs typeface="Calibri"/>
              </a:rPr>
              <a:t>O</a:t>
            </a:r>
            <a:r>
              <a:rPr lang="nb-NO" dirty="0" smtClean="0">
                <a:solidFill>
                  <a:srgbClr val="000000"/>
                </a:solidFill>
                <a:latin typeface="+mj-lt"/>
                <a:cs typeface="Calibri"/>
              </a:rPr>
              <a:t>m </a:t>
            </a:r>
            <a:r>
              <a:rPr lang="nb-NO" dirty="0">
                <a:solidFill>
                  <a:srgbClr val="000000"/>
                </a:solidFill>
                <a:latin typeface="+mj-lt"/>
                <a:cs typeface="Calibri"/>
              </a:rPr>
              <a:t>datamaskinen</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a:t>
            </a:fld>
            <a:endParaRPr lang="nb-NO"/>
          </a:p>
        </p:txBody>
      </p:sp>
    </p:spTree>
    <p:extLst>
      <p:ext uri="{BB962C8B-B14F-4D97-AF65-F5344CB8AC3E}">
        <p14:creationId xmlns:p14="http://schemas.microsoft.com/office/powerpoint/2010/main" val="3396825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MA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752" y="1092912"/>
            <a:ext cx="7606880" cy="5446196"/>
          </a:xfrm>
          <a:prstGeom prst="rect">
            <a:avLst/>
          </a:prstGeom>
        </p:spPr>
      </p:pic>
      <p:sp>
        <p:nvSpPr>
          <p:cNvPr id="2" name="Tittel 1"/>
          <p:cNvSpPr>
            <a:spLocks noGrp="1"/>
          </p:cNvSpPr>
          <p:nvPr>
            <p:ph type="title"/>
          </p:nvPr>
        </p:nvSpPr>
        <p:spPr/>
        <p:txBody>
          <a:bodyPr/>
          <a:lstStyle/>
          <a:p>
            <a:r>
              <a:rPr lang="nb-NO" sz="2400" dirty="0">
                <a:solidFill>
                  <a:schemeClr val="tx1"/>
                </a:solidFill>
              </a:rPr>
              <a:t>Lær om skrivebordet og hvordan man åpner og lukker et vindu</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sp>
        <p:nvSpPr>
          <p:cNvPr id="15" name="TekstSylinder 14"/>
          <p:cNvSpPr txBox="1"/>
          <p:nvPr/>
        </p:nvSpPr>
        <p:spPr>
          <a:xfrm>
            <a:off x="3784756" y="2815080"/>
            <a:ext cx="1534019" cy="369332"/>
          </a:xfrm>
          <a:prstGeom prst="rect">
            <a:avLst/>
          </a:prstGeom>
          <a:noFill/>
        </p:spPr>
        <p:txBody>
          <a:bodyPr wrap="square" rtlCol="0">
            <a:spAutoFit/>
          </a:bodyPr>
          <a:lstStyle/>
          <a:p>
            <a:pPr algn="ctr"/>
            <a:r>
              <a:rPr lang="nb-NO"/>
              <a:t>Adresselinje</a:t>
            </a:r>
          </a:p>
        </p:txBody>
      </p:sp>
      <p:sp>
        <p:nvSpPr>
          <p:cNvPr id="18" name="TekstSylinder 17"/>
          <p:cNvSpPr txBox="1"/>
          <p:nvPr/>
        </p:nvSpPr>
        <p:spPr>
          <a:xfrm>
            <a:off x="5496325" y="3946814"/>
            <a:ext cx="2114952" cy="769441"/>
          </a:xfrm>
          <a:prstGeom prst="rect">
            <a:avLst/>
          </a:prstGeom>
          <a:noFill/>
        </p:spPr>
        <p:txBody>
          <a:bodyPr wrap="square" rtlCol="0">
            <a:spAutoFit/>
          </a:bodyPr>
          <a:lstStyle/>
          <a:p>
            <a:pPr algn="ctr"/>
            <a:r>
              <a:rPr lang="nb-NO" sz="4400" dirty="0"/>
              <a:t>Vindu</a:t>
            </a:r>
          </a:p>
        </p:txBody>
      </p:sp>
      <p:sp>
        <p:nvSpPr>
          <p:cNvPr id="19" name="TekstSylinder 18"/>
          <p:cNvSpPr txBox="1"/>
          <p:nvPr/>
        </p:nvSpPr>
        <p:spPr>
          <a:xfrm>
            <a:off x="6224100" y="2576158"/>
            <a:ext cx="1534019" cy="369332"/>
          </a:xfrm>
          <a:prstGeom prst="rect">
            <a:avLst/>
          </a:prstGeom>
          <a:noFill/>
        </p:spPr>
        <p:txBody>
          <a:bodyPr wrap="square" rtlCol="0">
            <a:spAutoFit/>
          </a:bodyPr>
          <a:lstStyle/>
          <a:p>
            <a:pPr algn="ctr"/>
            <a:r>
              <a:rPr lang="nb-NO">
                <a:solidFill>
                  <a:srgbClr val="000000"/>
                </a:solidFill>
              </a:rPr>
              <a:t>Tittellinje</a:t>
            </a:r>
          </a:p>
        </p:txBody>
      </p:sp>
      <p:sp>
        <p:nvSpPr>
          <p:cNvPr id="20" name="TekstSylinder 19"/>
          <p:cNvSpPr txBox="1"/>
          <p:nvPr/>
        </p:nvSpPr>
        <p:spPr>
          <a:xfrm>
            <a:off x="8713738" y="2815080"/>
            <a:ext cx="1534019" cy="369332"/>
          </a:xfrm>
          <a:prstGeom prst="rect">
            <a:avLst/>
          </a:prstGeom>
          <a:noFill/>
        </p:spPr>
        <p:txBody>
          <a:bodyPr wrap="square" rtlCol="0">
            <a:spAutoFit/>
          </a:bodyPr>
          <a:lstStyle/>
          <a:p>
            <a:pPr algn="ctr"/>
            <a:r>
              <a:rPr lang="nb-NO">
                <a:solidFill>
                  <a:srgbClr val="000000"/>
                </a:solidFill>
              </a:rPr>
              <a:t>Søkefelt</a:t>
            </a:r>
          </a:p>
        </p:txBody>
      </p:sp>
      <p:cxnSp>
        <p:nvCxnSpPr>
          <p:cNvPr id="21" name="Rett pil 20"/>
          <p:cNvCxnSpPr/>
          <p:nvPr/>
        </p:nvCxnSpPr>
        <p:spPr>
          <a:xfrm flipH="1" flipV="1">
            <a:off x="4559424" y="1389578"/>
            <a:ext cx="1" cy="1376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Rett pil 23"/>
          <p:cNvCxnSpPr/>
          <p:nvPr/>
        </p:nvCxnSpPr>
        <p:spPr>
          <a:xfrm flipH="1" flipV="1">
            <a:off x="6973620" y="1163231"/>
            <a:ext cx="1" cy="1376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Rett pil 24"/>
          <p:cNvCxnSpPr/>
          <p:nvPr/>
        </p:nvCxnSpPr>
        <p:spPr>
          <a:xfrm flipH="1" flipV="1">
            <a:off x="9538702" y="1402153"/>
            <a:ext cx="1" cy="1376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kstSylinder 11"/>
          <p:cNvSpPr txBox="1"/>
          <p:nvPr/>
        </p:nvSpPr>
        <p:spPr>
          <a:xfrm>
            <a:off x="617636" y="1318673"/>
            <a:ext cx="2114952" cy="769441"/>
          </a:xfrm>
          <a:prstGeom prst="rect">
            <a:avLst/>
          </a:prstGeom>
          <a:noFill/>
        </p:spPr>
        <p:txBody>
          <a:bodyPr wrap="square" rtlCol="0">
            <a:spAutoFit/>
          </a:bodyPr>
          <a:lstStyle/>
          <a:p>
            <a:pPr algn="ctr"/>
            <a:r>
              <a:rPr lang="nb-NO" sz="4400">
                <a:solidFill>
                  <a:srgbClr val="000000"/>
                </a:solidFill>
              </a:rPr>
              <a:t>MAC</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20</a:t>
            </a:fld>
            <a:endParaRPr lang="nb-NO"/>
          </a:p>
        </p:txBody>
      </p:sp>
    </p:spTree>
    <p:extLst>
      <p:ext uri="{BB962C8B-B14F-4D97-AF65-F5344CB8AC3E}">
        <p14:creationId xmlns:p14="http://schemas.microsoft.com/office/powerpoint/2010/main" val="1874889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tre-knapp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4068"/>
            <a:ext cx="12192000" cy="5166889"/>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sp>
        <p:nvSpPr>
          <p:cNvPr id="9" name="TekstSylinder 8"/>
          <p:cNvSpPr txBox="1"/>
          <p:nvPr/>
        </p:nvSpPr>
        <p:spPr>
          <a:xfrm>
            <a:off x="3056980" y="2513283"/>
            <a:ext cx="2114952" cy="769441"/>
          </a:xfrm>
          <a:prstGeom prst="rect">
            <a:avLst/>
          </a:prstGeom>
          <a:noFill/>
        </p:spPr>
        <p:txBody>
          <a:bodyPr wrap="square" rtlCol="0">
            <a:spAutoFit/>
          </a:bodyPr>
          <a:lstStyle/>
          <a:p>
            <a:pPr algn="ctr"/>
            <a:r>
              <a:rPr lang="nb-NO" sz="4400">
                <a:solidFill>
                  <a:srgbClr val="000000"/>
                </a:solidFill>
              </a:rPr>
              <a:t>PC</a:t>
            </a:r>
          </a:p>
        </p:txBody>
      </p:sp>
      <p:sp>
        <p:nvSpPr>
          <p:cNvPr id="10" name="TekstSylinder 9"/>
          <p:cNvSpPr txBox="1"/>
          <p:nvPr/>
        </p:nvSpPr>
        <p:spPr>
          <a:xfrm>
            <a:off x="6703422" y="2513282"/>
            <a:ext cx="2114952" cy="769441"/>
          </a:xfrm>
          <a:prstGeom prst="rect">
            <a:avLst/>
          </a:prstGeom>
          <a:noFill/>
        </p:spPr>
        <p:txBody>
          <a:bodyPr wrap="square" rtlCol="0">
            <a:spAutoFit/>
          </a:bodyPr>
          <a:lstStyle/>
          <a:p>
            <a:pPr algn="ctr"/>
            <a:r>
              <a:rPr lang="nb-NO" sz="4400">
                <a:solidFill>
                  <a:srgbClr val="000000"/>
                </a:solidFill>
              </a:rPr>
              <a:t>MAC</a:t>
            </a:r>
          </a:p>
        </p:txBody>
      </p:sp>
      <p:sp>
        <p:nvSpPr>
          <p:cNvPr id="13" name="Ellipse 12"/>
          <p:cNvSpPr/>
          <p:nvPr/>
        </p:nvSpPr>
        <p:spPr>
          <a:xfrm>
            <a:off x="5105016" y="1345506"/>
            <a:ext cx="892750" cy="528143"/>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Ellipse 11"/>
          <p:cNvSpPr/>
          <p:nvPr/>
        </p:nvSpPr>
        <p:spPr>
          <a:xfrm>
            <a:off x="6110931" y="1332932"/>
            <a:ext cx="892750" cy="528143"/>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Tittel 1"/>
          <p:cNvSpPr>
            <a:spLocks noGrp="1"/>
          </p:cNvSpPr>
          <p:nvPr>
            <p:ph type="title"/>
          </p:nvPr>
        </p:nvSpPr>
        <p:spPr>
          <a:xfrm>
            <a:off x="1008776" y="211999"/>
            <a:ext cx="10354031" cy="364473"/>
          </a:xfrm>
        </p:spPr>
        <p:txBody>
          <a:bodyPr/>
          <a:lstStyle/>
          <a:p>
            <a:r>
              <a:rPr lang="nb-NO" sz="2400" dirty="0">
                <a:solidFill>
                  <a:schemeClr val="tx1"/>
                </a:solidFill>
              </a:rPr>
              <a:t>Lær om skrivebordet og hvordan man åpner og lukker et vindu</a:t>
            </a:r>
          </a:p>
        </p:txBody>
      </p:sp>
      <p:sp>
        <p:nvSpPr>
          <p:cNvPr id="2" name="Plassholder for lysbildenummer 1"/>
          <p:cNvSpPr>
            <a:spLocks noGrp="1"/>
          </p:cNvSpPr>
          <p:nvPr>
            <p:ph type="sldNum" sz="quarter" idx="12"/>
          </p:nvPr>
        </p:nvSpPr>
        <p:spPr/>
        <p:txBody>
          <a:bodyPr/>
          <a:lstStyle/>
          <a:p>
            <a:fld id="{73F3DB24-2D43-44B9-911C-E716D695C6CA}" type="slidenum">
              <a:rPr lang="nb-NO" smtClean="0"/>
              <a:t>21</a:t>
            </a:fld>
            <a:endParaRPr lang="nb-NO"/>
          </a:p>
        </p:txBody>
      </p:sp>
    </p:spTree>
    <p:extLst>
      <p:ext uri="{BB962C8B-B14F-4D97-AF65-F5344CB8AC3E}">
        <p14:creationId xmlns:p14="http://schemas.microsoft.com/office/powerpoint/2010/main" val="3565292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sp>
        <p:nvSpPr>
          <p:cNvPr id="9" name="TekstSylinder 8"/>
          <p:cNvSpPr txBox="1"/>
          <p:nvPr/>
        </p:nvSpPr>
        <p:spPr>
          <a:xfrm>
            <a:off x="2214527" y="5103700"/>
            <a:ext cx="2114952" cy="769441"/>
          </a:xfrm>
          <a:prstGeom prst="rect">
            <a:avLst/>
          </a:prstGeom>
          <a:noFill/>
        </p:spPr>
        <p:txBody>
          <a:bodyPr wrap="square" rtlCol="0">
            <a:spAutoFit/>
          </a:bodyPr>
          <a:lstStyle/>
          <a:p>
            <a:pPr algn="ctr"/>
            <a:r>
              <a:rPr lang="nb-NO" sz="4400"/>
              <a:t>PC</a:t>
            </a:r>
          </a:p>
        </p:txBody>
      </p:sp>
      <p:sp>
        <p:nvSpPr>
          <p:cNvPr id="10" name="TekstSylinder 9"/>
          <p:cNvSpPr txBox="1"/>
          <p:nvPr/>
        </p:nvSpPr>
        <p:spPr>
          <a:xfrm>
            <a:off x="7495579" y="5078548"/>
            <a:ext cx="2114952" cy="769441"/>
          </a:xfrm>
          <a:prstGeom prst="rect">
            <a:avLst/>
          </a:prstGeom>
          <a:noFill/>
        </p:spPr>
        <p:txBody>
          <a:bodyPr wrap="square" rtlCol="0">
            <a:spAutoFit/>
          </a:bodyPr>
          <a:lstStyle/>
          <a:p>
            <a:pPr algn="ctr"/>
            <a:r>
              <a:rPr lang="nb-NO" sz="4400">
                <a:solidFill>
                  <a:srgbClr val="000000"/>
                </a:solidFill>
              </a:rPr>
              <a:t>MAC</a:t>
            </a:r>
          </a:p>
        </p:txBody>
      </p:sp>
      <p:pic>
        <p:nvPicPr>
          <p:cNvPr id="4" name="Bilde 3" descr="knapper p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866" y="3638392"/>
            <a:ext cx="4673561" cy="1030617"/>
          </a:xfrm>
          <a:prstGeom prst="rect">
            <a:avLst/>
          </a:prstGeom>
        </p:spPr>
      </p:pic>
      <p:pic>
        <p:nvPicPr>
          <p:cNvPr id="5" name="Bilde 4" descr="knapper_ma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2642" y="3652092"/>
            <a:ext cx="4144443" cy="969572"/>
          </a:xfrm>
          <a:prstGeom prst="rect">
            <a:avLst/>
          </a:prstGeom>
        </p:spPr>
      </p:pic>
      <p:sp>
        <p:nvSpPr>
          <p:cNvPr id="12" name="TekstSylinder 11"/>
          <p:cNvSpPr txBox="1"/>
          <p:nvPr/>
        </p:nvSpPr>
        <p:spPr>
          <a:xfrm>
            <a:off x="2238419" y="1667714"/>
            <a:ext cx="1972598" cy="369332"/>
          </a:xfrm>
          <a:prstGeom prst="rect">
            <a:avLst/>
          </a:prstGeom>
          <a:noFill/>
        </p:spPr>
        <p:txBody>
          <a:bodyPr wrap="square" rtlCol="0">
            <a:spAutoFit/>
          </a:bodyPr>
          <a:lstStyle/>
          <a:p>
            <a:pPr algn="ctr"/>
            <a:r>
              <a:rPr lang="nb-NO">
                <a:solidFill>
                  <a:srgbClr val="000000"/>
                </a:solidFill>
              </a:rPr>
              <a:t>Maksimer vindu</a:t>
            </a:r>
          </a:p>
        </p:txBody>
      </p:sp>
      <p:cxnSp>
        <p:nvCxnSpPr>
          <p:cNvPr id="13" name="Rett pil 12"/>
          <p:cNvCxnSpPr/>
          <p:nvPr/>
        </p:nvCxnSpPr>
        <p:spPr>
          <a:xfrm>
            <a:off x="3294371" y="2175446"/>
            <a:ext cx="0" cy="174790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Rett pil 16"/>
          <p:cNvCxnSpPr/>
          <p:nvPr/>
        </p:nvCxnSpPr>
        <p:spPr>
          <a:xfrm>
            <a:off x="4639781" y="2628140"/>
            <a:ext cx="0" cy="128263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Rett pil 17"/>
          <p:cNvCxnSpPr/>
          <p:nvPr/>
        </p:nvCxnSpPr>
        <p:spPr>
          <a:xfrm>
            <a:off x="2326178" y="2615565"/>
            <a:ext cx="12574" cy="134550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kstSylinder 18"/>
          <p:cNvSpPr txBox="1"/>
          <p:nvPr/>
        </p:nvSpPr>
        <p:spPr>
          <a:xfrm>
            <a:off x="1018492" y="2161187"/>
            <a:ext cx="1972598" cy="369332"/>
          </a:xfrm>
          <a:prstGeom prst="rect">
            <a:avLst/>
          </a:prstGeom>
          <a:noFill/>
        </p:spPr>
        <p:txBody>
          <a:bodyPr wrap="square" rtlCol="0">
            <a:spAutoFit/>
          </a:bodyPr>
          <a:lstStyle/>
          <a:p>
            <a:pPr algn="ctr"/>
            <a:r>
              <a:rPr lang="nb-NO">
                <a:solidFill>
                  <a:srgbClr val="000000"/>
                </a:solidFill>
              </a:rPr>
              <a:t>Minimer vindu</a:t>
            </a:r>
          </a:p>
        </p:txBody>
      </p:sp>
      <p:sp>
        <p:nvSpPr>
          <p:cNvPr id="27" name="TekstSylinder 26"/>
          <p:cNvSpPr txBox="1"/>
          <p:nvPr/>
        </p:nvSpPr>
        <p:spPr>
          <a:xfrm>
            <a:off x="3671848" y="2145555"/>
            <a:ext cx="1972598" cy="369332"/>
          </a:xfrm>
          <a:prstGeom prst="rect">
            <a:avLst/>
          </a:prstGeom>
          <a:noFill/>
        </p:spPr>
        <p:txBody>
          <a:bodyPr wrap="square" rtlCol="0">
            <a:spAutoFit/>
          </a:bodyPr>
          <a:lstStyle/>
          <a:p>
            <a:pPr algn="ctr"/>
            <a:r>
              <a:rPr lang="nb-NO">
                <a:solidFill>
                  <a:srgbClr val="000000"/>
                </a:solidFill>
              </a:rPr>
              <a:t>Lukk vindu</a:t>
            </a:r>
          </a:p>
        </p:txBody>
      </p:sp>
      <p:cxnSp>
        <p:nvCxnSpPr>
          <p:cNvPr id="35" name="Rett pil 34"/>
          <p:cNvCxnSpPr/>
          <p:nvPr/>
        </p:nvCxnSpPr>
        <p:spPr>
          <a:xfrm>
            <a:off x="8323944" y="2615565"/>
            <a:ext cx="0" cy="137065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6" name="Rett pil 35"/>
          <p:cNvCxnSpPr/>
          <p:nvPr/>
        </p:nvCxnSpPr>
        <p:spPr>
          <a:xfrm flipH="1">
            <a:off x="7682673" y="1936524"/>
            <a:ext cx="1" cy="207484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7" name="Rett pil 36"/>
          <p:cNvCxnSpPr/>
          <p:nvPr/>
        </p:nvCxnSpPr>
        <p:spPr>
          <a:xfrm>
            <a:off x="7041402" y="2640715"/>
            <a:ext cx="12575" cy="137065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8" name="TekstSylinder 37"/>
          <p:cNvSpPr txBox="1"/>
          <p:nvPr/>
        </p:nvSpPr>
        <p:spPr>
          <a:xfrm>
            <a:off x="6048321" y="2170703"/>
            <a:ext cx="1972598" cy="369332"/>
          </a:xfrm>
          <a:prstGeom prst="rect">
            <a:avLst/>
          </a:prstGeom>
          <a:noFill/>
        </p:spPr>
        <p:txBody>
          <a:bodyPr wrap="square" rtlCol="0">
            <a:spAutoFit/>
          </a:bodyPr>
          <a:lstStyle/>
          <a:p>
            <a:pPr algn="ctr"/>
            <a:r>
              <a:rPr lang="nb-NO">
                <a:solidFill>
                  <a:srgbClr val="000000"/>
                </a:solidFill>
              </a:rPr>
              <a:t>Lukk vindu</a:t>
            </a:r>
          </a:p>
        </p:txBody>
      </p:sp>
      <p:sp>
        <p:nvSpPr>
          <p:cNvPr id="39" name="TekstSylinder 38"/>
          <p:cNvSpPr txBox="1"/>
          <p:nvPr/>
        </p:nvSpPr>
        <p:spPr>
          <a:xfrm>
            <a:off x="6714481" y="1532442"/>
            <a:ext cx="1972598" cy="369332"/>
          </a:xfrm>
          <a:prstGeom prst="rect">
            <a:avLst/>
          </a:prstGeom>
          <a:noFill/>
        </p:spPr>
        <p:txBody>
          <a:bodyPr wrap="square" rtlCol="0">
            <a:spAutoFit/>
          </a:bodyPr>
          <a:lstStyle/>
          <a:p>
            <a:pPr algn="ctr"/>
            <a:r>
              <a:rPr lang="nb-NO">
                <a:solidFill>
                  <a:srgbClr val="000000"/>
                </a:solidFill>
              </a:rPr>
              <a:t>Minimer vindu</a:t>
            </a:r>
          </a:p>
        </p:txBody>
      </p:sp>
      <p:sp>
        <p:nvSpPr>
          <p:cNvPr id="40" name="TekstSylinder 39"/>
          <p:cNvSpPr txBox="1"/>
          <p:nvPr/>
        </p:nvSpPr>
        <p:spPr>
          <a:xfrm>
            <a:off x="7896689" y="2208432"/>
            <a:ext cx="1972598" cy="369332"/>
          </a:xfrm>
          <a:prstGeom prst="rect">
            <a:avLst/>
          </a:prstGeom>
          <a:noFill/>
        </p:spPr>
        <p:txBody>
          <a:bodyPr wrap="square" rtlCol="0">
            <a:spAutoFit/>
          </a:bodyPr>
          <a:lstStyle/>
          <a:p>
            <a:pPr algn="ctr"/>
            <a:r>
              <a:rPr lang="nb-NO">
                <a:solidFill>
                  <a:srgbClr val="000000"/>
                </a:solidFill>
              </a:rPr>
              <a:t>Maksimer vindu</a:t>
            </a:r>
          </a:p>
        </p:txBody>
      </p:sp>
      <p:sp>
        <p:nvSpPr>
          <p:cNvPr id="21" name="Tittel 1"/>
          <p:cNvSpPr>
            <a:spLocks noGrp="1"/>
          </p:cNvSpPr>
          <p:nvPr>
            <p:ph type="title"/>
          </p:nvPr>
        </p:nvSpPr>
        <p:spPr>
          <a:xfrm>
            <a:off x="1008776" y="211999"/>
            <a:ext cx="10354031" cy="364473"/>
          </a:xfrm>
        </p:spPr>
        <p:txBody>
          <a:bodyPr/>
          <a:lstStyle/>
          <a:p>
            <a:r>
              <a:rPr lang="nb-NO" sz="2400" dirty="0">
                <a:solidFill>
                  <a:schemeClr val="tx1"/>
                </a:solidFill>
              </a:rPr>
              <a:t>Lær om skrivebordet og hvordan man åpner og lukker et vindu</a:t>
            </a:r>
          </a:p>
        </p:txBody>
      </p:sp>
      <p:sp>
        <p:nvSpPr>
          <p:cNvPr id="2" name="Plassholder for lysbildenummer 1"/>
          <p:cNvSpPr>
            <a:spLocks noGrp="1"/>
          </p:cNvSpPr>
          <p:nvPr>
            <p:ph type="sldNum" sz="quarter" idx="12"/>
          </p:nvPr>
        </p:nvSpPr>
        <p:spPr/>
        <p:txBody>
          <a:bodyPr/>
          <a:lstStyle/>
          <a:p>
            <a:fld id="{73F3DB24-2D43-44B9-911C-E716D695C6CA}" type="slidenum">
              <a:rPr lang="nb-NO" smtClean="0"/>
              <a:t>22</a:t>
            </a:fld>
            <a:endParaRPr lang="nb-NO"/>
          </a:p>
        </p:txBody>
      </p:sp>
    </p:spTree>
    <p:extLst>
      <p:ext uri="{BB962C8B-B14F-4D97-AF65-F5344CB8AC3E}">
        <p14:creationId xmlns:p14="http://schemas.microsoft.com/office/powerpoint/2010/main" val="23279034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4</a:t>
            </a:r>
          </a:p>
        </p:txBody>
      </p:sp>
      <p:sp>
        <p:nvSpPr>
          <p:cNvPr id="3" name="Plassholder for tekst 2"/>
          <p:cNvSpPr>
            <a:spLocks noGrp="1"/>
          </p:cNvSpPr>
          <p:nvPr>
            <p:ph type="body" idx="1"/>
          </p:nvPr>
        </p:nvSpPr>
        <p:spPr/>
        <p:txBody>
          <a:bodyPr/>
          <a:lstStyle/>
          <a:p>
            <a:r>
              <a:rPr lang="nb-NO" dirty="0"/>
              <a:t>Skru av maskinen</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23</a:t>
            </a:fld>
            <a:endParaRPr lang="nb-NO"/>
          </a:p>
        </p:txBody>
      </p:sp>
    </p:spTree>
    <p:extLst>
      <p:ext uri="{BB962C8B-B14F-4D97-AF65-F5344CB8AC3E}">
        <p14:creationId xmlns:p14="http://schemas.microsoft.com/office/powerpoint/2010/main" val="18849100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3"/>
          <p:cNvPicPr>
            <a:picLocks noChangeAspect="1"/>
          </p:cNvPicPr>
          <p:nvPr/>
        </p:nvPicPr>
        <p:blipFill>
          <a:blip r:embed="rId3"/>
          <a:stretch>
            <a:fillRect/>
          </a:stretch>
        </p:blipFill>
        <p:spPr>
          <a:xfrm>
            <a:off x="1164699" y="1069735"/>
            <a:ext cx="8100751" cy="5062969"/>
          </a:xfrm>
          <a:prstGeom prst="rect">
            <a:avLst/>
          </a:prstGeom>
          <a:ln w="19050">
            <a:solidFill>
              <a:schemeClr val="tx1"/>
            </a:solidFill>
          </a:ln>
        </p:spPr>
      </p:pic>
      <p:sp>
        <p:nvSpPr>
          <p:cNvPr id="2" name="Tittel 1"/>
          <p:cNvSpPr>
            <a:spLocks noGrp="1"/>
          </p:cNvSpPr>
          <p:nvPr>
            <p:ph type="title"/>
          </p:nvPr>
        </p:nvSpPr>
        <p:spPr/>
        <p:txBody>
          <a:bodyPr/>
          <a:lstStyle/>
          <a:p>
            <a:r>
              <a:rPr lang="nb-NO" sz="2400" dirty="0"/>
              <a:t>Skru av maskinen</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4</a:t>
            </a:r>
            <a:endParaRPr lang="nb-NO" sz="3200" b="1">
              <a:solidFill>
                <a:schemeClr val="bg1"/>
              </a:solidFill>
            </a:endParaRPr>
          </a:p>
        </p:txBody>
      </p:sp>
      <p:sp>
        <p:nvSpPr>
          <p:cNvPr id="4" name="Rektangel 3"/>
          <p:cNvSpPr/>
          <p:nvPr/>
        </p:nvSpPr>
        <p:spPr>
          <a:xfrm>
            <a:off x="1093931" y="1056286"/>
            <a:ext cx="8173058" cy="470745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p:cNvSpPr txBox="1"/>
          <p:nvPr/>
        </p:nvSpPr>
        <p:spPr>
          <a:xfrm>
            <a:off x="10046573" y="2337233"/>
            <a:ext cx="1381622" cy="369332"/>
          </a:xfrm>
          <a:prstGeom prst="rect">
            <a:avLst/>
          </a:prstGeom>
          <a:noFill/>
        </p:spPr>
        <p:txBody>
          <a:bodyPr wrap="square" rtlCol="0">
            <a:spAutoFit/>
          </a:bodyPr>
          <a:lstStyle/>
          <a:p>
            <a:r>
              <a:rPr lang="nb-NO">
                <a:solidFill>
                  <a:srgbClr val="000000"/>
                </a:solidFill>
              </a:rPr>
              <a:t>Skrivebord</a:t>
            </a:r>
          </a:p>
        </p:txBody>
      </p:sp>
      <p:sp>
        <p:nvSpPr>
          <p:cNvPr id="9" name="TekstSylinder 8"/>
          <p:cNvSpPr txBox="1"/>
          <p:nvPr/>
        </p:nvSpPr>
        <p:spPr>
          <a:xfrm>
            <a:off x="10134593" y="5780520"/>
            <a:ext cx="1531595" cy="369332"/>
          </a:xfrm>
          <a:prstGeom prst="rect">
            <a:avLst/>
          </a:prstGeom>
          <a:noFill/>
        </p:spPr>
        <p:txBody>
          <a:bodyPr wrap="square" rtlCol="0">
            <a:spAutoFit/>
          </a:bodyPr>
          <a:lstStyle/>
          <a:p>
            <a:r>
              <a:rPr lang="nb-NO">
                <a:solidFill>
                  <a:srgbClr val="000000"/>
                </a:solidFill>
              </a:rPr>
              <a:t>Oppgavelinje</a:t>
            </a:r>
          </a:p>
        </p:txBody>
      </p:sp>
      <p:cxnSp>
        <p:nvCxnSpPr>
          <p:cNvPr id="10" name="Rett pil 9"/>
          <p:cNvCxnSpPr/>
          <p:nvPr/>
        </p:nvCxnSpPr>
        <p:spPr>
          <a:xfrm flipH="1">
            <a:off x="7230013" y="2574189"/>
            <a:ext cx="2677623"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Rett pil 10"/>
          <p:cNvCxnSpPr/>
          <p:nvPr/>
        </p:nvCxnSpPr>
        <p:spPr>
          <a:xfrm flipH="1">
            <a:off x="6676761" y="5994543"/>
            <a:ext cx="3294370"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6" name="Bilde 15" descr="slå av 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433" y="2401235"/>
            <a:ext cx="2568728" cy="3507675"/>
          </a:xfrm>
          <a:prstGeom prst="rect">
            <a:avLst/>
          </a:prstGeom>
        </p:spPr>
      </p:pic>
      <p:sp>
        <p:nvSpPr>
          <p:cNvPr id="7" name="Ellipse 6"/>
          <p:cNvSpPr/>
          <p:nvPr/>
        </p:nvSpPr>
        <p:spPr>
          <a:xfrm>
            <a:off x="2690822" y="5482628"/>
            <a:ext cx="716714" cy="440118"/>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 name="TekstSylinder 16"/>
          <p:cNvSpPr txBox="1"/>
          <p:nvPr/>
        </p:nvSpPr>
        <p:spPr>
          <a:xfrm>
            <a:off x="9306225" y="991730"/>
            <a:ext cx="2114952" cy="769441"/>
          </a:xfrm>
          <a:prstGeom prst="rect">
            <a:avLst/>
          </a:prstGeom>
          <a:noFill/>
        </p:spPr>
        <p:txBody>
          <a:bodyPr wrap="square" rtlCol="0">
            <a:spAutoFit/>
          </a:bodyPr>
          <a:lstStyle/>
          <a:p>
            <a:pPr algn="ctr"/>
            <a:r>
              <a:rPr lang="nb-NO" sz="4400"/>
              <a:t>PC</a:t>
            </a:r>
          </a:p>
        </p:txBody>
      </p:sp>
      <p:sp>
        <p:nvSpPr>
          <p:cNvPr id="5" name="Plassholder for lysbildenummer 4"/>
          <p:cNvSpPr>
            <a:spLocks noGrp="1"/>
          </p:cNvSpPr>
          <p:nvPr>
            <p:ph type="sldNum" sz="quarter" idx="12"/>
          </p:nvPr>
        </p:nvSpPr>
        <p:spPr/>
        <p:txBody>
          <a:bodyPr/>
          <a:lstStyle/>
          <a:p>
            <a:fld id="{73F3DB24-2D43-44B9-911C-E716D695C6CA}" type="slidenum">
              <a:rPr lang="nb-NO" smtClean="0"/>
              <a:t>24</a:t>
            </a:fld>
            <a:endParaRPr lang="nb-NO"/>
          </a:p>
        </p:txBody>
      </p:sp>
    </p:spTree>
    <p:extLst>
      <p:ext uri="{BB962C8B-B14F-4D97-AF65-F5344CB8AC3E}">
        <p14:creationId xmlns:p14="http://schemas.microsoft.com/office/powerpoint/2010/main" val="2420459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descr="fin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486" y="1081010"/>
            <a:ext cx="8152913" cy="5104939"/>
          </a:xfrm>
          <a:prstGeom prst="rect">
            <a:avLst/>
          </a:prstGeom>
        </p:spPr>
      </p:pic>
      <p:sp>
        <p:nvSpPr>
          <p:cNvPr id="2" name="Tittel 1"/>
          <p:cNvSpPr>
            <a:spLocks noGrp="1"/>
          </p:cNvSpPr>
          <p:nvPr>
            <p:ph type="title"/>
          </p:nvPr>
        </p:nvSpPr>
        <p:spPr/>
        <p:txBody>
          <a:bodyPr/>
          <a:lstStyle/>
          <a:p>
            <a:r>
              <a:rPr lang="nb-NO" sz="2400" dirty="0"/>
              <a:t>Skru av maskinen</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4</a:t>
            </a:r>
            <a:endParaRPr lang="nb-NO" sz="3200" b="1">
              <a:solidFill>
                <a:schemeClr val="bg1"/>
              </a:solidFill>
            </a:endParaRPr>
          </a:p>
        </p:txBody>
      </p:sp>
      <p:sp>
        <p:nvSpPr>
          <p:cNvPr id="4" name="Rektangel 3"/>
          <p:cNvSpPr/>
          <p:nvPr/>
        </p:nvSpPr>
        <p:spPr>
          <a:xfrm>
            <a:off x="1559169" y="1685028"/>
            <a:ext cx="8173058" cy="448921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p:cNvSpPr txBox="1"/>
          <p:nvPr/>
        </p:nvSpPr>
        <p:spPr>
          <a:xfrm>
            <a:off x="10210037" y="979151"/>
            <a:ext cx="1381622" cy="369332"/>
          </a:xfrm>
          <a:prstGeom prst="rect">
            <a:avLst/>
          </a:prstGeom>
          <a:noFill/>
        </p:spPr>
        <p:txBody>
          <a:bodyPr wrap="square" rtlCol="0">
            <a:spAutoFit/>
          </a:bodyPr>
          <a:lstStyle/>
          <a:p>
            <a:r>
              <a:rPr lang="nb-NO">
                <a:solidFill>
                  <a:srgbClr val="000000"/>
                </a:solidFill>
              </a:rPr>
              <a:t>Menylinje</a:t>
            </a:r>
          </a:p>
        </p:txBody>
      </p:sp>
      <p:cxnSp>
        <p:nvCxnSpPr>
          <p:cNvPr id="10" name="Rett pil 9"/>
          <p:cNvCxnSpPr/>
          <p:nvPr/>
        </p:nvCxnSpPr>
        <p:spPr>
          <a:xfrm flipH="1">
            <a:off x="5180467" y="1156885"/>
            <a:ext cx="4866108"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5" name="Bilde 14" descr="slå av 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4027" y="1065365"/>
            <a:ext cx="2002875" cy="2389187"/>
          </a:xfrm>
          <a:prstGeom prst="rect">
            <a:avLst/>
          </a:prstGeom>
        </p:spPr>
      </p:pic>
      <p:sp>
        <p:nvSpPr>
          <p:cNvPr id="7" name="Ellipse 6"/>
          <p:cNvSpPr/>
          <p:nvPr/>
        </p:nvSpPr>
        <p:spPr>
          <a:xfrm>
            <a:off x="1571745" y="2917362"/>
            <a:ext cx="669013" cy="33951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1" name="TekstSylinder 20"/>
          <p:cNvSpPr txBox="1"/>
          <p:nvPr/>
        </p:nvSpPr>
        <p:spPr>
          <a:xfrm>
            <a:off x="9821757" y="1859393"/>
            <a:ext cx="2114952" cy="769441"/>
          </a:xfrm>
          <a:prstGeom prst="rect">
            <a:avLst/>
          </a:prstGeom>
          <a:noFill/>
        </p:spPr>
        <p:txBody>
          <a:bodyPr wrap="square" rtlCol="0">
            <a:spAutoFit/>
          </a:bodyPr>
          <a:lstStyle/>
          <a:p>
            <a:pPr algn="ctr"/>
            <a:r>
              <a:rPr lang="nb-NO" sz="4400"/>
              <a:t>MAC</a:t>
            </a:r>
          </a:p>
        </p:txBody>
      </p:sp>
      <p:sp>
        <p:nvSpPr>
          <p:cNvPr id="5" name="Plassholder for lysbildenummer 4"/>
          <p:cNvSpPr>
            <a:spLocks noGrp="1"/>
          </p:cNvSpPr>
          <p:nvPr>
            <p:ph type="sldNum" sz="quarter" idx="12"/>
          </p:nvPr>
        </p:nvSpPr>
        <p:spPr/>
        <p:txBody>
          <a:bodyPr/>
          <a:lstStyle/>
          <a:p>
            <a:fld id="{73F3DB24-2D43-44B9-911C-E716D695C6CA}" type="slidenum">
              <a:rPr lang="nb-NO" smtClean="0"/>
              <a:t>25</a:t>
            </a:fld>
            <a:endParaRPr lang="nb-NO"/>
          </a:p>
        </p:txBody>
      </p:sp>
    </p:spTree>
    <p:extLst>
      <p:ext uri="{BB962C8B-B14F-4D97-AF65-F5344CB8AC3E}">
        <p14:creationId xmlns:p14="http://schemas.microsoft.com/office/powerpoint/2010/main" val="2912939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Ferdig – godt jobba alle sammen!</a:t>
            </a:r>
          </a:p>
        </p:txBody>
      </p:sp>
      <p:sp>
        <p:nvSpPr>
          <p:cNvPr id="3" name="Undertittel 2"/>
          <p:cNvSpPr>
            <a:spLocks noGrp="1"/>
          </p:cNvSpPr>
          <p:nvPr>
            <p:ph type="subTitle" idx="1"/>
          </p:nvPr>
        </p:nvSpPr>
        <p:spPr>
          <a:xfrm>
            <a:off x="828637" y="3566926"/>
            <a:ext cx="9839363" cy="2231990"/>
          </a:xfrm>
        </p:spPr>
        <p:txBody>
          <a:bodyPr>
            <a:normAutofit/>
          </a:bodyPr>
          <a:lstStyle/>
          <a:p>
            <a:pPr marL="0" indent="0">
              <a:buNone/>
            </a:pPr>
            <a:r>
              <a:rPr lang="nb-NO" sz="2400" b="1" dirty="0">
                <a:solidFill>
                  <a:schemeClr val="tx1"/>
                </a:solidFill>
              </a:rPr>
              <a:t>Nå kan dere øve på:</a:t>
            </a:r>
          </a:p>
          <a:p>
            <a:r>
              <a:rPr lang="nb-NO" sz="2400" dirty="0">
                <a:solidFill>
                  <a:schemeClr val="tx1"/>
                </a:solidFill>
              </a:rPr>
              <a:t>Skru av og på datamaskinen</a:t>
            </a:r>
          </a:p>
          <a:p>
            <a:r>
              <a:rPr lang="nb-NO" sz="2400" dirty="0">
                <a:solidFill>
                  <a:schemeClr val="tx1"/>
                </a:solidFill>
              </a:rPr>
              <a:t>Bevege pekeren</a:t>
            </a:r>
          </a:p>
          <a:p>
            <a:r>
              <a:rPr lang="nb-NO" sz="2400" dirty="0">
                <a:solidFill>
                  <a:schemeClr val="tx1"/>
                </a:solidFill>
              </a:rPr>
              <a:t>Åpne, lukke minimere, maksimere og flytte rundt på vinduer</a:t>
            </a:r>
          </a:p>
        </p:txBody>
      </p:sp>
    </p:spTree>
    <p:extLst>
      <p:ext uri="{BB962C8B-B14F-4D97-AF65-F5344CB8AC3E}">
        <p14:creationId xmlns:p14="http://schemas.microsoft.com/office/powerpoint/2010/main" val="417867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O</a:t>
            </a:r>
            <a:r>
              <a:rPr lang="nb-NO" sz="2400" dirty="0" smtClean="0">
                <a:solidFill>
                  <a:srgbClr val="000000"/>
                </a:solidFill>
              </a:rPr>
              <a:t>m </a:t>
            </a:r>
            <a:r>
              <a:rPr lang="nb-NO" sz="2400" dirty="0">
                <a:solidFill>
                  <a:srgbClr val="000000"/>
                </a:solidFill>
              </a:rPr>
              <a:t>datamaskinen</a:t>
            </a:r>
          </a:p>
        </p:txBody>
      </p:sp>
      <p:cxnSp>
        <p:nvCxnSpPr>
          <p:cNvPr id="6" name="Rett pil 5"/>
          <p:cNvCxnSpPr/>
          <p:nvPr/>
        </p:nvCxnSpPr>
        <p:spPr>
          <a:xfrm flipV="1">
            <a:off x="6000806" y="2999460"/>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pic>
        <p:nvPicPr>
          <p:cNvPr id="16" name="Bilde 15" descr="illustrasjon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36" y="1988840"/>
            <a:ext cx="6392887" cy="3515817"/>
          </a:xfrm>
          <a:prstGeom prst="rect">
            <a:avLst/>
          </a:prstGeom>
        </p:spPr>
      </p:pic>
      <p:sp>
        <p:nvSpPr>
          <p:cNvPr id="3" name="Rektangel 2"/>
          <p:cNvSpPr/>
          <p:nvPr/>
        </p:nvSpPr>
        <p:spPr>
          <a:xfrm>
            <a:off x="5895474" y="2634916"/>
            <a:ext cx="1299410" cy="782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3</a:t>
            </a:fld>
            <a:endParaRPr lang="nb-NO"/>
          </a:p>
        </p:txBody>
      </p:sp>
    </p:spTree>
    <p:extLst>
      <p:ext uri="{BB962C8B-B14F-4D97-AF65-F5344CB8AC3E}">
        <p14:creationId xmlns:p14="http://schemas.microsoft.com/office/powerpoint/2010/main" val="532452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e 16" descr="laptop.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188" y="2012725"/>
            <a:ext cx="4738777" cy="2606127"/>
          </a:xfrm>
          <a:prstGeom prst="rect">
            <a:avLst/>
          </a:prstGeom>
        </p:spPr>
      </p:pic>
      <p:sp>
        <p:nvSpPr>
          <p:cNvPr id="2" name="Tittel 1"/>
          <p:cNvSpPr>
            <a:spLocks noGrp="1"/>
          </p:cNvSpPr>
          <p:nvPr>
            <p:ph type="title"/>
          </p:nvPr>
        </p:nvSpPr>
        <p:spPr/>
        <p:txBody>
          <a:bodyPr/>
          <a:lstStyle/>
          <a:p>
            <a:r>
              <a:rPr lang="nb-NO" sz="2400" dirty="0"/>
              <a:t>O</a:t>
            </a:r>
            <a:r>
              <a:rPr lang="nb-NO" sz="2400" dirty="0" smtClean="0">
                <a:solidFill>
                  <a:srgbClr val="000000"/>
                </a:solidFill>
              </a:rPr>
              <a:t>m </a:t>
            </a:r>
            <a:r>
              <a:rPr lang="nb-NO" sz="2400" dirty="0">
                <a:solidFill>
                  <a:srgbClr val="000000"/>
                </a:solidFill>
              </a:rPr>
              <a:t>datamaskinen</a:t>
            </a:r>
          </a:p>
        </p:txBody>
      </p:sp>
      <p:cxnSp>
        <p:nvCxnSpPr>
          <p:cNvPr id="6" name="Rett pil 5"/>
          <p:cNvCxnSpPr/>
          <p:nvPr/>
        </p:nvCxnSpPr>
        <p:spPr>
          <a:xfrm flipV="1">
            <a:off x="6000806" y="2999460"/>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pic>
        <p:nvPicPr>
          <p:cNvPr id="16" name="Bilde 15" descr="illustrasjon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36" y="1988840"/>
            <a:ext cx="6392887" cy="3515817"/>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4</a:t>
            </a:fld>
            <a:endParaRPr lang="nb-NO"/>
          </a:p>
        </p:txBody>
      </p:sp>
    </p:spTree>
    <p:extLst>
      <p:ext uri="{BB962C8B-B14F-4D97-AF65-F5344CB8AC3E}">
        <p14:creationId xmlns:p14="http://schemas.microsoft.com/office/powerpoint/2010/main" val="735475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laptop.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2445" y="1233079"/>
            <a:ext cx="7826945" cy="4304488"/>
          </a:xfrm>
          <a:prstGeom prst="rect">
            <a:avLst/>
          </a:prstGeom>
        </p:spPr>
      </p:pic>
      <p:sp>
        <p:nvSpPr>
          <p:cNvPr id="2" name="Tittel 1"/>
          <p:cNvSpPr>
            <a:spLocks noGrp="1"/>
          </p:cNvSpPr>
          <p:nvPr>
            <p:ph type="title"/>
          </p:nvPr>
        </p:nvSpPr>
        <p:spPr/>
        <p:txBody>
          <a:bodyPr/>
          <a:lstStyle/>
          <a:p>
            <a:r>
              <a:rPr lang="nb-NO" sz="2400" dirty="0"/>
              <a:t>O</a:t>
            </a:r>
            <a:r>
              <a:rPr lang="nb-NO" sz="2400" dirty="0" smtClean="0"/>
              <a:t>m </a:t>
            </a:r>
            <a:r>
              <a:rPr lang="nb-NO" sz="2400" dirty="0"/>
              <a:t>datamaskinen</a:t>
            </a:r>
          </a:p>
        </p:txBody>
      </p:sp>
      <p:sp>
        <p:nvSpPr>
          <p:cNvPr id="3" name="Ellipse 2"/>
          <p:cNvSpPr/>
          <p:nvPr/>
        </p:nvSpPr>
        <p:spPr>
          <a:xfrm>
            <a:off x="3818937" y="3873043"/>
            <a:ext cx="4926788" cy="1420957"/>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6" name="Plassholder for lysbildenummer 5"/>
          <p:cNvSpPr>
            <a:spLocks noGrp="1"/>
          </p:cNvSpPr>
          <p:nvPr>
            <p:ph type="sldNum" sz="quarter" idx="12"/>
          </p:nvPr>
        </p:nvSpPr>
        <p:spPr/>
        <p:txBody>
          <a:bodyPr/>
          <a:lstStyle/>
          <a:p>
            <a:fld id="{73F3DB24-2D43-44B9-911C-E716D695C6CA}" type="slidenum">
              <a:rPr lang="nb-NO" smtClean="0"/>
              <a:t>5</a:t>
            </a:fld>
            <a:endParaRPr lang="nb-NO"/>
          </a:p>
        </p:txBody>
      </p:sp>
    </p:spTree>
    <p:extLst>
      <p:ext uri="{BB962C8B-B14F-4D97-AF65-F5344CB8AC3E}">
        <p14:creationId xmlns:p14="http://schemas.microsoft.com/office/powerpoint/2010/main" val="578190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laptop.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2445" y="1233079"/>
            <a:ext cx="7826945" cy="4304488"/>
          </a:xfrm>
          <a:prstGeom prst="rect">
            <a:avLst/>
          </a:prstGeom>
        </p:spPr>
      </p:pic>
      <p:sp>
        <p:nvSpPr>
          <p:cNvPr id="2" name="Tittel 1"/>
          <p:cNvSpPr>
            <a:spLocks noGrp="1"/>
          </p:cNvSpPr>
          <p:nvPr>
            <p:ph type="title"/>
          </p:nvPr>
        </p:nvSpPr>
        <p:spPr/>
        <p:txBody>
          <a:bodyPr/>
          <a:lstStyle/>
          <a:p>
            <a:r>
              <a:rPr lang="nb-NO" sz="2400" dirty="0"/>
              <a:t>O</a:t>
            </a:r>
            <a:r>
              <a:rPr lang="nb-NO" sz="2400" dirty="0" smtClean="0"/>
              <a:t>m </a:t>
            </a:r>
            <a:r>
              <a:rPr lang="nb-NO" sz="2400" dirty="0"/>
              <a:t>datamaskinen</a:t>
            </a:r>
          </a:p>
        </p:txBody>
      </p:sp>
      <p:sp>
        <p:nvSpPr>
          <p:cNvPr id="3" name="Ellipse 2"/>
          <p:cNvSpPr/>
          <p:nvPr/>
        </p:nvSpPr>
        <p:spPr>
          <a:xfrm>
            <a:off x="4386194" y="1569865"/>
            <a:ext cx="3791916" cy="2404972"/>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6</a:t>
            </a:fld>
            <a:endParaRPr lang="nb-NO"/>
          </a:p>
        </p:txBody>
      </p:sp>
    </p:spTree>
    <p:extLst>
      <p:ext uri="{BB962C8B-B14F-4D97-AF65-F5344CB8AC3E}">
        <p14:creationId xmlns:p14="http://schemas.microsoft.com/office/powerpoint/2010/main" val="104606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laptop.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2445" y="1233079"/>
            <a:ext cx="7826945" cy="4304488"/>
          </a:xfrm>
          <a:prstGeom prst="rect">
            <a:avLst/>
          </a:prstGeom>
        </p:spPr>
      </p:pic>
      <p:sp>
        <p:nvSpPr>
          <p:cNvPr id="2" name="Tittel 1"/>
          <p:cNvSpPr>
            <a:spLocks noGrp="1"/>
          </p:cNvSpPr>
          <p:nvPr>
            <p:ph type="title"/>
          </p:nvPr>
        </p:nvSpPr>
        <p:spPr/>
        <p:txBody>
          <a:bodyPr/>
          <a:lstStyle/>
          <a:p>
            <a:r>
              <a:rPr lang="nb-NO" sz="2400" dirty="0"/>
              <a:t>O</a:t>
            </a:r>
            <a:r>
              <a:rPr lang="nb-NO" sz="2400" dirty="0" smtClean="0"/>
              <a:t>m </a:t>
            </a:r>
            <a:r>
              <a:rPr lang="nb-NO" sz="2400" dirty="0"/>
              <a:t>datamaskinen</a:t>
            </a:r>
          </a:p>
        </p:txBody>
      </p:sp>
      <p:sp>
        <p:nvSpPr>
          <p:cNvPr id="3" name="Ellipse 2"/>
          <p:cNvSpPr/>
          <p:nvPr/>
        </p:nvSpPr>
        <p:spPr>
          <a:xfrm>
            <a:off x="4139619" y="4079184"/>
            <a:ext cx="4206234" cy="486400"/>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7</a:t>
            </a:fld>
            <a:endParaRPr lang="nb-NO"/>
          </a:p>
        </p:txBody>
      </p:sp>
    </p:spTree>
    <p:extLst>
      <p:ext uri="{BB962C8B-B14F-4D97-AF65-F5344CB8AC3E}">
        <p14:creationId xmlns:p14="http://schemas.microsoft.com/office/powerpoint/2010/main" val="2989650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laptop.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2445" y="1233079"/>
            <a:ext cx="7826945" cy="4304488"/>
          </a:xfrm>
          <a:prstGeom prst="rect">
            <a:avLst/>
          </a:prstGeom>
        </p:spPr>
      </p:pic>
      <p:sp>
        <p:nvSpPr>
          <p:cNvPr id="2" name="Tittel 1"/>
          <p:cNvSpPr>
            <a:spLocks noGrp="1"/>
          </p:cNvSpPr>
          <p:nvPr>
            <p:ph type="title"/>
          </p:nvPr>
        </p:nvSpPr>
        <p:spPr/>
        <p:txBody>
          <a:bodyPr/>
          <a:lstStyle/>
          <a:p>
            <a:r>
              <a:rPr lang="nb-NO" sz="2400" dirty="0"/>
              <a:t>O</a:t>
            </a:r>
            <a:r>
              <a:rPr lang="nb-NO" sz="2400" dirty="0" smtClean="0"/>
              <a:t>m </a:t>
            </a:r>
            <a:r>
              <a:rPr lang="nb-NO" sz="2400" dirty="0"/>
              <a:t>datamaskinen</a:t>
            </a:r>
          </a:p>
        </p:txBody>
      </p:sp>
      <p:sp>
        <p:nvSpPr>
          <p:cNvPr id="3" name="Ellipse 2"/>
          <p:cNvSpPr/>
          <p:nvPr/>
        </p:nvSpPr>
        <p:spPr>
          <a:xfrm>
            <a:off x="5636463" y="4446091"/>
            <a:ext cx="1233950" cy="513421"/>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8</a:t>
            </a:fld>
            <a:endParaRPr lang="nb-NO"/>
          </a:p>
        </p:txBody>
      </p:sp>
    </p:spTree>
    <p:extLst>
      <p:ext uri="{BB962C8B-B14F-4D97-AF65-F5344CB8AC3E}">
        <p14:creationId xmlns:p14="http://schemas.microsoft.com/office/powerpoint/2010/main" val="4112861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descr="laptop.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2445" y="1233079"/>
            <a:ext cx="7826945" cy="4304488"/>
          </a:xfrm>
          <a:prstGeom prst="rect">
            <a:avLst/>
          </a:prstGeom>
        </p:spPr>
      </p:pic>
      <p:sp>
        <p:nvSpPr>
          <p:cNvPr id="2" name="Tittel 1"/>
          <p:cNvSpPr>
            <a:spLocks noGrp="1"/>
          </p:cNvSpPr>
          <p:nvPr>
            <p:ph type="title"/>
          </p:nvPr>
        </p:nvSpPr>
        <p:spPr/>
        <p:txBody>
          <a:bodyPr/>
          <a:lstStyle/>
          <a:p>
            <a:r>
              <a:rPr lang="nb-NO" sz="2400" dirty="0"/>
              <a:t>O</a:t>
            </a:r>
            <a:r>
              <a:rPr lang="nb-NO" sz="2400" dirty="0" smtClean="0"/>
              <a:t>m </a:t>
            </a:r>
            <a:r>
              <a:rPr lang="nb-NO" sz="2400" dirty="0"/>
              <a:t>datamaskinen</a:t>
            </a:r>
          </a:p>
        </p:txBody>
      </p:sp>
      <p:sp>
        <p:nvSpPr>
          <p:cNvPr id="3" name="Ellipse 2"/>
          <p:cNvSpPr/>
          <p:nvPr/>
        </p:nvSpPr>
        <p:spPr>
          <a:xfrm>
            <a:off x="5649037" y="4458666"/>
            <a:ext cx="1233950" cy="513421"/>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8" name="Rett linje 7"/>
          <p:cNvCxnSpPr/>
          <p:nvPr/>
        </p:nvCxnSpPr>
        <p:spPr>
          <a:xfrm>
            <a:off x="6279522" y="4981095"/>
            <a:ext cx="7445" cy="916502"/>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pic>
        <p:nvPicPr>
          <p:cNvPr id="5" name="Bilde 4"/>
          <p:cNvPicPr>
            <a:picLocks noChangeAspect="1"/>
          </p:cNvPicPr>
          <p:nvPr/>
        </p:nvPicPr>
        <p:blipFill>
          <a:blip r:embed="rId4"/>
          <a:stretch>
            <a:fillRect/>
          </a:stretch>
        </p:blipFill>
        <p:spPr>
          <a:xfrm>
            <a:off x="5596289" y="5699411"/>
            <a:ext cx="1388956" cy="844636"/>
          </a:xfrm>
          <a:prstGeom prst="rect">
            <a:avLst/>
          </a:prstGeom>
        </p:spPr>
      </p:pic>
      <p:sp>
        <p:nvSpPr>
          <p:cNvPr id="4" name="Plassholder for lysbildenummer 3"/>
          <p:cNvSpPr>
            <a:spLocks noGrp="1"/>
          </p:cNvSpPr>
          <p:nvPr>
            <p:ph type="sldNum" sz="quarter" idx="12"/>
          </p:nvPr>
        </p:nvSpPr>
        <p:spPr/>
        <p:txBody>
          <a:bodyPr/>
          <a:lstStyle/>
          <a:p>
            <a:fld id="{73F3DB24-2D43-44B9-911C-E716D695C6CA}" type="slidenum">
              <a:rPr lang="nb-NO" smtClean="0"/>
              <a:t>9</a:t>
            </a:fld>
            <a:endParaRPr lang="nb-NO"/>
          </a:p>
        </p:txBody>
      </p:sp>
    </p:spTree>
    <p:extLst>
      <p:ext uri="{BB962C8B-B14F-4D97-AF65-F5344CB8AC3E}">
        <p14:creationId xmlns:p14="http://schemas.microsoft.com/office/powerpoint/2010/main" val="3111041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1753</TotalTime>
  <Words>1547</Words>
  <Application>Microsoft Office PowerPoint</Application>
  <PresentationFormat>Widescreen</PresentationFormat>
  <Paragraphs>183</Paragraphs>
  <Slides>26</Slides>
  <Notes>24</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26</vt:i4>
      </vt:variant>
    </vt:vector>
  </HeadingPairs>
  <TitlesOfParts>
    <vt:vector size="31" baseType="lpstr">
      <vt:lpstr>Arial</vt:lpstr>
      <vt:lpstr>Calibri</vt:lpstr>
      <vt:lpstr>Calibri Light</vt:lpstr>
      <vt:lpstr>Wingdings</vt:lpstr>
      <vt:lpstr>Office-tema</vt:lpstr>
      <vt:lpstr>LÆR Å BRUKE DATAMASKIN</vt:lpstr>
      <vt:lpstr>Del 1</vt:lpstr>
      <vt:lpstr>Om datamaskinen</vt:lpstr>
      <vt:lpstr>Om datamaskinen</vt:lpstr>
      <vt:lpstr>Om datamaskinen</vt:lpstr>
      <vt:lpstr>Om datamaskinen</vt:lpstr>
      <vt:lpstr>Om datamaskinen</vt:lpstr>
      <vt:lpstr>Om datamaskinen</vt:lpstr>
      <vt:lpstr>Om datamaskinen</vt:lpstr>
      <vt:lpstr>Om datamaskinen</vt:lpstr>
      <vt:lpstr>Om datamaskinen</vt:lpstr>
      <vt:lpstr>Om datamaskinen</vt:lpstr>
      <vt:lpstr>Om datamaskinen</vt:lpstr>
      <vt:lpstr>Del 2</vt:lpstr>
      <vt:lpstr>Skru på datamaskinen</vt:lpstr>
      <vt:lpstr>Del 3</vt:lpstr>
      <vt:lpstr>Lær om skrivebordet og hvordan man åpner og lukker et vindu</vt:lpstr>
      <vt:lpstr>Lær om skrivebordet og hvordan man åpner og lukker et vindu</vt:lpstr>
      <vt:lpstr>Lær om skrivebordet og hvordan man åpner og lukker et vindu</vt:lpstr>
      <vt:lpstr>Lær om skrivebordet og hvordan man åpner og lukker et vindu</vt:lpstr>
      <vt:lpstr>Lær om skrivebordet og hvordan man åpner og lukker et vindu</vt:lpstr>
      <vt:lpstr>Lær om skrivebordet og hvordan man åpner og lukker et vindu</vt:lpstr>
      <vt:lpstr>Del 4</vt:lpstr>
      <vt:lpstr>Skru av maskinen</vt:lpstr>
      <vt:lpstr>Skru av maskinen</vt:lpstr>
      <vt:lpstr>Ferdig – godt jobba alle sammen!</vt:lpstr>
    </vt:vector>
  </TitlesOfParts>
  <Company>STATEN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Ida Aspeslåen Erikstad</cp:lastModifiedBy>
  <cp:revision>320</cp:revision>
  <dcterms:created xsi:type="dcterms:W3CDTF">2015-09-22T07:17:48Z</dcterms:created>
  <dcterms:modified xsi:type="dcterms:W3CDTF">2015-10-20T08:56:29Z</dcterms:modified>
</cp:coreProperties>
</file>