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01" r:id="rId6"/>
    <p:sldId id="302" r:id="rId7"/>
    <p:sldId id="293" r:id="rId8"/>
    <p:sldId id="309" r:id="rId9"/>
    <p:sldId id="347" r:id="rId10"/>
    <p:sldId id="295" r:id="rId11"/>
    <p:sldId id="312" r:id="rId12"/>
    <p:sldId id="294" r:id="rId13"/>
    <p:sldId id="305" r:id="rId14"/>
    <p:sldId id="274" r:id="rId15"/>
    <p:sldId id="356" r:id="rId16"/>
    <p:sldId id="357" r:id="rId17"/>
    <p:sldId id="290" r:id="rId18"/>
    <p:sldId id="298" r:id="rId19"/>
    <p:sldId id="291" r:id="rId20"/>
    <p:sldId id="323" r:id="rId21"/>
    <p:sldId id="324" r:id="rId22"/>
    <p:sldId id="325" r:id="rId23"/>
    <p:sldId id="299" r:id="rId24"/>
    <p:sldId id="326" r:id="rId25"/>
    <p:sldId id="300" r:id="rId26"/>
    <p:sldId id="327" r:id="rId27"/>
    <p:sldId id="348" r:id="rId28"/>
    <p:sldId id="328" r:id="rId29"/>
    <p:sldId id="350" r:id="rId30"/>
    <p:sldId id="329" r:id="rId31"/>
    <p:sldId id="351" r:id="rId32"/>
    <p:sldId id="306" r:id="rId33"/>
    <p:sldId id="331" r:id="rId34"/>
    <p:sldId id="346" r:id="rId35"/>
  </p:sldIdLst>
  <p:sldSz cx="12192000" cy="6858000"/>
  <p:notesSz cx="6858000" cy="9144000"/>
  <p:custDataLst>
    <p:tags r:id="rId3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1C6"/>
    <a:srgbClr val="3B9CD5"/>
    <a:srgbClr val="0F8AB6"/>
    <a:srgbClr val="FFEEEE"/>
    <a:srgbClr val="F7E6E5"/>
    <a:srgbClr val="F5ECF4"/>
    <a:srgbClr val="3167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1" autoAdjust="0"/>
    <p:restoredTop sz="62894" autoAdjust="0"/>
  </p:normalViewPr>
  <p:slideViewPr>
    <p:cSldViewPr snapToGrid="0">
      <p:cViewPr varScale="1">
        <p:scale>
          <a:sx n="68" d="100"/>
          <a:sy n="68" d="100"/>
        </p:scale>
        <p:origin x="1938" y="6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EEF1D-B080-4A3B-92AC-66E39C9951D1}" type="datetimeFigureOut">
              <a:rPr lang="nb-NO" smtClean="0"/>
              <a:t>23.10.2023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7EA7-E792-47B8-AA35-E4A805CC8BC5}" type="slidenum">
              <a:rPr lang="nb-NO" smtClean="0"/>
              <a:t>‹#›</a:t>
            </a:fld>
            <a:endParaRPr lang="nb-NO"/>
          </a:p>
        </p:txBody>
      </p:sp>
    </p:spTree>
    <p:extLst>
      <p:ext uri="{BB962C8B-B14F-4D97-AF65-F5344CB8AC3E}">
        <p14:creationId xmlns:p14="http://schemas.microsoft.com/office/powerpoint/2010/main" val="251148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r>
              <a:rPr lang="2057" sz="1200" b="1" kern="1200">
                <a:solidFill>
                  <a:schemeClr val="tx1"/>
                </a:solidFill>
                <a:effectLst/>
                <a:latin typeface="+mn-lt"/>
                <a:ea typeface="+mn-ea"/>
                <a:cs typeface="+mn-cs"/>
              </a:rPr>
              <a:t>Go through the learning objectives with the course participants before you start the actual training. </a:t>
            </a:r>
            <a:br>
              <a:rPr lang="2057" sz="1200" b="1" kern="1200">
                <a:solidFill>
                  <a:schemeClr val="tx1"/>
                </a:solidFill>
                <a:effectLst/>
                <a:latin typeface="+mn-lt"/>
                <a:ea typeface="+mn-ea"/>
                <a:cs typeface="+mn-cs"/>
              </a:rPr>
            </a:br>
            <a:r>
              <a:rPr lang="2057" sz="1200" b="1" kern="1200">
                <a:solidFill>
                  <a:schemeClr val="tx1"/>
                </a:solidFill>
                <a:effectLst/>
                <a:latin typeface="+mn-lt"/>
                <a:ea typeface="+mn-ea"/>
                <a:cs typeface="+mn-cs"/>
              </a:rPr>
              <a:t>This will make it easier for them to learn and remember what they have learned. </a:t>
            </a:r>
            <a:endParaRPr lang="nb-NO" sz="120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pPr>
              <a:defRPr b="0" i="0"/>
            </a:pPr>
            <a:fld id="{5677CEBC-F297-4503-AC02-DC4297FC844E}" type="slidenum">
              <a:rPr lang="nb-NO" smtClean="0"/>
              <a:t>1</a:t>
            </a:fld>
            <a:endParaRPr lang="nb-NO"/>
          </a:p>
        </p:txBody>
      </p:sp>
    </p:spTree>
    <p:extLst>
      <p:ext uri="{BB962C8B-B14F-4D97-AF65-F5344CB8AC3E}">
        <p14:creationId xmlns:p14="http://schemas.microsoft.com/office/powerpoint/2010/main" val="163585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defRPr b="0" i="0"/>
            </a:pPr>
            <a:r>
              <a:rPr lang="2057" sz="1800">
                <a:effectLst/>
                <a:latin typeface="Calibri" panose="020F0502020204030204" pitchFamily="34" charset="0"/>
                <a:ea typeface="Calibri" panose="020F0502020204030204" pitchFamily="34" charset="0"/>
                <a:cs typeface="Times New Roman" panose="02020603050405020304" pitchFamily="18" charset="0"/>
              </a:rPr>
              <a:t>In Teams, Facetime, Messenger and other platforms, you can find the people you want to talk to in Contacts or you can look them up in the app.</a:t>
            </a:r>
          </a:p>
          <a:p>
            <a:pPr>
              <a:defRPr b="0" i="0"/>
            </a:pPr>
            <a:br>
              <a:rPr lang="2057" sz="1800">
                <a:effectLst/>
                <a:latin typeface="Calibri" panose="020F0502020204030204" pitchFamily="34" charset="0"/>
                <a:ea typeface="Calibri" panose="020F0502020204030204" pitchFamily="34" charset="0"/>
                <a:cs typeface="Times New Roman" panose="02020603050405020304" pitchFamily="18" charset="0"/>
              </a:rPr>
            </a:br>
            <a:endParaRPr lang="nb-NO"/>
          </a:p>
        </p:txBody>
      </p:sp>
      <p:sp>
        <p:nvSpPr>
          <p:cNvPr id="4" name="Plassholder for lysbildenummer 3"/>
          <p:cNvSpPr>
            <a:spLocks noGrp="1"/>
          </p:cNvSpPr>
          <p:nvPr>
            <p:ph type="sldNum" sz="quarter" idx="10"/>
          </p:nvPr>
        </p:nvSpPr>
        <p:spPr/>
        <p:txBody>
          <a:bodyPr/>
          <a:lstStyle/>
          <a:p>
            <a:pPr>
              <a:defRPr b="0" i="0"/>
            </a:pPr>
            <a:fld id="{86AC95E5-0146-4A58-92A5-287B863C940F}" type="slidenum">
              <a:rPr lang="nb-NO" smtClean="0"/>
              <a:t>12</a:t>
            </a:fld>
            <a:endParaRPr lang="nb-NO"/>
          </a:p>
        </p:txBody>
      </p:sp>
    </p:spTree>
    <p:extLst>
      <p:ext uri="{BB962C8B-B14F-4D97-AF65-F5344CB8AC3E}">
        <p14:creationId xmlns:p14="http://schemas.microsoft.com/office/powerpoint/2010/main" val="351825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sz="1800">
                <a:effectLst/>
                <a:latin typeface="Calibri" panose="020F0502020204030204" pitchFamily="34" charset="0"/>
                <a:ea typeface="Calibri" panose="020F0502020204030204" pitchFamily="34" charset="0"/>
                <a:cs typeface="Times New Roman" panose="02020603050405020304" pitchFamily="18" charset="0"/>
              </a:rPr>
              <a:t>Once you have found the contact you want to talk to, tap either the video camera icon or the phone icon on the screen to start a call. </a:t>
            </a:r>
            <a:endParaRPr lang="nb-NO"/>
          </a:p>
        </p:txBody>
      </p:sp>
      <p:sp>
        <p:nvSpPr>
          <p:cNvPr id="4" name="Plassholder for lysbildenummer 3"/>
          <p:cNvSpPr>
            <a:spLocks noGrp="1"/>
          </p:cNvSpPr>
          <p:nvPr>
            <p:ph type="sldNum" sz="quarter" idx="10"/>
          </p:nvPr>
        </p:nvSpPr>
        <p:spPr/>
        <p:txBody>
          <a:bodyPr/>
          <a:lstStyle/>
          <a:p>
            <a:pPr>
              <a:defRPr b="0" i="0"/>
            </a:pPr>
            <a:fld id="{8F89C570-89E0-4238-B9CE-94B80ABDBC9D}" type="slidenum">
              <a:rPr lang="nb-NO" smtClean="0"/>
              <a:t>13</a:t>
            </a:fld>
            <a:endParaRPr lang="nb-NO"/>
          </a:p>
        </p:txBody>
      </p:sp>
    </p:spTree>
    <p:extLst>
      <p:ext uri="{BB962C8B-B14F-4D97-AF65-F5344CB8AC3E}">
        <p14:creationId xmlns:p14="http://schemas.microsoft.com/office/powerpoint/2010/main" val="181949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If you tap the phone icon, you will start a call without a live video, just like a normal phone call.</a:t>
            </a:r>
            <a:endParaRPr lang="nb-NO"/>
          </a:p>
        </p:txBody>
      </p:sp>
      <p:sp>
        <p:nvSpPr>
          <p:cNvPr id="4" name="Plassholder for lysbildenummer 3"/>
          <p:cNvSpPr>
            <a:spLocks noGrp="1"/>
          </p:cNvSpPr>
          <p:nvPr>
            <p:ph type="sldNum" sz="quarter" idx="10"/>
          </p:nvPr>
        </p:nvSpPr>
        <p:spPr/>
        <p:txBody>
          <a:bodyPr/>
          <a:lstStyle/>
          <a:p>
            <a:pPr>
              <a:defRPr b="0" i="0"/>
            </a:pPr>
            <a:fld id="{2220189E-B63B-4411-92D0-D583656F6304}" type="slidenum">
              <a:rPr lang="nb-NO" smtClean="0"/>
              <a:t>14</a:t>
            </a:fld>
            <a:endParaRPr lang="nb-NO"/>
          </a:p>
        </p:txBody>
      </p:sp>
    </p:spTree>
    <p:extLst>
      <p:ext uri="{BB962C8B-B14F-4D97-AF65-F5344CB8AC3E}">
        <p14:creationId xmlns:p14="http://schemas.microsoft.com/office/powerpoint/2010/main" val="55267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If you tap the video camera icon, you start a call with a live video of yourself.</a:t>
            </a:r>
            <a:endParaRPr lang="nb-NO"/>
          </a:p>
        </p:txBody>
      </p:sp>
      <p:sp>
        <p:nvSpPr>
          <p:cNvPr id="4" name="Plassholder for lysbildenummer 3"/>
          <p:cNvSpPr>
            <a:spLocks noGrp="1"/>
          </p:cNvSpPr>
          <p:nvPr>
            <p:ph type="sldNum" sz="quarter" idx="10"/>
          </p:nvPr>
        </p:nvSpPr>
        <p:spPr/>
        <p:txBody>
          <a:bodyPr/>
          <a:lstStyle/>
          <a:p>
            <a:pPr>
              <a:defRPr b="0" i="0"/>
            </a:pPr>
            <a:fld id="{FD2F1C2A-111A-498F-BC93-C0B76E1FD53E}" type="slidenum">
              <a:rPr lang="nb-NO" smtClean="0"/>
              <a:t>15</a:t>
            </a:fld>
            <a:endParaRPr lang="nb-NO"/>
          </a:p>
        </p:txBody>
      </p:sp>
    </p:spTree>
    <p:extLst>
      <p:ext uri="{BB962C8B-B14F-4D97-AF65-F5344CB8AC3E}">
        <p14:creationId xmlns:p14="http://schemas.microsoft.com/office/powerpoint/2010/main" val="2547062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When someone calls you, you will hear a ringtone and your screen will look like this. </a:t>
            </a:r>
            <a:endParaRPr lang="nb-NO"/>
          </a:p>
        </p:txBody>
      </p:sp>
      <p:sp>
        <p:nvSpPr>
          <p:cNvPr id="4" name="Plassholder for lysbildenummer 3"/>
          <p:cNvSpPr>
            <a:spLocks noGrp="1"/>
          </p:cNvSpPr>
          <p:nvPr>
            <p:ph type="sldNum" sz="quarter" idx="10"/>
          </p:nvPr>
        </p:nvSpPr>
        <p:spPr/>
        <p:txBody>
          <a:bodyPr/>
          <a:lstStyle/>
          <a:p>
            <a:pPr>
              <a:defRPr b="0" i="0"/>
            </a:pPr>
            <a:fld id="{039027F7-D065-40E2-9A96-D5FB9CD517CA}" type="slidenum">
              <a:rPr lang="nb-NO" smtClean="0"/>
              <a:t>16</a:t>
            </a:fld>
            <a:endParaRPr lang="nb-NO"/>
          </a:p>
        </p:txBody>
      </p:sp>
    </p:spTree>
    <p:extLst>
      <p:ext uri="{BB962C8B-B14F-4D97-AF65-F5344CB8AC3E}">
        <p14:creationId xmlns:p14="http://schemas.microsoft.com/office/powerpoint/2010/main" val="5946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You have three options when someone calls you. </a:t>
            </a:r>
          </a:p>
          <a:p>
            <a:endParaRPr lang="nb-NO" baseline="0"/>
          </a:p>
          <a:p>
            <a:pPr>
              <a:defRPr b="0" i="0"/>
            </a:pPr>
            <a:r>
              <a:rPr lang="2057" baseline="0"/>
              <a:t>You can tap the red button to reject the call. </a:t>
            </a:r>
            <a:endParaRPr lang="nb-NO"/>
          </a:p>
        </p:txBody>
      </p:sp>
      <p:sp>
        <p:nvSpPr>
          <p:cNvPr id="4" name="Plassholder for lysbildenummer 3"/>
          <p:cNvSpPr>
            <a:spLocks noGrp="1"/>
          </p:cNvSpPr>
          <p:nvPr>
            <p:ph type="sldNum" sz="quarter" idx="10"/>
          </p:nvPr>
        </p:nvSpPr>
        <p:spPr/>
        <p:txBody>
          <a:bodyPr/>
          <a:lstStyle/>
          <a:p>
            <a:pPr>
              <a:defRPr b="0" i="0"/>
            </a:pPr>
            <a:fld id="{876BE47B-4FBC-4FC2-A822-A8F4182590A8}" type="slidenum">
              <a:rPr lang="nb-NO" smtClean="0"/>
              <a:t>17</a:t>
            </a:fld>
            <a:endParaRPr lang="nb-NO"/>
          </a:p>
        </p:txBody>
      </p:sp>
    </p:spTree>
    <p:extLst>
      <p:ext uri="{BB962C8B-B14F-4D97-AF65-F5344CB8AC3E}">
        <p14:creationId xmlns:p14="http://schemas.microsoft.com/office/powerpoint/2010/main" val="97326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If you tap the green phone icon, you accept the call, but the person calling you can only hear your voice – they cannot see a live video of you while you are talking.</a:t>
            </a:r>
            <a:endParaRPr lang="nb-NO"/>
          </a:p>
        </p:txBody>
      </p:sp>
      <p:sp>
        <p:nvSpPr>
          <p:cNvPr id="4" name="Plassholder for lysbildenummer 3"/>
          <p:cNvSpPr>
            <a:spLocks noGrp="1"/>
          </p:cNvSpPr>
          <p:nvPr>
            <p:ph type="sldNum" sz="quarter" idx="10"/>
          </p:nvPr>
        </p:nvSpPr>
        <p:spPr/>
        <p:txBody>
          <a:bodyPr/>
          <a:lstStyle/>
          <a:p>
            <a:pPr>
              <a:defRPr b="0" i="0"/>
            </a:pPr>
            <a:fld id="{3FAAF6FB-0978-4FE3-B68E-858932E3ACB7}" type="slidenum">
              <a:rPr lang="nb-NO" smtClean="0"/>
              <a:t>18</a:t>
            </a:fld>
            <a:endParaRPr lang="nb-NO"/>
          </a:p>
        </p:txBody>
      </p:sp>
    </p:spTree>
    <p:extLst>
      <p:ext uri="{BB962C8B-B14F-4D97-AF65-F5344CB8AC3E}">
        <p14:creationId xmlns:p14="http://schemas.microsoft.com/office/powerpoint/2010/main" val="1999781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If you tap the green video camera icon, you start a video call where you can see each other and talk together, provided that you both have the necessary equipment.</a:t>
            </a:r>
            <a:endParaRPr lang="nb-NO"/>
          </a:p>
        </p:txBody>
      </p:sp>
      <p:sp>
        <p:nvSpPr>
          <p:cNvPr id="4" name="Plassholder for lysbildenummer 3"/>
          <p:cNvSpPr>
            <a:spLocks noGrp="1"/>
          </p:cNvSpPr>
          <p:nvPr>
            <p:ph type="sldNum" sz="quarter" idx="10"/>
          </p:nvPr>
        </p:nvSpPr>
        <p:spPr/>
        <p:txBody>
          <a:bodyPr/>
          <a:lstStyle/>
          <a:p>
            <a:pPr>
              <a:defRPr b="0" i="0"/>
            </a:pPr>
            <a:fld id="{775F2559-F544-4B07-92A1-4F148B038E43}" type="slidenum">
              <a:rPr lang="nb-NO" smtClean="0"/>
              <a:t>19</a:t>
            </a:fld>
            <a:endParaRPr lang="nb-NO"/>
          </a:p>
        </p:txBody>
      </p:sp>
    </p:spTree>
    <p:extLst>
      <p:ext uri="{BB962C8B-B14F-4D97-AF65-F5344CB8AC3E}">
        <p14:creationId xmlns:p14="http://schemas.microsoft.com/office/powerpoint/2010/main" val="18309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b="0" i="0"/>
            </a:pPr>
            <a:r>
              <a:rPr lang="2057"/>
              <a:t>Your screen will then look something like this. </a:t>
            </a:r>
            <a:endParaRPr lang="nb-NO"/>
          </a:p>
          <a:p>
            <a:endParaRPr lang="nb-NO"/>
          </a:p>
          <a:p>
            <a:pPr>
              <a:defRPr b="0" i="0"/>
            </a:pPr>
            <a:r>
              <a:rPr lang="2057"/>
              <a:t>You will see a large picture of the person you are talking to on the screen and a smaller picture of yourself in the bottom right-hand corner. </a:t>
            </a:r>
            <a:endParaRPr lang="nb-NO"/>
          </a:p>
        </p:txBody>
      </p:sp>
      <p:sp>
        <p:nvSpPr>
          <p:cNvPr id="4" name="Plassholder for lysbildenummer 3"/>
          <p:cNvSpPr>
            <a:spLocks noGrp="1"/>
          </p:cNvSpPr>
          <p:nvPr>
            <p:ph type="sldNum" sz="quarter" idx="10"/>
          </p:nvPr>
        </p:nvSpPr>
        <p:spPr/>
        <p:txBody>
          <a:bodyPr/>
          <a:lstStyle/>
          <a:p>
            <a:pPr>
              <a:defRPr b="0" i="0"/>
            </a:pPr>
            <a:fld id="{49B15310-760C-422A-AADE-3766A1CF0868}" type="slidenum">
              <a:rPr lang="nb-NO" smtClean="0"/>
              <a:t>20</a:t>
            </a:fld>
            <a:endParaRPr lang="nb-NO"/>
          </a:p>
        </p:txBody>
      </p:sp>
    </p:spTree>
    <p:extLst>
      <p:ext uri="{BB962C8B-B14F-4D97-AF65-F5344CB8AC3E}">
        <p14:creationId xmlns:p14="http://schemas.microsoft.com/office/powerpoint/2010/main" val="1971562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The same picture of you appears on the screen of the person you are talking to. </a:t>
            </a:r>
            <a:endParaRPr lang="nb-NO"/>
          </a:p>
        </p:txBody>
      </p:sp>
      <p:sp>
        <p:nvSpPr>
          <p:cNvPr id="4" name="Plassholder for lysbildenummer 3"/>
          <p:cNvSpPr>
            <a:spLocks noGrp="1"/>
          </p:cNvSpPr>
          <p:nvPr>
            <p:ph type="sldNum" sz="quarter" idx="10"/>
          </p:nvPr>
        </p:nvSpPr>
        <p:spPr/>
        <p:txBody>
          <a:bodyPr/>
          <a:lstStyle/>
          <a:p>
            <a:pPr>
              <a:defRPr b="0" i="0"/>
            </a:pPr>
            <a:fld id="{7F9CA491-DD95-420A-8F2C-BE700C5B95EE}" type="slidenum">
              <a:rPr lang="nb-NO" smtClean="0"/>
              <a:t>21</a:t>
            </a:fld>
            <a:endParaRPr lang="nb-NO"/>
          </a:p>
        </p:txBody>
      </p:sp>
    </p:spTree>
    <p:extLst>
      <p:ext uri="{BB962C8B-B14F-4D97-AF65-F5344CB8AC3E}">
        <p14:creationId xmlns:p14="http://schemas.microsoft.com/office/powerpoint/2010/main" val="345561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defRPr b="0" i="0"/>
            </a:pPr>
            <a:r>
              <a:rPr lang="2057" sz="1800">
                <a:effectLst/>
                <a:latin typeface="Calibri" panose="020F0502020204030204" pitchFamily="34" charset="0"/>
                <a:ea typeface="Calibri" panose="020F0502020204030204" pitchFamily="34" charset="0"/>
                <a:cs typeface="Times New Roman" panose="02020603050405020304" pitchFamily="18" charset="0"/>
              </a:rPr>
              <a:t>Digital meeting places are platforms that allow you to phone, make video calls and chat over the internet. Teams, Zoom, Facetime, Messenger and WhatsApp are examples of commonly used digital meeting places. Many people who use digital meeting places use them because they can make free phone calls and video calls, regardless of how long their call lasts or which country they are calling from. As long as you are connected to WiFi, it costs you nothing. </a:t>
            </a:r>
          </a:p>
          <a:p>
            <a:pPr>
              <a:defRPr b="0" i="0"/>
            </a:pPr>
            <a:br>
              <a:rPr lang="2057" sz="1800">
                <a:effectLst/>
                <a:latin typeface="Calibri" panose="020F0502020204030204" pitchFamily="34" charset="0"/>
                <a:ea typeface="Calibri" panose="020F0502020204030204" pitchFamily="34" charset="0"/>
                <a:cs typeface="Times New Roman" panose="02020603050405020304" pitchFamily="18" charset="0"/>
              </a:rPr>
            </a:br>
            <a:r>
              <a:rPr lang="2057" sz="1800">
                <a:effectLst/>
                <a:latin typeface="Calibri" panose="020F0502020204030204" pitchFamily="34" charset="0"/>
                <a:ea typeface="Calibri" panose="020F0502020204030204" pitchFamily="34" charset="0"/>
                <a:cs typeface="Times New Roman" panose="02020603050405020304" pitchFamily="18" charset="0"/>
              </a:rPr>
              <a:t>You can find digital meeting places on your tablet, smartphone and PC. Naturally, it’s entirely up to you which device you use. </a:t>
            </a:r>
            <a:br>
              <a:rPr lang="2057" sz="1800">
                <a:effectLst/>
                <a:latin typeface="Calibri" panose="020F0502020204030204" pitchFamily="34" charset="0"/>
                <a:ea typeface="Calibri" panose="020F0502020204030204" pitchFamily="34" charset="0"/>
                <a:cs typeface="Times New Roman" panose="02020603050405020304" pitchFamily="18" charset="0"/>
              </a:rPr>
            </a:br>
            <a:endParaRPr lang="nb-NO"/>
          </a:p>
        </p:txBody>
      </p:sp>
      <p:sp>
        <p:nvSpPr>
          <p:cNvPr id="4" name="Plassholder for lysbildenummer 3"/>
          <p:cNvSpPr>
            <a:spLocks noGrp="1"/>
          </p:cNvSpPr>
          <p:nvPr>
            <p:ph type="sldNum" sz="quarter" idx="10"/>
          </p:nvPr>
        </p:nvSpPr>
        <p:spPr/>
        <p:txBody>
          <a:bodyPr/>
          <a:lstStyle/>
          <a:p>
            <a:pPr>
              <a:defRPr b="0" i="0"/>
            </a:pPr>
            <a:fld id="{4B57C839-7125-4A95-BFF5-FBABB6F3253C}" type="slidenum">
              <a:rPr lang="nb-NO" smtClean="0"/>
              <a:t>3</a:t>
            </a:fld>
            <a:endParaRPr lang="nb-NO"/>
          </a:p>
        </p:txBody>
      </p:sp>
    </p:spTree>
    <p:extLst>
      <p:ext uri="{BB962C8B-B14F-4D97-AF65-F5344CB8AC3E}">
        <p14:creationId xmlns:p14="http://schemas.microsoft.com/office/powerpoint/2010/main" val="13575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Similarly, the person you are talking to will see a large picture of you on their screen, and a smaller version of the same picture you can see of them in the bottom right-hand corner of their screen. </a:t>
            </a:r>
            <a:endParaRPr lang="nb-NO"/>
          </a:p>
        </p:txBody>
      </p:sp>
      <p:sp>
        <p:nvSpPr>
          <p:cNvPr id="4" name="Plassholder for lysbildenummer 3"/>
          <p:cNvSpPr>
            <a:spLocks noGrp="1"/>
          </p:cNvSpPr>
          <p:nvPr>
            <p:ph type="sldNum" sz="quarter" idx="10"/>
          </p:nvPr>
        </p:nvSpPr>
        <p:spPr/>
        <p:txBody>
          <a:bodyPr/>
          <a:lstStyle/>
          <a:p>
            <a:pPr>
              <a:defRPr b="0" i="0"/>
            </a:pPr>
            <a:fld id="{DCE7EB78-582E-400D-A92F-1FD52DD1DF42}" type="slidenum">
              <a:rPr lang="nb-NO" smtClean="0"/>
              <a:t>22</a:t>
            </a:fld>
            <a:endParaRPr lang="nb-NO"/>
          </a:p>
        </p:txBody>
      </p:sp>
    </p:spTree>
    <p:extLst>
      <p:ext uri="{BB962C8B-B14F-4D97-AF65-F5344CB8AC3E}">
        <p14:creationId xmlns:p14="http://schemas.microsoft.com/office/powerpoint/2010/main" val="605553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These four symbols will always appear on the screen of PCs. </a:t>
            </a:r>
            <a:endParaRPr lang="nb-NO"/>
          </a:p>
        </p:txBody>
      </p:sp>
      <p:sp>
        <p:nvSpPr>
          <p:cNvPr id="4" name="Plassholder for lysbildenummer 3"/>
          <p:cNvSpPr>
            <a:spLocks noGrp="1"/>
          </p:cNvSpPr>
          <p:nvPr>
            <p:ph type="sldNum" sz="quarter" idx="10"/>
          </p:nvPr>
        </p:nvSpPr>
        <p:spPr/>
        <p:txBody>
          <a:bodyPr/>
          <a:lstStyle/>
          <a:p>
            <a:pPr>
              <a:defRPr b="0" i="0"/>
            </a:pPr>
            <a:fld id="{3B681F19-3AA0-4005-B279-EE9F610678A7}" type="slidenum">
              <a:rPr lang="nb-NO" smtClean="0"/>
              <a:t>23</a:t>
            </a:fld>
            <a:endParaRPr lang="nb-NO"/>
          </a:p>
        </p:txBody>
      </p:sp>
    </p:spTree>
    <p:extLst>
      <p:ext uri="{BB962C8B-B14F-4D97-AF65-F5344CB8AC3E}">
        <p14:creationId xmlns:p14="http://schemas.microsoft.com/office/powerpoint/2010/main" val="3189477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baseline="0"/>
              <a:t>The same symbols will appear if you tap the screen on a tablet or smartphone once. </a:t>
            </a:r>
            <a:endParaRPr lang="nb-NO"/>
          </a:p>
        </p:txBody>
      </p:sp>
      <p:sp>
        <p:nvSpPr>
          <p:cNvPr id="4" name="Plassholder for lysbildenummer 3"/>
          <p:cNvSpPr>
            <a:spLocks noGrp="1"/>
          </p:cNvSpPr>
          <p:nvPr>
            <p:ph type="sldNum" sz="quarter" idx="10"/>
          </p:nvPr>
        </p:nvSpPr>
        <p:spPr/>
        <p:txBody>
          <a:bodyPr/>
          <a:lstStyle/>
          <a:p>
            <a:pPr>
              <a:defRPr b="0" i="0"/>
            </a:pPr>
            <a:fld id="{1AD4F602-E35C-40CF-8F2B-82B460720CEE}" type="slidenum">
              <a:rPr lang="nb-NO" smtClean="0"/>
              <a:t>24</a:t>
            </a:fld>
            <a:endParaRPr lang="nb-NO"/>
          </a:p>
        </p:txBody>
      </p:sp>
    </p:spTree>
    <p:extLst>
      <p:ext uri="{BB962C8B-B14F-4D97-AF65-F5344CB8AC3E}">
        <p14:creationId xmlns:p14="http://schemas.microsoft.com/office/powerpoint/2010/main" val="1153941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If you tap the video camera once, the person you are talking to will no longer be able to see you. </a:t>
            </a:r>
            <a:endParaRPr lang="nb-NO"/>
          </a:p>
        </p:txBody>
      </p:sp>
      <p:sp>
        <p:nvSpPr>
          <p:cNvPr id="4" name="Plassholder for lysbildenummer 3"/>
          <p:cNvSpPr>
            <a:spLocks noGrp="1"/>
          </p:cNvSpPr>
          <p:nvPr>
            <p:ph type="sldNum" sz="quarter" idx="10"/>
          </p:nvPr>
        </p:nvSpPr>
        <p:spPr/>
        <p:txBody>
          <a:bodyPr/>
          <a:lstStyle/>
          <a:p>
            <a:pPr>
              <a:defRPr b="0" i="0"/>
            </a:pPr>
            <a:fld id="{02E660E5-E0E7-4932-BBE3-2C57B1BA0997}" type="slidenum">
              <a:rPr lang="nb-NO" smtClean="0"/>
              <a:t>25</a:t>
            </a:fld>
            <a:endParaRPr lang="nb-NO"/>
          </a:p>
        </p:txBody>
      </p:sp>
    </p:spTree>
    <p:extLst>
      <p:ext uri="{BB962C8B-B14F-4D97-AF65-F5344CB8AC3E}">
        <p14:creationId xmlns:p14="http://schemas.microsoft.com/office/powerpoint/2010/main" val="799159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baseline="0"/>
              <a:t>If you tap the button again, the live video will reappear. </a:t>
            </a:r>
            <a:endParaRPr lang="nb-NO"/>
          </a:p>
        </p:txBody>
      </p:sp>
      <p:sp>
        <p:nvSpPr>
          <p:cNvPr id="4" name="Plassholder for lysbildenummer 3"/>
          <p:cNvSpPr>
            <a:spLocks noGrp="1"/>
          </p:cNvSpPr>
          <p:nvPr>
            <p:ph type="sldNum" sz="quarter" idx="10"/>
          </p:nvPr>
        </p:nvSpPr>
        <p:spPr/>
        <p:txBody>
          <a:bodyPr/>
          <a:lstStyle/>
          <a:p>
            <a:pPr>
              <a:defRPr b="0" i="0"/>
            </a:pPr>
            <a:fld id="{CC767641-7579-4D4B-89B8-77F2ECDF5CEB}" type="slidenum">
              <a:rPr lang="nb-NO" smtClean="0"/>
              <a:t>26</a:t>
            </a:fld>
            <a:endParaRPr lang="nb-NO"/>
          </a:p>
        </p:txBody>
      </p:sp>
    </p:spTree>
    <p:extLst>
      <p:ext uri="{BB962C8B-B14F-4D97-AF65-F5344CB8AC3E}">
        <p14:creationId xmlns:p14="http://schemas.microsoft.com/office/powerpoint/2010/main" val="584988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If you tap the microphone icon once, the person you are talking to will no longer be able to hear you. </a:t>
            </a:r>
            <a:endParaRPr lang="nb-NO"/>
          </a:p>
        </p:txBody>
      </p:sp>
      <p:sp>
        <p:nvSpPr>
          <p:cNvPr id="4" name="Plassholder for lysbildenummer 3"/>
          <p:cNvSpPr>
            <a:spLocks noGrp="1"/>
          </p:cNvSpPr>
          <p:nvPr>
            <p:ph type="sldNum" sz="quarter" idx="10"/>
          </p:nvPr>
        </p:nvSpPr>
        <p:spPr/>
        <p:txBody>
          <a:bodyPr/>
          <a:lstStyle/>
          <a:p>
            <a:pPr>
              <a:defRPr b="0" i="0"/>
            </a:pPr>
            <a:fld id="{64F247F6-D3F1-4877-8FA6-78052415C448}" type="slidenum">
              <a:rPr lang="nb-NO" smtClean="0"/>
              <a:t>27</a:t>
            </a:fld>
            <a:endParaRPr lang="nb-NO"/>
          </a:p>
        </p:txBody>
      </p:sp>
    </p:spTree>
    <p:extLst>
      <p:ext uri="{BB962C8B-B14F-4D97-AF65-F5344CB8AC3E}">
        <p14:creationId xmlns:p14="http://schemas.microsoft.com/office/powerpoint/2010/main" val="3591949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baseline="0"/>
              <a:t>If you tap the button again, the sound will return.</a:t>
            </a:r>
            <a:endParaRPr lang="nb-NO"/>
          </a:p>
        </p:txBody>
      </p:sp>
      <p:sp>
        <p:nvSpPr>
          <p:cNvPr id="4" name="Plassholder for lysbildenummer 3"/>
          <p:cNvSpPr>
            <a:spLocks noGrp="1"/>
          </p:cNvSpPr>
          <p:nvPr>
            <p:ph type="sldNum" sz="quarter" idx="10"/>
          </p:nvPr>
        </p:nvSpPr>
        <p:spPr/>
        <p:txBody>
          <a:bodyPr/>
          <a:lstStyle/>
          <a:p>
            <a:pPr>
              <a:defRPr b="0" i="0"/>
            </a:pPr>
            <a:fld id="{0588D344-2216-46E3-B33F-6423E59C7A68}" type="slidenum">
              <a:rPr lang="nb-NO" smtClean="0"/>
              <a:t>28</a:t>
            </a:fld>
            <a:endParaRPr lang="nb-NO"/>
          </a:p>
        </p:txBody>
      </p:sp>
    </p:spTree>
    <p:extLst>
      <p:ext uri="{BB962C8B-B14F-4D97-AF65-F5344CB8AC3E}">
        <p14:creationId xmlns:p14="http://schemas.microsoft.com/office/powerpoint/2010/main" val="138442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a:t>To end the call, tap the red button. </a:t>
            </a:r>
            <a:endParaRPr lang="nb-NO"/>
          </a:p>
        </p:txBody>
      </p:sp>
      <p:sp>
        <p:nvSpPr>
          <p:cNvPr id="4" name="Plassholder for lysbildenummer 3"/>
          <p:cNvSpPr>
            <a:spLocks noGrp="1"/>
          </p:cNvSpPr>
          <p:nvPr>
            <p:ph type="sldNum" sz="quarter" idx="10"/>
          </p:nvPr>
        </p:nvSpPr>
        <p:spPr/>
        <p:txBody>
          <a:bodyPr/>
          <a:lstStyle/>
          <a:p>
            <a:pPr>
              <a:defRPr b="0" i="0"/>
            </a:pPr>
            <a:fld id="{E3ACD4C3-48C4-4137-8C7D-AF69D2AA8B62}" type="slidenum">
              <a:rPr lang="nb-NO" smtClean="0"/>
              <a:t>30</a:t>
            </a:fld>
            <a:endParaRPr lang="nb-NO"/>
          </a:p>
        </p:txBody>
      </p:sp>
    </p:spTree>
    <p:extLst>
      <p:ext uri="{BB962C8B-B14F-4D97-AF65-F5344CB8AC3E}">
        <p14:creationId xmlns:p14="http://schemas.microsoft.com/office/powerpoint/2010/main" val="1848833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b="0" i="0"/>
            </a:pPr>
            <a:fld id="{EDBB544C-D732-4314-B47F-D437FC19AEAD}" type="slidenum">
              <a:rPr lang="nb-NO" smtClean="0"/>
              <a:t>31</a:t>
            </a:fld>
            <a:endParaRPr lang="nb-NO"/>
          </a:p>
        </p:txBody>
      </p:sp>
    </p:spTree>
    <p:extLst>
      <p:ext uri="{BB962C8B-B14F-4D97-AF65-F5344CB8AC3E}">
        <p14:creationId xmlns:p14="http://schemas.microsoft.com/office/powerpoint/2010/main" val="318005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r>
              <a:rPr lang="2057" sz="1800">
                <a:effectLst/>
                <a:latin typeface="Calibri" panose="020F0502020204030204" pitchFamily="34" charset="0"/>
                <a:ea typeface="Calibri" panose="020F0502020204030204" pitchFamily="34" charset="0"/>
                <a:cs typeface="Times New Roman" panose="02020603050405020304" pitchFamily="18" charset="0"/>
              </a:rPr>
              <a:t>Most people mainly use digital meeting places to make video calls. Here you can see and hear the person you are talking to, and they can see and hear you.</a:t>
            </a:r>
          </a:p>
          <a:p>
            <a:pPr marL="0" indent="0">
              <a:buNone/>
            </a:pPr>
            <a:endParaRPr lang="nb-NO" baseline="0"/>
          </a:p>
        </p:txBody>
      </p:sp>
      <p:sp>
        <p:nvSpPr>
          <p:cNvPr id="4" name="Plassholder for lysbildenummer 3"/>
          <p:cNvSpPr>
            <a:spLocks noGrp="1"/>
          </p:cNvSpPr>
          <p:nvPr>
            <p:ph type="sldNum" sz="quarter" idx="10"/>
          </p:nvPr>
        </p:nvSpPr>
        <p:spPr/>
        <p:txBody>
          <a:bodyPr/>
          <a:lstStyle/>
          <a:p>
            <a:pPr>
              <a:defRPr b="0" i="0"/>
            </a:pPr>
            <a:fld id="{6A29E4C2-98EF-4D6A-89D2-3AD48B931DAB}" type="slidenum">
              <a:rPr lang="nb-NO" smtClean="0"/>
              <a:t>5</a:t>
            </a:fld>
            <a:endParaRPr lang="nb-NO"/>
          </a:p>
        </p:txBody>
      </p:sp>
    </p:spTree>
    <p:extLst>
      <p:ext uri="{BB962C8B-B14F-4D97-AF65-F5344CB8AC3E}">
        <p14:creationId xmlns:p14="http://schemas.microsoft.com/office/powerpoint/2010/main" val="264763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defRPr b="0" i="0"/>
            </a:pPr>
            <a:r>
              <a:rPr lang="2057" baseline="0"/>
              <a:t>Tablets and smartphones have a screen, video camera, microphone and speaker that enable you to make video calls. So do most modern laptops. </a:t>
            </a:r>
            <a:endParaRPr lang="nb-NO"/>
          </a:p>
        </p:txBody>
      </p:sp>
      <p:sp>
        <p:nvSpPr>
          <p:cNvPr id="4" name="Plassholder for lysbildenummer 3"/>
          <p:cNvSpPr>
            <a:spLocks noGrp="1"/>
          </p:cNvSpPr>
          <p:nvPr>
            <p:ph type="sldNum" sz="quarter" idx="10"/>
          </p:nvPr>
        </p:nvSpPr>
        <p:spPr/>
        <p:txBody>
          <a:bodyPr/>
          <a:lstStyle/>
          <a:p>
            <a:pPr>
              <a:defRPr b="0" i="0"/>
            </a:pPr>
            <a:fld id="{4EF615F8-75B3-41F1-A514-1ACDEAF0779F}" type="slidenum">
              <a:rPr lang="nb-NO" smtClean="0"/>
              <a:t>6</a:t>
            </a:fld>
            <a:endParaRPr lang="nb-NO"/>
          </a:p>
        </p:txBody>
      </p:sp>
    </p:spTree>
    <p:extLst>
      <p:ext uri="{BB962C8B-B14F-4D97-AF65-F5344CB8AC3E}">
        <p14:creationId xmlns:p14="http://schemas.microsoft.com/office/powerpoint/2010/main" val="88895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Tx/>
              <a:buNone/>
              <a:defRPr b="0" i="0"/>
            </a:pPr>
            <a:r>
              <a:rPr lang="2057" baseline="0"/>
              <a:t>Some people may find it beneficial to use headphones with a microphone, but this is optional. You will find ports for headphones on the side of tablets, some smartphones and laptops. </a:t>
            </a:r>
            <a:endParaRPr lang="nb-NO"/>
          </a:p>
        </p:txBody>
      </p:sp>
      <p:sp>
        <p:nvSpPr>
          <p:cNvPr id="4" name="Plassholder for lysbildenummer 3"/>
          <p:cNvSpPr>
            <a:spLocks noGrp="1"/>
          </p:cNvSpPr>
          <p:nvPr>
            <p:ph type="sldNum" sz="quarter" idx="10"/>
          </p:nvPr>
        </p:nvSpPr>
        <p:spPr/>
        <p:txBody>
          <a:bodyPr/>
          <a:lstStyle/>
          <a:p>
            <a:pPr>
              <a:defRPr b="0" i="0"/>
            </a:pPr>
            <a:fld id="{7518B4D0-338A-4158-A139-7BE2481C8BD7}" type="slidenum">
              <a:rPr lang="nb-NO" smtClean="0"/>
              <a:t>7</a:t>
            </a:fld>
            <a:endParaRPr lang="nb-NO"/>
          </a:p>
        </p:txBody>
      </p:sp>
    </p:spTree>
    <p:extLst>
      <p:ext uri="{BB962C8B-B14F-4D97-AF65-F5344CB8AC3E}">
        <p14:creationId xmlns:p14="http://schemas.microsoft.com/office/powerpoint/2010/main" val="86751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50000"/>
              </a:lnSpc>
              <a:spcAft>
                <a:spcPts val="800"/>
              </a:spcAft>
              <a:buFont typeface="+mj-lt"/>
              <a:buNone/>
              <a:defRPr b="0" i="0"/>
            </a:pPr>
            <a:r>
              <a:rPr lang="2057" sz="1800">
                <a:effectLst/>
                <a:latin typeface="Calibri" panose="020F0502020204030204" pitchFamily="34" charset="0"/>
                <a:ea typeface="Calibri" panose="020F0502020204030204" pitchFamily="34" charset="0"/>
                <a:cs typeface="Times New Roman" panose="02020603050405020304" pitchFamily="18" charset="0"/>
              </a:rPr>
              <a:t>All participants must have access to both the internet and a digital meeting place – whether Teams, Zoom, Facetime, Messenger or another platform.</a:t>
            </a:r>
          </a:p>
        </p:txBody>
      </p:sp>
      <p:sp>
        <p:nvSpPr>
          <p:cNvPr id="4" name="Plassholder for lysbildenummer 3"/>
          <p:cNvSpPr>
            <a:spLocks noGrp="1"/>
          </p:cNvSpPr>
          <p:nvPr>
            <p:ph type="sldNum" sz="quarter" idx="10"/>
          </p:nvPr>
        </p:nvSpPr>
        <p:spPr/>
        <p:txBody>
          <a:bodyPr/>
          <a:lstStyle/>
          <a:p>
            <a:pPr>
              <a:defRPr b="0" i="0"/>
            </a:pPr>
            <a:fld id="{BA536178-1C75-4DEB-8B78-4EC791A9DFE2}" type="slidenum">
              <a:rPr lang="nb-NO" smtClean="0"/>
              <a:t>8</a:t>
            </a:fld>
            <a:endParaRPr lang="nb-NO"/>
          </a:p>
        </p:txBody>
      </p:sp>
    </p:spTree>
    <p:extLst>
      <p:ext uri="{BB962C8B-B14F-4D97-AF65-F5344CB8AC3E}">
        <p14:creationId xmlns:p14="http://schemas.microsoft.com/office/powerpoint/2010/main" val="187426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b="0" i="0"/>
            </a:pPr>
            <a:fld id="{2944B452-C26C-4DD3-89FB-ACE27DD0929A}" type="slidenum">
              <a:rPr lang="nb-NO" smtClean="0"/>
              <a:t>9</a:t>
            </a:fld>
            <a:endParaRPr lang="nb-NO"/>
          </a:p>
        </p:txBody>
      </p:sp>
    </p:spTree>
    <p:extLst>
      <p:ext uri="{BB962C8B-B14F-4D97-AF65-F5344CB8AC3E}">
        <p14:creationId xmlns:p14="http://schemas.microsoft.com/office/powerpoint/2010/main" val="384023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sz="1800">
                <a:effectLst/>
                <a:latin typeface="Calibri" panose="020F0502020204030204" pitchFamily="34" charset="0"/>
                <a:ea typeface="Calibri" panose="020F0502020204030204" pitchFamily="34" charset="0"/>
                <a:cs typeface="Times New Roman" panose="02020603050405020304" pitchFamily="18" charset="0"/>
              </a:rPr>
              <a:t>Choose the meeting place you want to use and download the app to your smartphone or tablet. Sometimes you also have to create a user account or log in. </a:t>
            </a:r>
            <a:br>
              <a:rPr lang="2057" sz="1800">
                <a:effectLst/>
                <a:latin typeface="Calibri" panose="020F0502020204030204" pitchFamily="34" charset="0"/>
                <a:ea typeface="Calibri" panose="020F0502020204030204" pitchFamily="34" charset="0"/>
                <a:cs typeface="Times New Roman" panose="02020603050405020304" pitchFamily="18" charset="0"/>
              </a:rPr>
            </a:br>
            <a:br>
              <a:rPr lang="2057" sz="1800" b="1">
                <a:effectLst/>
                <a:latin typeface="Calibri" panose="020F0502020204030204" pitchFamily="34" charset="0"/>
                <a:ea typeface="Calibri" panose="020F0502020204030204" pitchFamily="34" charset="0"/>
                <a:cs typeface="Times New Roman" panose="02020603050405020304" pitchFamily="18" charset="0"/>
              </a:rPr>
            </a:br>
            <a:r>
              <a:rPr lang="2057" sz="1800" b="1">
                <a:effectLst/>
                <a:latin typeface="Calibri" panose="020F0502020204030204" pitchFamily="34" charset="0"/>
                <a:ea typeface="Calibri" panose="020F0502020204030204" pitchFamily="34" charset="0"/>
                <a:cs typeface="Times New Roman" panose="02020603050405020304" pitchFamily="18" charset="0"/>
              </a:rPr>
              <a:t>Make sure that everyone has successfully downloaded the app before continuing. Consider the various platforms that people already have. Iphone users can use Facetime and Facebook users can use Messenger. Alternatively, choose another platform that everyone on the course can use.</a:t>
            </a:r>
            <a:endParaRPr lang="nb-NO" b="1"/>
          </a:p>
        </p:txBody>
      </p:sp>
      <p:sp>
        <p:nvSpPr>
          <p:cNvPr id="4" name="Plassholder for lysbildenummer 3"/>
          <p:cNvSpPr>
            <a:spLocks noGrp="1"/>
          </p:cNvSpPr>
          <p:nvPr>
            <p:ph type="sldNum" sz="quarter" idx="10"/>
          </p:nvPr>
        </p:nvSpPr>
        <p:spPr/>
        <p:txBody>
          <a:bodyPr/>
          <a:lstStyle/>
          <a:p>
            <a:pPr>
              <a:defRPr b="0" i="0"/>
            </a:pPr>
            <a:fld id="{A0B60DF6-3BB4-4714-B0FB-4A14BED2B696}" type="slidenum">
              <a:rPr lang="nb-NO" smtClean="0"/>
              <a:t>10</a:t>
            </a:fld>
            <a:endParaRPr lang="nb-NO"/>
          </a:p>
        </p:txBody>
      </p:sp>
    </p:spTree>
    <p:extLst>
      <p:ext uri="{BB962C8B-B14F-4D97-AF65-F5344CB8AC3E}">
        <p14:creationId xmlns:p14="http://schemas.microsoft.com/office/powerpoint/2010/main" val="418953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2057" b="1"/>
              <a:t>Ask everyone to close their browsers and any apps they have open and to return to their desktop.</a:t>
            </a:r>
            <a:endParaRPr lang="nb-NO" b="1"/>
          </a:p>
        </p:txBody>
      </p:sp>
      <p:sp>
        <p:nvSpPr>
          <p:cNvPr id="4" name="Plassholder for lysbildenummer 3"/>
          <p:cNvSpPr>
            <a:spLocks noGrp="1"/>
          </p:cNvSpPr>
          <p:nvPr>
            <p:ph type="sldNum" sz="quarter" idx="10"/>
          </p:nvPr>
        </p:nvSpPr>
        <p:spPr/>
        <p:txBody>
          <a:bodyPr/>
          <a:lstStyle/>
          <a:p>
            <a:pPr>
              <a:defRPr b="0" i="0"/>
            </a:pPr>
            <a:fld id="{014760BD-3ECE-4193-A9F8-7582541A1E90}" type="slidenum">
              <a:rPr lang="nb-NO" smtClean="0"/>
              <a:t>11</a:t>
            </a:fld>
            <a:endParaRPr lang="nb-NO"/>
          </a:p>
        </p:txBody>
      </p:sp>
    </p:spTree>
    <p:extLst>
      <p:ext uri="{BB962C8B-B14F-4D97-AF65-F5344CB8AC3E}">
        <p14:creationId xmlns:p14="http://schemas.microsoft.com/office/powerpoint/2010/main" val="2357007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170429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23.10.2023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48398939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23.10.2023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742273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764D47-E372-4FD7-BEE8-374508118B56}" type="datetimeFigureOut">
              <a:rPr lang="nb-NO" smtClean="0"/>
              <a:t>23.10.2023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472267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51764D47-E372-4FD7-BEE8-374508118B56}" type="datetimeFigureOut">
              <a:rPr lang="nb-NO" smtClean="0"/>
              <a:t>23.10.2023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1650172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764D47-E372-4FD7-BEE8-374508118B56}" type="datetimeFigureOut">
              <a:rPr lang="nb-NO" smtClean="0"/>
              <a:t>23.10.2023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38852488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1764D47-E372-4FD7-BEE8-374508118B56}" type="datetimeFigureOut">
              <a:rPr lang="nb-NO" smtClean="0"/>
              <a:t>23.10.2023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4125502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1764D47-E372-4FD7-BEE8-374508118B56}" type="datetimeFigureOut">
              <a:rPr lang="nb-NO" smtClean="0"/>
              <a:t>23.10.2023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497719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1764D47-E372-4FD7-BEE8-374508118B56}" type="datetimeFigureOut">
              <a:rPr lang="nb-NO" smtClean="0"/>
              <a:t>23.10.2023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1261579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23.10.2023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42250701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51764D47-E372-4FD7-BEE8-374508118B56}" type="datetimeFigureOut">
              <a:rPr lang="nb-NO" smtClean="0"/>
              <a:t>23.10.2023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25DFC4B-1BC5-4C5A-A8F8-1A7AEA9B55AF}" type="slidenum">
              <a:rPr lang="nb-NO" smtClean="0"/>
              <a:t>‹#›</a:t>
            </a:fld>
            <a:endParaRPr lang="nb-NO"/>
          </a:p>
        </p:txBody>
      </p:sp>
    </p:spTree>
    <p:extLst>
      <p:ext uri="{BB962C8B-B14F-4D97-AF65-F5344CB8AC3E}">
        <p14:creationId xmlns:p14="http://schemas.microsoft.com/office/powerpoint/2010/main" val="18830120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64D47-E372-4FD7-BEE8-374508118B56}" type="datetimeFigureOut">
              <a:rPr lang="nb-NO" smtClean="0"/>
              <a:t>23.10.2023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DFC4B-1BC5-4C5A-A8F8-1A7AEA9B55AF}" type="slidenum">
              <a:rPr lang="nb-NO" smtClean="0"/>
              <a:t>‹#›</a:t>
            </a:fld>
            <a:endParaRPr lang="nb-NO"/>
          </a:p>
        </p:txBody>
      </p:sp>
    </p:spTree>
    <p:extLst>
      <p:ext uri="{BB962C8B-B14F-4D97-AF65-F5344CB8AC3E}">
        <p14:creationId xmlns:p14="http://schemas.microsoft.com/office/powerpoint/2010/main" val="348929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3.png"/><Relationship Id="rId9"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jpe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45.png"/><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4294967295"/>
          </p:nvPr>
        </p:nvSpPr>
        <p:spPr>
          <a:xfrm>
            <a:off x="1523999" y="3602037"/>
            <a:ext cx="9148549" cy="2525807"/>
          </a:xfrm>
        </p:spPr>
        <p:txBody>
          <a:bodyPr>
            <a:normAutofit fontScale="70000" lnSpcReduction="20000"/>
          </a:bodyPr>
          <a:lstStyle/>
          <a:p>
            <a:pPr marL="0" indent="0">
              <a:buNone/>
              <a:defRPr b="0" i="0"/>
            </a:pPr>
            <a:r>
              <a:rPr lang="2057" b="1" dirty="0"/>
              <a:t>Learning objectives</a:t>
            </a:r>
            <a:r>
              <a:rPr lang="2057" b="0" dirty="0"/>
              <a:t> </a:t>
            </a:r>
            <a:br>
              <a:rPr lang="en-US" b="0" dirty="0"/>
            </a:br>
            <a:br>
              <a:rPr lang="en-US" b="0" dirty="0"/>
            </a:br>
            <a:r>
              <a:rPr lang="2057" b="0" dirty="0"/>
              <a:t>Learning how to</a:t>
            </a:r>
            <a:r>
              <a:rPr lang="en-US" b="0" dirty="0"/>
              <a:t>:</a:t>
            </a:r>
            <a:endParaRPr lang="2057" b="0" dirty="0"/>
          </a:p>
          <a:p>
            <a:pPr>
              <a:buFontTx/>
              <a:buChar char="-"/>
              <a:defRPr b="0" i="0"/>
            </a:pPr>
            <a:r>
              <a:rPr lang="2057" dirty="0"/>
              <a:t>Call with and without a live video</a:t>
            </a:r>
          </a:p>
          <a:p>
            <a:pPr>
              <a:buFontTx/>
              <a:buChar char="-"/>
              <a:defRPr b="0" i="0"/>
            </a:pPr>
            <a:r>
              <a:rPr lang="2057" dirty="0"/>
              <a:t>Accept calls</a:t>
            </a:r>
          </a:p>
          <a:p>
            <a:pPr>
              <a:buFontTx/>
              <a:buChar char="-"/>
              <a:defRPr b="0" i="0"/>
            </a:pPr>
            <a:r>
              <a:rPr lang="2057" dirty="0"/>
              <a:t>Reject calls</a:t>
            </a:r>
          </a:p>
          <a:p>
            <a:pPr>
              <a:buFontTx/>
              <a:buChar char="-"/>
              <a:defRPr b="0" i="0"/>
            </a:pPr>
            <a:r>
              <a:rPr lang="2057" dirty="0"/>
              <a:t>Turn sound and video on and off during a call</a:t>
            </a:r>
          </a:p>
          <a:p>
            <a:pPr>
              <a:buFontTx/>
              <a:buChar char="-"/>
              <a:defRPr b="0" i="0"/>
            </a:pPr>
            <a:r>
              <a:rPr lang="2057" dirty="0"/>
              <a:t>Hang up when the call is finished</a:t>
            </a:r>
          </a:p>
          <a:p>
            <a:endParaRPr lang="nb-NO" dirty="0"/>
          </a:p>
        </p:txBody>
      </p:sp>
      <p:sp>
        <p:nvSpPr>
          <p:cNvPr id="4" name="Tittel 3"/>
          <p:cNvSpPr>
            <a:spLocks noGrp="1"/>
          </p:cNvSpPr>
          <p:nvPr>
            <p:ph type="ctrTitle"/>
          </p:nvPr>
        </p:nvSpPr>
        <p:spPr/>
        <p:txBody>
          <a:bodyPr/>
          <a:lstStyle/>
          <a:p>
            <a:pPr>
              <a:defRPr b="0" i="0"/>
            </a:pPr>
            <a:r>
              <a:rPr lang="2057"/>
              <a:t>Introduction to digital meeting places</a:t>
            </a:r>
          </a:p>
        </p:txBody>
      </p:sp>
    </p:spTree>
    <p:extLst>
      <p:ext uri="{BB962C8B-B14F-4D97-AF65-F5344CB8AC3E}">
        <p14:creationId xmlns:p14="http://schemas.microsoft.com/office/powerpoint/2010/main" val="39864333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1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Download App</a:t>
            </a:r>
          </a:p>
        </p:txBody>
      </p:sp>
      <p:sp>
        <p:nvSpPr>
          <p:cNvPr id="17"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3</a:t>
            </a:r>
          </a:p>
        </p:txBody>
      </p:sp>
      <p:grpSp>
        <p:nvGrpSpPr>
          <p:cNvPr id="2" name="Gruppe 1"/>
          <p:cNvGrpSpPr/>
          <p:nvPr/>
        </p:nvGrpSpPr>
        <p:grpSpPr>
          <a:xfrm>
            <a:off x="2697775" y="1503592"/>
            <a:ext cx="1786755" cy="1425472"/>
            <a:chOff x="1590530" y="1254317"/>
            <a:chExt cx="2734919" cy="2181917"/>
          </a:xfrm>
        </p:grpSpPr>
        <p:pic>
          <p:nvPicPr>
            <p:cNvPr id="5" name="Bilde 4"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530" y="1254317"/>
              <a:ext cx="1659486" cy="2181917"/>
            </a:xfrm>
            <a:prstGeom prst="rect">
              <a:avLst/>
            </a:prstGeom>
          </p:spPr>
        </p:pic>
        <p:pic>
          <p:nvPicPr>
            <p:cNvPr id="7" name="Bilde 6" descr="nettbrett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144" y="1720495"/>
              <a:ext cx="700305" cy="1325495"/>
            </a:xfrm>
            <a:prstGeom prst="rect">
              <a:avLst/>
            </a:prstGeom>
          </p:spPr>
        </p:pic>
      </p:grpSp>
      <p:grpSp>
        <p:nvGrpSpPr>
          <p:cNvPr id="4" name="Gruppe 3"/>
          <p:cNvGrpSpPr/>
          <p:nvPr/>
        </p:nvGrpSpPr>
        <p:grpSpPr>
          <a:xfrm>
            <a:off x="6388188" y="1145893"/>
            <a:ext cx="5163343" cy="1875099"/>
            <a:chOff x="6609942" y="857960"/>
            <a:chExt cx="5416218" cy="1966932"/>
          </a:xfrm>
        </p:grpSpPr>
        <p:pic>
          <p:nvPicPr>
            <p:cNvPr id="6" name="Bilde 5" descr="lapt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9942" y="1233177"/>
              <a:ext cx="2485096" cy="1366698"/>
            </a:xfrm>
            <a:prstGeom prst="rect">
              <a:avLst/>
            </a:prstGeom>
          </p:spPr>
        </p:pic>
        <p:pic>
          <p:nvPicPr>
            <p:cNvPr id="12" name="Bilde 11" descr="illustrasjoner.png"/>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8449645" y="857960"/>
              <a:ext cx="3576515" cy="1966932"/>
            </a:xfrm>
            <a:prstGeom prst="rect">
              <a:avLst/>
            </a:prstGeom>
          </p:spPr>
        </p:pic>
      </p:grpSp>
      <p:cxnSp>
        <p:nvCxnSpPr>
          <p:cNvPr id="3" name="Rett linje 2"/>
          <p:cNvCxnSpPr/>
          <p:nvPr/>
        </p:nvCxnSpPr>
        <p:spPr>
          <a:xfrm flipH="1">
            <a:off x="5918944" y="-243068"/>
            <a:ext cx="0" cy="7427934"/>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descr="http://mddnmr.spektrino.com/down.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012179"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
        <p:nvSpPr>
          <p:cNvPr id="20" name="TekstSylinder 19"/>
          <p:cNvSpPr txBox="1"/>
          <p:nvPr/>
        </p:nvSpPr>
        <p:spPr>
          <a:xfrm>
            <a:off x="1926579" y="3104490"/>
            <a:ext cx="2936964" cy="701741"/>
          </a:xfrm>
          <a:prstGeom prst="rect">
            <a:avLst/>
          </a:prstGeom>
          <a:noFill/>
        </p:spPr>
        <p:txBody>
          <a:bodyPr wrap="square" rtlCol="0">
            <a:spAutoFit/>
          </a:bodyPr>
          <a:lstStyle/>
          <a:p>
            <a:pPr algn="ctr">
              <a:defRPr b="0" i="0"/>
            </a:pPr>
            <a:r>
              <a:rPr lang="2057" sz="4000"/>
              <a:t>App Store</a:t>
            </a:r>
          </a:p>
        </p:txBody>
      </p:sp>
      <p:pic>
        <p:nvPicPr>
          <p:cNvPr id="23" name="Picture 2" descr="http://mddnmr.spektrino.com/down.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716621" y="4835689"/>
            <a:ext cx="984386" cy="98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995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05"/>
            <a:ext cx="12192626" cy="6848755"/>
          </a:xfrm>
          <a:prstGeom prst="rect">
            <a:avLst/>
          </a:prstGeom>
        </p:spPr>
      </p:pic>
      <p:sp>
        <p:nvSpPr>
          <p:cNvPr id="5" name="Tittel 1"/>
          <p:cNvSpPr txBox="1"/>
          <p:nvPr/>
        </p:nvSpPr>
        <p:spPr>
          <a:xfrm>
            <a:off x="2237014" y="2468007"/>
            <a:ext cx="1437811" cy="4816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defRPr b="0" i="0"/>
            </a:pPr>
            <a:r>
              <a:rPr lang="2057" dirty="0"/>
              <a:t>Part 4</a:t>
            </a:r>
          </a:p>
        </p:txBody>
      </p:sp>
      <p:sp>
        <p:nvSpPr>
          <p:cNvPr id="6" name="Plassholder for tekst 2"/>
          <p:cNvSpPr txBox="1"/>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panose="020F0302020204030204"/>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b="0" i="0"/>
            </a:pPr>
            <a:r>
              <a:rPr lang="2057"/>
              <a:t>Starting or accepting a call</a:t>
            </a:r>
          </a:p>
        </p:txBody>
      </p:sp>
    </p:spTree>
    <p:extLst>
      <p:ext uri="{BB962C8B-B14F-4D97-AF65-F5344CB8AC3E}">
        <p14:creationId xmlns:p14="http://schemas.microsoft.com/office/powerpoint/2010/main" val="12359032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a:blip r:embed="rId3">
            <a:alphaModFix amt="35000"/>
            <a:extLst>
              <a:ext uri="{28A0092B-C50C-407E-A947-70E740481C1C}">
                <a14:useLocalDpi xmlns:a14="http://schemas.microsoft.com/office/drawing/2010/main" val="0"/>
              </a:ext>
            </a:extLst>
          </a:blip>
          <a:srcRect b="30"/>
          <a:stretch>
            <a:fillRect/>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endParaRPr lang="en-US" sz="4400" kern="1200" dirty="0">
              <a:solidFill>
                <a:schemeClr val="tx1"/>
              </a:solidFill>
              <a:latin typeface="+mj-lt"/>
              <a:ea typeface="+mj-ea"/>
              <a:cs typeface="+mj-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a:blip r:embed="rId4"/>
          <a:srcRect t="19456" r="2" b="20451"/>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a:blip r:embed="rId5"/>
          <a:srcRect l="11851" r="6921" b="2"/>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a:blip r:embed="rId6"/>
          <a:srcRect t="4506" r="4" b="808"/>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a:blip r:embed="rId7"/>
          <a:srcRect l="7146" r="3910" b="3"/>
          <a:stretch>
            <a:fill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a:blip r:embed="rId8"/>
          <a:srcRect l="23757" r="12359"/>
          <a:stretch>
            <a:fillRect/>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846581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13"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7">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5" name="Bild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8187831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25"/>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13"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9" name="Bilde 8"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0" name="Bilde 9"/>
          <p:cNvPicPr>
            <a:picLocks noChangeAspect="1"/>
          </p:cNvPicPr>
          <p:nvPr/>
        </p:nvPicPr>
        <p:blipFill>
          <a:blip r:embed="rId5"/>
          <a:stretch>
            <a:fillRect/>
          </a:stretch>
        </p:blipFill>
        <p:spPr>
          <a:xfrm>
            <a:off x="8568076" y="2291787"/>
            <a:ext cx="809168" cy="1765076"/>
          </a:xfrm>
          <a:prstGeom prst="rect">
            <a:avLst/>
          </a:prstGeom>
        </p:spPr>
      </p:pic>
      <p:pic>
        <p:nvPicPr>
          <p:cNvPr id="2" name="Bild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967057">
            <a:off x="3554082" y="2363162"/>
            <a:ext cx="373857" cy="1339087"/>
          </a:xfrm>
          <a:prstGeom prst="rect">
            <a:avLst/>
          </a:prstGeom>
        </p:spPr>
      </p:pic>
      <p:pic>
        <p:nvPicPr>
          <p:cNvPr id="3" name="Bild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20" name="Bilde 19"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776" y="2139814"/>
            <a:ext cx="4697134" cy="5870176"/>
          </a:xfrm>
          <a:prstGeom prst="rect">
            <a:avLst/>
          </a:prstGeom>
        </p:spPr>
      </p:pic>
      <p:pic>
        <p:nvPicPr>
          <p:cNvPr id="5" name="Bild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07045" y="1980010"/>
            <a:ext cx="1923077" cy="2499393"/>
          </a:xfrm>
          <a:prstGeom prst="rect">
            <a:avLst/>
          </a:prstGeom>
        </p:spPr>
      </p:pic>
    </p:spTree>
    <p:extLst>
      <p:ext uri="{BB962C8B-B14F-4D97-AF65-F5344CB8AC3E}">
        <p14:creationId xmlns:p14="http://schemas.microsoft.com/office/powerpoint/2010/main" val="5488662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13"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15" name="Bilde 14" descr="nettbrett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002" y="1674600"/>
            <a:ext cx="2307929" cy="3094892"/>
          </a:xfrm>
          <a:prstGeom prst="rect">
            <a:avLst/>
          </a:prstGeom>
        </p:spPr>
      </p:pic>
      <p:pic>
        <p:nvPicPr>
          <p:cNvPr id="18" name="Bild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67057">
            <a:off x="3554082" y="2363162"/>
            <a:ext cx="373857" cy="1339087"/>
          </a:xfrm>
          <a:prstGeom prst="rect">
            <a:avLst/>
          </a:prstGeom>
        </p:spPr>
      </p:pic>
      <p:pic>
        <p:nvPicPr>
          <p:cNvPr id="19" name="Bild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7798" y="2810398"/>
            <a:ext cx="1188556" cy="533989"/>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531" y="2071996"/>
            <a:ext cx="4697134" cy="5870176"/>
          </a:xfrm>
          <a:prstGeom prst="rect">
            <a:avLst/>
          </a:prstGeom>
        </p:spPr>
      </p:pic>
      <p:pic>
        <p:nvPicPr>
          <p:cNvPr id="2" name="Bild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7975" y="1956898"/>
            <a:ext cx="1944547" cy="2590659"/>
          </a:xfrm>
          <a:prstGeom prst="rect">
            <a:avLst/>
          </a:prstGeom>
        </p:spPr>
      </p:pic>
      <p:pic>
        <p:nvPicPr>
          <p:cNvPr id="14" name="Bilde 13"/>
          <p:cNvPicPr>
            <a:picLocks noChangeAspect="1"/>
          </p:cNvPicPr>
          <p:nvPr/>
        </p:nvPicPr>
        <p:blipFill>
          <a:blip r:embed="rId9"/>
          <a:stretch>
            <a:fillRect/>
          </a:stretch>
        </p:blipFill>
        <p:spPr>
          <a:xfrm>
            <a:off x="8568076" y="2291787"/>
            <a:ext cx="809168" cy="1765076"/>
          </a:xfrm>
          <a:prstGeom prst="rect">
            <a:avLst/>
          </a:prstGeom>
        </p:spPr>
      </p:pic>
    </p:spTree>
    <p:extLst>
      <p:ext uri="{BB962C8B-B14F-4D97-AF65-F5344CB8AC3E}">
        <p14:creationId xmlns:p14="http://schemas.microsoft.com/office/powerpoint/2010/main" val="13637279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6"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4" name="Plassholder for innhold 2" descr="Et bilde som inneholder skjermbilde, Grafikk, sirkel, Fargerikt&#10;&#10;Automatisk generert beskrivelse">
            <a:extLst>
              <a:ext uri="{FF2B5EF4-FFF2-40B4-BE49-F238E27FC236}">
                <a16:creationId xmlns:a16="http://schemas.microsoft.com/office/drawing/2014/main" id="{86161A56-A97D-E2C5-5ABB-905701AE8B3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6228" y="2711463"/>
            <a:ext cx="6583729" cy="2904407"/>
          </a:xfrm>
        </p:spPr>
      </p:pic>
      <p:pic>
        <p:nvPicPr>
          <p:cNvPr id="7" name="Bilde 6">
            <a:extLst>
              <a:ext uri="{FF2B5EF4-FFF2-40B4-BE49-F238E27FC236}">
                <a16:creationId xmlns:a16="http://schemas.microsoft.com/office/drawing/2014/main" id="{3B514BAA-965D-C652-6E7E-B7E68E857EE2}"/>
              </a:ext>
            </a:extLst>
          </p:cNvPr>
          <p:cNvPicPr>
            <a:picLocks noChangeAspect="1"/>
          </p:cNvPicPr>
          <p:nvPr/>
        </p:nvPicPr>
        <p:blipFill>
          <a:blip r:embed="rId5"/>
          <a:stretch>
            <a:fillRect/>
          </a:stretch>
        </p:blipFill>
        <p:spPr>
          <a:xfrm>
            <a:off x="5137188" y="3630191"/>
            <a:ext cx="1190791" cy="1066949"/>
          </a:xfrm>
          <a:prstGeom prst="rect">
            <a:avLst/>
          </a:prstGeom>
        </p:spPr>
      </p:pic>
    </p:spTree>
    <p:extLst>
      <p:ext uri="{BB962C8B-B14F-4D97-AF65-F5344CB8AC3E}">
        <p14:creationId xmlns:p14="http://schemas.microsoft.com/office/powerpoint/2010/main" val="31595471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F9B62D70-0211-8FB3-1CBD-C26E02D197B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08835" y="1948627"/>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7"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4634" y="2895525"/>
            <a:ext cx="4078531" cy="5097085"/>
          </a:xfrm>
          <a:prstGeom prst="rect">
            <a:avLst/>
          </a:prstGeom>
        </p:spPr>
      </p:pic>
      <p:pic>
        <p:nvPicPr>
          <p:cNvPr id="4" name="Bilde 3">
            <a:extLst>
              <a:ext uri="{FF2B5EF4-FFF2-40B4-BE49-F238E27FC236}">
                <a16:creationId xmlns:a16="http://schemas.microsoft.com/office/drawing/2014/main" id="{7CD13732-16BA-5636-8D32-6337B932B913}"/>
              </a:ext>
            </a:extLst>
          </p:cNvPr>
          <p:cNvPicPr>
            <a:picLocks noChangeAspect="1"/>
          </p:cNvPicPr>
          <p:nvPr/>
        </p:nvPicPr>
        <p:blipFill>
          <a:blip r:embed="rId6"/>
          <a:stretch>
            <a:fillRect/>
          </a:stretch>
        </p:blipFill>
        <p:spPr>
          <a:xfrm>
            <a:off x="5195804" y="2895525"/>
            <a:ext cx="1190791" cy="1066949"/>
          </a:xfrm>
          <a:prstGeom prst="rect">
            <a:avLst/>
          </a:prstGeom>
        </p:spPr>
      </p:pic>
    </p:spTree>
    <p:extLst>
      <p:ext uri="{BB962C8B-B14F-4D97-AF65-F5344CB8AC3E}">
        <p14:creationId xmlns:p14="http://schemas.microsoft.com/office/powerpoint/2010/main" val="26431422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2" name="Plassholder for innhold 2" descr="Et bilde som inneholder skjermbilde, Grafikk, sirkel, Fargerikt&#10;&#10;Automatisk generert beskrivelse">
            <a:extLst>
              <a:ext uri="{FF2B5EF4-FFF2-40B4-BE49-F238E27FC236}">
                <a16:creationId xmlns:a16="http://schemas.microsoft.com/office/drawing/2014/main" id="{DD82EAA9-F45E-B146-05ED-23D3ED15439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70470" y="1976796"/>
            <a:ext cx="6583729" cy="2904407"/>
          </a:xfr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7"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11" name="Bilde 10"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508" y="2925086"/>
            <a:ext cx="4078531" cy="5097085"/>
          </a:xfrm>
          <a:prstGeom prst="rect">
            <a:avLst/>
          </a:prstGeom>
        </p:spPr>
      </p:pic>
      <p:pic>
        <p:nvPicPr>
          <p:cNvPr id="3" name="Bilde 2">
            <a:extLst>
              <a:ext uri="{FF2B5EF4-FFF2-40B4-BE49-F238E27FC236}">
                <a16:creationId xmlns:a16="http://schemas.microsoft.com/office/drawing/2014/main" id="{B3A9C4B3-2B33-C4FF-A206-8EB9BEDD48E6}"/>
              </a:ext>
            </a:extLst>
          </p:cNvPr>
          <p:cNvPicPr>
            <a:picLocks noChangeAspect="1"/>
          </p:cNvPicPr>
          <p:nvPr/>
        </p:nvPicPr>
        <p:blipFill>
          <a:blip r:embed="rId6"/>
          <a:stretch>
            <a:fillRect/>
          </a:stretch>
        </p:blipFill>
        <p:spPr>
          <a:xfrm>
            <a:off x="5421066" y="2925086"/>
            <a:ext cx="1190791" cy="1066949"/>
          </a:xfrm>
          <a:prstGeom prst="rect">
            <a:avLst/>
          </a:prstGeom>
        </p:spPr>
      </p:pic>
    </p:spTree>
    <p:extLst>
      <p:ext uri="{BB962C8B-B14F-4D97-AF65-F5344CB8AC3E}">
        <p14:creationId xmlns:p14="http://schemas.microsoft.com/office/powerpoint/2010/main" val="9533068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 name="Bilde 2">
            <a:extLst>
              <a:ext uri="{FF2B5EF4-FFF2-40B4-BE49-F238E27FC236}">
                <a16:creationId xmlns:a16="http://schemas.microsoft.com/office/drawing/2014/main" id="{18CE463F-E219-7AEF-D2F8-C6DB9B62AAFF}"/>
              </a:ext>
            </a:extLst>
          </p:cNvPr>
          <p:cNvPicPr>
            <a:picLocks noChangeAspect="1"/>
          </p:cNvPicPr>
          <p:nvPr/>
        </p:nvPicPr>
        <p:blipFill>
          <a:blip r:embed="rId4"/>
          <a:stretch>
            <a:fillRect/>
          </a:stretch>
        </p:blipFill>
        <p:spPr>
          <a:xfrm>
            <a:off x="3210304" y="1770765"/>
            <a:ext cx="5068007" cy="2191056"/>
          </a:xfrm>
          <a:prstGeom prst="rect">
            <a:avLst/>
          </a:prstGeom>
        </p:spPr>
      </p:pic>
      <p:sp>
        <p:nvSpPr>
          <p:cNvPr id="6"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7"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9" name="Bilde 8"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0503" y="2503242"/>
            <a:ext cx="4078531" cy="5097085"/>
          </a:xfrm>
          <a:prstGeom prst="rect">
            <a:avLst/>
          </a:prstGeom>
        </p:spPr>
      </p:pic>
    </p:spTree>
    <p:extLst>
      <p:ext uri="{BB962C8B-B14F-4D97-AF65-F5344CB8AC3E}">
        <p14:creationId xmlns:p14="http://schemas.microsoft.com/office/powerpoint/2010/main" val="33094559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andre side a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4" name="Tittel 1"/>
          <p:cNvSpPr txBox="1"/>
          <p:nvPr/>
        </p:nvSpPr>
        <p:spPr>
          <a:xfrm>
            <a:off x="2194560" y="2468007"/>
            <a:ext cx="1480265" cy="4816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defTabSz="1081088">
              <a:defRPr b="0" i="0"/>
            </a:pPr>
            <a:r>
              <a:rPr lang="2057" dirty="0"/>
              <a:t>Part 1</a:t>
            </a:r>
          </a:p>
        </p:txBody>
      </p:sp>
      <p:sp>
        <p:nvSpPr>
          <p:cNvPr id="5" name="Plassholder for tekst 2"/>
          <p:cNvSpPr txBox="1"/>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panose="020F0302020204030204"/>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b="0" i="0"/>
            </a:pPr>
            <a:r>
              <a:rPr lang="2057"/>
              <a:t>What are digital meeting places?</a:t>
            </a:r>
          </a:p>
        </p:txBody>
      </p:sp>
    </p:spTree>
    <p:extLst>
      <p:ext uri="{BB962C8B-B14F-4D97-AF65-F5344CB8AC3E}">
        <p14:creationId xmlns:p14="http://schemas.microsoft.com/office/powerpoint/2010/main" val="3376309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33" name="Bilde 32"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4" name="Bild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5" name="Tittel 1"/>
          <p:cNvSpPr txBox="1"/>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defRPr b="0" i="0"/>
            </a:pPr>
            <a:r>
              <a:rPr lang="2057" b="1">
                <a:solidFill>
                  <a:srgbClr val="FF0000"/>
                </a:solidFill>
                <a:latin typeface="+mn-lt"/>
              </a:rPr>
              <a:t>Kari</a:t>
            </a:r>
          </a:p>
        </p:txBody>
      </p:sp>
      <p:sp>
        <p:nvSpPr>
          <p:cNvPr id="1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13"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sp>
        <p:nvSpPr>
          <p:cNvPr id="6" name="Ellipse 5"/>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3716879" y="5002067"/>
            <a:ext cx="520071" cy="623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tt pil 28"/>
          <p:cNvCxnSpPr/>
          <p:nvPr/>
        </p:nvCxnSpPr>
        <p:spPr>
          <a:xfrm flipH="1" flipV="1">
            <a:off x="4097438" y="3472397"/>
            <a:ext cx="3899135" cy="1913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ittel 1"/>
          <p:cNvSpPr txBox="1"/>
          <p:nvPr/>
        </p:nvSpPr>
        <p:spPr>
          <a:xfrm>
            <a:off x="7996573"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defRPr b="0" i="0"/>
            </a:pPr>
            <a:r>
              <a:rPr lang="2057" b="1">
                <a:solidFill>
                  <a:srgbClr val="FF0000"/>
                </a:solidFill>
                <a:latin typeface="+mn-lt"/>
              </a:rPr>
              <a:t>Ola</a:t>
            </a:r>
          </a:p>
        </p:txBody>
      </p:sp>
      <p:pic>
        <p:nvPicPr>
          <p:cNvPr id="38" name="Bilde 37" descr="laptop.png"/>
          <p:cNvPicPr>
            <a:picLocks noChangeAspect="1"/>
          </p:cNvPicPr>
          <p:nvPr/>
        </p:nvPicPr>
        <p:blipFill>
          <a:blip r:embed="rId6">
            <a:alphaModFix amt="20000"/>
            <a:extLst>
              <a:ext uri="{28A0092B-C50C-407E-A947-70E740481C1C}">
                <a14:useLocalDpi xmlns:a14="http://schemas.microsoft.com/office/drawing/2010/main" val="0"/>
              </a:ext>
            </a:extLst>
          </a:blip>
          <a:stretch>
            <a:fillRect/>
          </a:stretch>
        </p:blipFill>
        <p:spPr>
          <a:xfrm>
            <a:off x="5816278" y="1503824"/>
            <a:ext cx="6420775" cy="3531155"/>
          </a:xfrm>
          <a:prstGeom prst="rect">
            <a:avLst/>
          </a:prstGeom>
        </p:spPr>
      </p:pic>
    </p:spTree>
    <p:extLst>
      <p:ext uri="{BB962C8B-B14F-4D97-AF65-F5344CB8AC3E}">
        <p14:creationId xmlns:p14="http://schemas.microsoft.com/office/powerpoint/2010/main" val="36138743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80"/>
            <a:ext cx="12192626" cy="6848755"/>
          </a:xfrm>
          <a:prstGeom prst="rect">
            <a:avLst/>
          </a:prstGeom>
        </p:spPr>
      </p:pic>
      <p:pic>
        <p:nvPicPr>
          <p:cNvPr id="18" name="Bilde 17" descr="laptop.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14" name="Bilde 13"/>
          <p:cNvPicPr>
            <a:picLocks noChangeAspect="1"/>
          </p:cNvPicPr>
          <p:nvPr/>
        </p:nvPicPr>
        <p:blipFill>
          <a:blip r:embed="rId5"/>
          <a:stretch>
            <a:fillRect/>
          </a:stretch>
        </p:blipFill>
        <p:spPr>
          <a:xfrm>
            <a:off x="6881951" y="1873893"/>
            <a:ext cx="30072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16"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34" name="Bilde 33"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641" y="1503824"/>
            <a:ext cx="2738669" cy="3672507"/>
          </a:xfrm>
          <a:prstGeom prst="rect">
            <a:avLst/>
          </a:prstGeom>
        </p:spPr>
      </p:pic>
      <p:pic>
        <p:nvPicPr>
          <p:cNvPr id="35" name="Bilde 34"/>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330820" y="1841719"/>
            <a:ext cx="2252527" cy="3003370"/>
          </a:xfrm>
          <a:prstGeom prst="rect">
            <a:avLst/>
          </a:prstGeom>
          <a:ln>
            <a:solidFill>
              <a:srgbClr val="000000"/>
            </a:solidFill>
          </a:ln>
        </p:spPr>
      </p:pic>
      <p:sp>
        <p:nvSpPr>
          <p:cNvPr id="37" name="Ellipse 36"/>
          <p:cNvSpPr/>
          <p:nvPr/>
        </p:nvSpPr>
        <p:spPr>
          <a:xfrm>
            <a:off x="4018756" y="4277916"/>
            <a:ext cx="763876" cy="7162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5" name="Rett pil 24"/>
          <p:cNvCxnSpPr/>
          <p:nvPr/>
        </p:nvCxnSpPr>
        <p:spPr>
          <a:xfrm flipV="1">
            <a:off x="4782632" y="3038039"/>
            <a:ext cx="3493267" cy="14645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tt pil 39"/>
          <p:cNvCxnSpPr/>
          <p:nvPr/>
        </p:nvCxnSpPr>
        <p:spPr>
          <a:xfrm flipH="1">
            <a:off x="3747454" y="4939773"/>
            <a:ext cx="431007" cy="5759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tel 1"/>
          <p:cNvSpPr txBox="1"/>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defRPr b="0" i="0"/>
            </a:pPr>
            <a:r>
              <a:rPr lang="2057" b="1">
                <a:solidFill>
                  <a:srgbClr val="FF0000"/>
                </a:solidFill>
                <a:latin typeface="+mn-lt"/>
              </a:rPr>
              <a:t>Kari</a:t>
            </a:r>
          </a:p>
        </p:txBody>
      </p:sp>
      <p:sp>
        <p:nvSpPr>
          <p:cNvPr id="19" name="Tittel 1"/>
          <p:cNvSpPr txBox="1"/>
          <p:nvPr/>
        </p:nvSpPr>
        <p:spPr>
          <a:xfrm>
            <a:off x="7995479" y="5428267"/>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defRPr b="0" i="0"/>
            </a:pPr>
            <a:r>
              <a:rPr lang="2057" b="1">
                <a:solidFill>
                  <a:schemeClr val="tx1"/>
                </a:solidFill>
                <a:latin typeface="+mn-lt"/>
              </a:rPr>
              <a:t>Ola</a:t>
            </a:r>
          </a:p>
        </p:txBody>
      </p:sp>
    </p:spTree>
    <p:extLst>
      <p:ext uri="{BB962C8B-B14F-4D97-AF65-F5344CB8AC3E}">
        <p14:creationId xmlns:p14="http://schemas.microsoft.com/office/powerpoint/2010/main" val="8850037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42" name="Bilde 41" descr="laptop.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43" name="Bilde 42"/>
          <p:cNvPicPr>
            <a:picLocks noChangeAspect="1"/>
          </p:cNvPicPr>
          <p:nvPr/>
        </p:nvPicPr>
        <p:blipFill>
          <a:blip r:embed="rId5"/>
          <a:stretch>
            <a:fillRect/>
          </a:stretch>
        </p:blipFill>
        <p:spPr>
          <a:xfrm>
            <a:off x="6844451" y="1864869"/>
            <a:ext cx="3051903" cy="1916312"/>
          </a:xfrm>
          <a:prstGeom prst="rect">
            <a:avLst/>
          </a:prstGeom>
        </p:spPr>
      </p:pic>
      <p:sp>
        <p:nvSpPr>
          <p:cNvPr id="15"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16"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2891" y="1484536"/>
            <a:ext cx="2738669" cy="3672507"/>
          </a:xfrm>
          <a:prstGeom prst="rect">
            <a:avLst/>
          </a:prstGeom>
        </p:spPr>
      </p:pic>
      <p:pic>
        <p:nvPicPr>
          <p:cNvPr id="20" name="Bild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2070" y="1822431"/>
            <a:ext cx="2252527" cy="3003370"/>
          </a:xfrm>
          <a:prstGeom prst="rect">
            <a:avLst/>
          </a:prstGeom>
          <a:ln>
            <a:solidFill>
              <a:srgbClr val="000000"/>
            </a:solidFill>
          </a:ln>
        </p:spPr>
      </p:pic>
      <p:sp>
        <p:nvSpPr>
          <p:cNvPr id="22" name="Ellipse 21"/>
          <p:cNvSpPr/>
          <p:nvPr/>
        </p:nvSpPr>
        <p:spPr>
          <a:xfrm>
            <a:off x="9284822" y="3115496"/>
            <a:ext cx="709937" cy="6656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3" name="Rett pil 22"/>
          <p:cNvCxnSpPr/>
          <p:nvPr/>
        </p:nvCxnSpPr>
        <p:spPr>
          <a:xfrm flipH="1" flipV="1">
            <a:off x="4213186" y="3307862"/>
            <a:ext cx="5071636" cy="126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pil 36"/>
          <p:cNvCxnSpPr/>
          <p:nvPr/>
        </p:nvCxnSpPr>
        <p:spPr>
          <a:xfrm flipH="1">
            <a:off x="8518967" y="3767146"/>
            <a:ext cx="1120824" cy="16611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tel 1"/>
          <p:cNvSpPr txBox="1"/>
          <p:nvPr/>
        </p:nvSpPr>
        <p:spPr>
          <a:xfrm>
            <a:off x="2928395" y="5474508"/>
            <a:ext cx="788484"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defRPr b="0" i="0"/>
            </a:pPr>
            <a:r>
              <a:rPr lang="2057" b="1">
                <a:solidFill>
                  <a:schemeClr val="tx1"/>
                </a:solidFill>
                <a:latin typeface="+mn-lt"/>
              </a:rPr>
              <a:t>Kari</a:t>
            </a:r>
          </a:p>
        </p:txBody>
      </p:sp>
      <p:sp>
        <p:nvSpPr>
          <p:cNvPr id="17" name="Tittel 1"/>
          <p:cNvSpPr txBox="1"/>
          <p:nvPr/>
        </p:nvSpPr>
        <p:spPr>
          <a:xfrm>
            <a:off x="7939994" y="5474508"/>
            <a:ext cx="860815"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defRPr b="0" i="0"/>
            </a:pPr>
            <a:r>
              <a:rPr lang="2057" b="1">
                <a:solidFill>
                  <a:srgbClr val="FF0000"/>
                </a:solidFill>
                <a:latin typeface="+mn-lt"/>
              </a:rPr>
              <a:t>Ola</a:t>
            </a:r>
          </a:p>
        </p:txBody>
      </p:sp>
    </p:spTree>
    <p:extLst>
      <p:ext uri="{BB962C8B-B14F-4D97-AF65-F5344CB8AC3E}">
        <p14:creationId xmlns:p14="http://schemas.microsoft.com/office/powerpoint/2010/main" val="266512111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pic>
        <p:nvPicPr>
          <p:cNvPr id="32" name="Bilde 31" descr="laptop.pn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642250" y="1512929"/>
            <a:ext cx="6572590" cy="3614647"/>
          </a:xfrm>
          <a:prstGeom prst="rect">
            <a:avLst/>
          </a:prstGeom>
        </p:spPr>
      </p:pic>
      <p:pic>
        <p:nvPicPr>
          <p:cNvPr id="33" name="Bilde 32"/>
          <p:cNvPicPr>
            <a:picLocks noChangeAspect="1"/>
          </p:cNvPicPr>
          <p:nvPr/>
        </p:nvPicPr>
        <p:blipFill>
          <a:blip r:embed="rId5"/>
          <a:stretch>
            <a:fillRect/>
          </a:stretch>
        </p:blipFill>
        <p:spPr>
          <a:xfrm>
            <a:off x="6844451" y="1864869"/>
            <a:ext cx="3051903" cy="1916312"/>
          </a:xfrm>
          <a:prstGeom prst="rect">
            <a:avLst/>
          </a:prstGeom>
        </p:spPr>
      </p:pic>
      <p:pic>
        <p:nvPicPr>
          <p:cNvPr id="19" name="Bilde 18" descr="nettbrett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832" y="1456583"/>
            <a:ext cx="2738669" cy="3672507"/>
          </a:xfrm>
          <a:prstGeom prst="rect">
            <a:avLst/>
          </a:prstGeom>
        </p:spPr>
      </p:pic>
      <p:pic>
        <p:nvPicPr>
          <p:cNvPr id="26" name="Bild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8011" y="1794478"/>
            <a:ext cx="2252527" cy="3003370"/>
          </a:xfrm>
          <a:prstGeom prst="rect">
            <a:avLst/>
          </a:prstGeom>
          <a:ln>
            <a:solidFill>
              <a:srgbClr val="000000"/>
            </a:solidFill>
          </a:ln>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10"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sp>
        <p:nvSpPr>
          <p:cNvPr id="25" name="Ellipse 24"/>
          <p:cNvSpPr/>
          <p:nvPr/>
        </p:nvSpPr>
        <p:spPr>
          <a:xfrm>
            <a:off x="8203880" y="34106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0" name="Rett pil 29"/>
          <p:cNvCxnSpPr/>
          <p:nvPr/>
        </p:nvCxnSpPr>
        <p:spPr>
          <a:xfrm flipH="1">
            <a:off x="9164579" y="21643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081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pic>
        <p:nvPicPr>
          <p:cNvPr id="19" name="Bilde 18"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690" y="1363980"/>
            <a:ext cx="2738669" cy="3672507"/>
          </a:xfrm>
          <a:prstGeom prst="rect">
            <a:avLst/>
          </a:prstGeom>
        </p:spPr>
      </p:pic>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9341" y="1675307"/>
            <a:ext cx="2265808" cy="302401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10"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sp>
        <p:nvSpPr>
          <p:cNvPr id="24" name="Ellipse 23"/>
          <p:cNvSpPr/>
          <p:nvPr/>
        </p:nvSpPr>
        <p:spPr>
          <a:xfrm>
            <a:off x="2578286" y="4218463"/>
            <a:ext cx="1713054" cy="6083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9">
            <a:off x="2875795" y="2278304"/>
            <a:ext cx="4078531" cy="5097085"/>
          </a:xfrm>
          <a:prstGeom prst="rect">
            <a:avLst/>
          </a:prstGeom>
        </p:spPr>
      </p:pic>
      <p:cxnSp>
        <p:nvCxnSpPr>
          <p:cNvPr id="17" name="Rett pil 16"/>
          <p:cNvCxnSpPr/>
          <p:nvPr/>
        </p:nvCxnSpPr>
        <p:spPr>
          <a:xfrm>
            <a:off x="1144025" y="3466042"/>
            <a:ext cx="1450908" cy="8705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Bilde 19" descr="laptop.png"/>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5642250" y="1374029"/>
            <a:ext cx="6572590" cy="3614647"/>
          </a:xfrm>
          <a:prstGeom prst="rect">
            <a:avLst/>
          </a:prstGeom>
        </p:spPr>
      </p:pic>
      <p:pic>
        <p:nvPicPr>
          <p:cNvPr id="26" name="Bilde 25"/>
          <p:cNvPicPr>
            <a:picLocks noChangeAspect="1"/>
          </p:cNvPicPr>
          <p:nvPr/>
        </p:nvPicPr>
        <p:blipFill>
          <a:blip r:embed="rId8"/>
          <a:stretch>
            <a:fillRect/>
          </a:stretch>
        </p:blipFill>
        <p:spPr>
          <a:xfrm>
            <a:off x="6844451" y="1725969"/>
            <a:ext cx="3051903" cy="1916312"/>
          </a:xfrm>
          <a:prstGeom prst="rect">
            <a:avLst/>
          </a:prstGeom>
        </p:spPr>
      </p:pic>
      <p:sp>
        <p:nvSpPr>
          <p:cNvPr id="27" name="Ellipse 26"/>
          <p:cNvSpPr/>
          <p:nvPr/>
        </p:nvSpPr>
        <p:spPr>
          <a:xfrm>
            <a:off x="8203880" y="3271771"/>
            <a:ext cx="960699" cy="4745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8" name="Rett pil 27"/>
          <p:cNvCxnSpPr/>
          <p:nvPr/>
        </p:nvCxnSpPr>
        <p:spPr>
          <a:xfrm flipH="1">
            <a:off x="9164579" y="2025490"/>
            <a:ext cx="1652334" cy="12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86949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8"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13" name="Bilde 12" descr="nettbrett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2825" y="1071012"/>
            <a:ext cx="1865760" cy="2501952"/>
          </a:xfrm>
          <a:prstGeom prst="rect">
            <a:avLst/>
          </a:prstGeom>
        </p:spPr>
      </p:pic>
      <p:pic>
        <p:nvPicPr>
          <p:cNvPr id="16" name="Bilde 15"/>
          <p:cNvPicPr>
            <a:picLocks noChangeAspect="1"/>
          </p:cNvPicPr>
          <p:nvPr/>
        </p:nvPicPr>
        <p:blipFill>
          <a:blip r:embed="rId5"/>
          <a:stretch>
            <a:fillRect/>
          </a:stretch>
        </p:blipFill>
        <p:spPr>
          <a:xfrm>
            <a:off x="4457462" y="4162755"/>
            <a:ext cx="2969791" cy="989931"/>
          </a:xfrm>
          <a:prstGeom prst="rect">
            <a:avLst/>
          </a:prstGeom>
        </p:spPr>
      </p:pic>
      <p:sp>
        <p:nvSpPr>
          <p:cNvPr id="17" name="Ellipse 16"/>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779689">
            <a:off x="4057047" y="3621133"/>
            <a:ext cx="4078531" cy="5097085"/>
          </a:xfrm>
          <a:prstGeom prst="rect">
            <a:avLst/>
          </a:prstGeom>
        </p:spPr>
      </p:pic>
      <p:grpSp>
        <p:nvGrpSpPr>
          <p:cNvPr id="3" name="Gruppe 2"/>
          <p:cNvGrpSpPr/>
          <p:nvPr/>
        </p:nvGrpSpPr>
        <p:grpSpPr>
          <a:xfrm>
            <a:off x="5500756" y="947304"/>
            <a:ext cx="5085807" cy="2796979"/>
            <a:chOff x="5574475" y="1236671"/>
            <a:chExt cx="5932614" cy="3262687"/>
          </a:xfrm>
        </p:grpSpPr>
        <p:grpSp>
          <p:nvGrpSpPr>
            <p:cNvPr id="2" name="Gruppe 1"/>
            <p:cNvGrpSpPr/>
            <p:nvPr/>
          </p:nvGrpSpPr>
          <p:grpSpPr>
            <a:xfrm>
              <a:off x="5574475" y="1236671"/>
              <a:ext cx="5932614" cy="3262687"/>
              <a:chOff x="5574475" y="1236671"/>
              <a:chExt cx="5932614" cy="3262687"/>
            </a:xfrm>
          </p:grpSpPr>
          <p:pic>
            <p:nvPicPr>
              <p:cNvPr id="12" name="Bilde 11" descr="laptop.png"/>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14" name="Bilde 13"/>
              <p:cNvPicPr>
                <a:picLocks noChangeAspect="1"/>
              </p:cNvPicPr>
              <p:nvPr/>
            </p:nvPicPr>
            <p:blipFill>
              <a:blip r:embed="rId8">
                <a:alphaModFix amt="5000"/>
              </a:blip>
              <a:stretch>
                <a:fillRect/>
              </a:stretch>
            </p:blipFill>
            <p:spPr>
              <a:xfrm>
                <a:off x="6690167" y="1560756"/>
                <a:ext cx="2709267" cy="1726455"/>
              </a:xfrm>
              <a:prstGeom prst="rect">
                <a:avLst/>
              </a:prstGeom>
            </p:spPr>
          </p:pic>
        </p:grpSp>
        <p:pic>
          <p:nvPicPr>
            <p:cNvPr id="20" name="Bilde 19"/>
            <p:cNvPicPr>
              <a:picLocks noChangeAspect="1"/>
            </p:cNvPicPr>
            <p:nvPr/>
          </p:nvPicPr>
          <p:blipFill>
            <a:blip r:embed="rId8"/>
            <a:srcRect t="2891" r="79202"/>
            <a:stretch>
              <a:fillRect/>
            </a:stretch>
          </p:blipFill>
          <p:spPr>
            <a:xfrm>
              <a:off x="6690167" y="1560756"/>
              <a:ext cx="563465" cy="1676542"/>
            </a:xfrm>
            <a:prstGeom prst="rect">
              <a:avLst/>
            </a:prstGeom>
          </p:spPr>
        </p:pic>
      </p:grpSp>
      <p:pic>
        <p:nvPicPr>
          <p:cNvPr id="18" name="Bilde 17"/>
          <p:cNvPicPr>
            <a:picLocks noChangeAspect="1"/>
          </p:cNvPicPr>
          <p:nvPr/>
        </p:nvPicPr>
        <p:blipFill>
          <a:blip r:embed="rId9">
            <a:alphaModFix amt="20000"/>
            <a:extLst>
              <a:ext uri="{28A0092B-C50C-407E-A947-70E740481C1C}">
                <a14:useLocalDpi xmlns:a14="http://schemas.microsoft.com/office/drawing/2010/main" val="0"/>
              </a:ext>
            </a:extLst>
          </a:blip>
          <a:stretch>
            <a:fillRect/>
          </a:stretch>
        </p:blipFill>
        <p:spPr>
          <a:xfrm>
            <a:off x="3496352" y="1330092"/>
            <a:ext cx="1527121" cy="2038141"/>
          </a:xfrm>
          <a:prstGeom prst="rect">
            <a:avLst/>
          </a:prstGeom>
        </p:spPr>
      </p:pic>
    </p:spTree>
    <p:extLst>
      <p:ext uri="{BB962C8B-B14F-4D97-AF65-F5344CB8AC3E}">
        <p14:creationId xmlns:p14="http://schemas.microsoft.com/office/powerpoint/2010/main" val="27916201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8"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21" name="Bilde 20"/>
          <p:cNvPicPr>
            <a:picLocks noChangeAspect="1"/>
          </p:cNvPicPr>
          <p:nvPr/>
        </p:nvPicPr>
        <p:blipFill>
          <a:blip r:embed="rId4"/>
          <a:stretch>
            <a:fillRect/>
          </a:stretch>
        </p:blipFill>
        <p:spPr>
          <a:xfrm>
            <a:off x="4457462" y="4162755"/>
            <a:ext cx="2969791" cy="989931"/>
          </a:xfrm>
          <a:prstGeom prst="rect">
            <a:avLst/>
          </a:prstGeom>
        </p:spPr>
      </p:pic>
      <p:sp>
        <p:nvSpPr>
          <p:cNvPr id="22" name="Ellipse 21"/>
          <p:cNvSpPr/>
          <p:nvPr/>
        </p:nvSpPr>
        <p:spPr>
          <a:xfrm>
            <a:off x="4621427" y="4354107"/>
            <a:ext cx="740779" cy="715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5" name="Gruppe 24"/>
          <p:cNvGrpSpPr/>
          <p:nvPr/>
        </p:nvGrpSpPr>
        <p:grpSpPr>
          <a:xfrm>
            <a:off x="5500756" y="947304"/>
            <a:ext cx="5085807" cy="2796979"/>
            <a:chOff x="5574475" y="1236671"/>
            <a:chExt cx="5932614" cy="3262687"/>
          </a:xfrm>
        </p:grpSpPr>
        <p:grpSp>
          <p:nvGrpSpPr>
            <p:cNvPr id="26" name="Gruppe 25"/>
            <p:cNvGrpSpPr/>
            <p:nvPr/>
          </p:nvGrpSpPr>
          <p:grpSpPr>
            <a:xfrm>
              <a:off x="5574475" y="1236671"/>
              <a:ext cx="5932614" cy="3262687"/>
              <a:chOff x="5574475" y="1236671"/>
              <a:chExt cx="5932614" cy="3262687"/>
            </a:xfrm>
          </p:grpSpPr>
          <p:pic>
            <p:nvPicPr>
              <p:cNvPr id="28" name="Bilde 27" descr="laptop.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9" name="Bilde 28"/>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7" name="Bilde 26"/>
            <p:cNvPicPr>
              <a:picLocks noChangeAspect="1"/>
            </p:cNvPicPr>
            <p:nvPr/>
          </p:nvPicPr>
          <p:blipFill>
            <a:blip r:embed="rId6"/>
            <a:srcRect t="2891" r="79202"/>
            <a:stretch>
              <a:fillRect/>
            </a:stretch>
          </p:blipFill>
          <p:spPr>
            <a:xfrm>
              <a:off x="6690167" y="1560756"/>
              <a:ext cx="563465" cy="1676542"/>
            </a:xfrm>
            <a:prstGeom prst="rect">
              <a:avLst/>
            </a:prstGeom>
          </p:spPr>
        </p:pic>
      </p:grpSp>
      <p:pic>
        <p:nvPicPr>
          <p:cNvPr id="14" name="Bilde 13"/>
          <p:cNvPicPr>
            <a:picLocks noChangeAspect="1"/>
          </p:cNvPicPr>
          <p:nvPr/>
        </p:nvPicPr>
        <p:blipFill>
          <a:blip r:embed="rId6"/>
          <a:stretch>
            <a:fillRect/>
          </a:stretch>
        </p:blipFill>
        <p:spPr>
          <a:xfrm>
            <a:off x="6446405" y="1233927"/>
            <a:ext cx="2314441" cy="1474856"/>
          </a:xfrm>
          <a:prstGeom prst="rect">
            <a:avLst/>
          </a:prstGeom>
        </p:spPr>
      </p:pic>
      <p:pic>
        <p:nvPicPr>
          <p:cNvPr id="30" name="Bilde 29"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79689">
            <a:off x="3903092" y="3596997"/>
            <a:ext cx="4078531" cy="5097085"/>
          </a:xfrm>
          <a:prstGeom prst="rect">
            <a:avLst/>
          </a:prstGeom>
        </p:spPr>
      </p:pic>
      <p:grpSp>
        <p:nvGrpSpPr>
          <p:cNvPr id="2" name="Gruppe 1"/>
          <p:cNvGrpSpPr/>
          <p:nvPr/>
        </p:nvGrpSpPr>
        <p:grpSpPr>
          <a:xfrm>
            <a:off x="3322825" y="1056990"/>
            <a:ext cx="1886674" cy="2529996"/>
            <a:chOff x="3322825" y="1056990"/>
            <a:chExt cx="1886674" cy="2529996"/>
          </a:xfrm>
        </p:grpSpPr>
        <p:pic>
          <p:nvPicPr>
            <p:cNvPr id="13" name="Bilde 12" descr="nettbrett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17" name="Bild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12379012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8"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cxnSp>
        <p:nvCxnSpPr>
          <p:cNvPr id="16" name="Rett linje 15"/>
          <p:cNvCxnSpPr/>
          <p:nvPr/>
        </p:nvCxnSpPr>
        <p:spPr>
          <a:xfrm>
            <a:off x="5254906" y="2303362"/>
            <a:ext cx="1076446" cy="963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ett linje 16"/>
          <p:cNvCxnSpPr/>
          <p:nvPr/>
        </p:nvCxnSpPr>
        <p:spPr>
          <a:xfrm flipH="1">
            <a:off x="5472681" y="2278408"/>
            <a:ext cx="938725" cy="9309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a:blip r:embed="rId6"/>
            <a:srcRect t="2891" r="79202"/>
            <a:stretch>
              <a:fillRect/>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8" name="Ellipse 27"/>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9" name="Bilde 28"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9">
            <a:off x="4508997" y="3558880"/>
            <a:ext cx="4078531" cy="5097085"/>
          </a:xfrm>
          <a:prstGeom prst="rect">
            <a:avLst/>
          </a:prstGeom>
        </p:spPr>
      </p:pic>
      <p:grpSp>
        <p:nvGrpSpPr>
          <p:cNvPr id="33" name="Gruppe 32"/>
          <p:cNvGrpSpPr/>
          <p:nvPr/>
        </p:nvGrpSpPr>
        <p:grpSpPr>
          <a:xfrm>
            <a:off x="3127875" y="1124991"/>
            <a:ext cx="1886674" cy="2529996"/>
            <a:chOff x="3322825" y="1056990"/>
            <a:chExt cx="1886674" cy="2529996"/>
          </a:xfrm>
        </p:grpSpPr>
        <p:pic>
          <p:nvPicPr>
            <p:cNvPr id="34" name="Bilde 33" descr="nettbrett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5" name="Bild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748763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46"/>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8"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17" name="Bild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2769" y="2207881"/>
            <a:ext cx="736361" cy="1280070"/>
          </a:xfrm>
          <a:prstGeom prst="rect">
            <a:avLst/>
          </a:prstGeom>
        </p:spPr>
      </p:pic>
      <p:grpSp>
        <p:nvGrpSpPr>
          <p:cNvPr id="21" name="Gruppe 20"/>
          <p:cNvGrpSpPr/>
          <p:nvPr/>
        </p:nvGrpSpPr>
        <p:grpSpPr>
          <a:xfrm>
            <a:off x="6351440" y="991500"/>
            <a:ext cx="5085807" cy="2796979"/>
            <a:chOff x="5574475" y="1236671"/>
            <a:chExt cx="5932614" cy="3262687"/>
          </a:xfrm>
        </p:grpSpPr>
        <p:grpSp>
          <p:nvGrpSpPr>
            <p:cNvPr id="22" name="Gruppe 21"/>
            <p:cNvGrpSpPr/>
            <p:nvPr/>
          </p:nvGrpSpPr>
          <p:grpSpPr>
            <a:xfrm>
              <a:off x="5574475" y="1236671"/>
              <a:ext cx="5932614" cy="3262687"/>
              <a:chOff x="5574475" y="1236671"/>
              <a:chExt cx="5932614" cy="3262687"/>
            </a:xfrm>
          </p:grpSpPr>
          <p:pic>
            <p:nvPicPr>
              <p:cNvPr id="24" name="Bilde 23" descr="laptop.pn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5574475" y="1236671"/>
                <a:ext cx="5932614" cy="3262687"/>
              </a:xfrm>
              <a:prstGeom prst="rect">
                <a:avLst/>
              </a:prstGeom>
            </p:spPr>
          </p:pic>
          <p:pic>
            <p:nvPicPr>
              <p:cNvPr id="25" name="Bilde 24"/>
              <p:cNvPicPr>
                <a:picLocks noChangeAspect="1"/>
              </p:cNvPicPr>
              <p:nvPr/>
            </p:nvPicPr>
            <p:blipFill>
              <a:blip r:embed="rId6">
                <a:alphaModFix amt="5000"/>
              </a:blip>
              <a:stretch>
                <a:fillRect/>
              </a:stretch>
            </p:blipFill>
            <p:spPr>
              <a:xfrm>
                <a:off x="6690167" y="1560756"/>
                <a:ext cx="2709267" cy="1726455"/>
              </a:xfrm>
              <a:prstGeom prst="rect">
                <a:avLst/>
              </a:prstGeom>
            </p:spPr>
          </p:pic>
        </p:grpSp>
        <p:pic>
          <p:nvPicPr>
            <p:cNvPr id="23" name="Bilde 22"/>
            <p:cNvPicPr>
              <a:picLocks noChangeAspect="1"/>
            </p:cNvPicPr>
            <p:nvPr/>
          </p:nvPicPr>
          <p:blipFill>
            <a:blip r:embed="rId6"/>
            <a:srcRect t="2891" r="79202"/>
            <a:stretch>
              <a:fillRect/>
            </a:stretch>
          </p:blipFill>
          <p:spPr>
            <a:xfrm>
              <a:off x="6690167" y="1560756"/>
              <a:ext cx="563465" cy="1676542"/>
            </a:xfrm>
            <a:prstGeom prst="rect">
              <a:avLst/>
            </a:prstGeom>
          </p:spPr>
        </p:pic>
      </p:grpSp>
      <p:pic>
        <p:nvPicPr>
          <p:cNvPr id="26" name="Bilde 25"/>
          <p:cNvPicPr>
            <a:picLocks noChangeAspect="1"/>
          </p:cNvPicPr>
          <p:nvPr/>
        </p:nvPicPr>
        <p:blipFill>
          <a:blip r:embed="rId6"/>
          <a:stretch>
            <a:fillRect/>
          </a:stretch>
        </p:blipFill>
        <p:spPr>
          <a:xfrm>
            <a:off x="7324506" y="1273666"/>
            <a:ext cx="2314441" cy="1474856"/>
          </a:xfrm>
          <a:prstGeom prst="rect">
            <a:avLst/>
          </a:prstGeom>
        </p:spPr>
      </p:pic>
      <p:pic>
        <p:nvPicPr>
          <p:cNvPr id="27" name="Bilde 26"/>
          <p:cNvPicPr>
            <a:picLocks noChangeAspect="1"/>
          </p:cNvPicPr>
          <p:nvPr/>
        </p:nvPicPr>
        <p:blipFill>
          <a:blip r:embed="rId7"/>
          <a:stretch>
            <a:fillRect/>
          </a:stretch>
        </p:blipFill>
        <p:spPr>
          <a:xfrm>
            <a:off x="4457462" y="4162755"/>
            <a:ext cx="2969791" cy="989931"/>
          </a:xfrm>
          <a:prstGeom prst="rect">
            <a:avLst/>
          </a:prstGeom>
        </p:spPr>
      </p:pic>
      <p:sp>
        <p:nvSpPr>
          <p:cNvPr id="29" name="Ellipse 28"/>
          <p:cNvSpPr/>
          <p:nvPr/>
        </p:nvSpPr>
        <p:spPr>
          <a:xfrm>
            <a:off x="5289545" y="4398380"/>
            <a:ext cx="680640" cy="657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pekehån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779689">
            <a:off x="4664676" y="3640362"/>
            <a:ext cx="4078531" cy="5097085"/>
          </a:xfrm>
          <a:prstGeom prst="rect">
            <a:avLst/>
          </a:prstGeom>
        </p:spPr>
      </p:pic>
      <p:grpSp>
        <p:nvGrpSpPr>
          <p:cNvPr id="30" name="Gruppe 29"/>
          <p:cNvGrpSpPr/>
          <p:nvPr/>
        </p:nvGrpSpPr>
        <p:grpSpPr>
          <a:xfrm>
            <a:off x="3127875" y="1124991"/>
            <a:ext cx="1886674" cy="2529996"/>
            <a:chOff x="3322825" y="1056990"/>
            <a:chExt cx="1886674" cy="2529996"/>
          </a:xfrm>
        </p:grpSpPr>
        <p:pic>
          <p:nvPicPr>
            <p:cNvPr id="31" name="Bilde 30" descr="nettbrettet.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2825" y="1056990"/>
              <a:ext cx="1886674" cy="2529996"/>
            </a:xfrm>
            <a:prstGeom prst="rect">
              <a:avLst/>
            </a:prstGeom>
          </p:spPr>
        </p:pic>
        <p:pic>
          <p:nvPicPr>
            <p:cNvPr id="32" name="Bild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4777" y="1264991"/>
              <a:ext cx="1573360" cy="2099853"/>
            </a:xfrm>
            <a:prstGeom prst="rect">
              <a:avLst/>
            </a:prstGeom>
          </p:spPr>
        </p:pic>
      </p:grpSp>
    </p:spTree>
    <p:extLst>
      <p:ext uri="{BB962C8B-B14F-4D97-AF65-F5344CB8AC3E}">
        <p14:creationId xmlns:p14="http://schemas.microsoft.com/office/powerpoint/2010/main" val="4614712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e 6"/>
          <p:cNvGrpSpPr/>
          <p:nvPr/>
        </p:nvGrpSpPr>
        <p:grpSpPr>
          <a:xfrm>
            <a:off x="-626" y="-23150"/>
            <a:ext cx="12192626" cy="6848755"/>
            <a:chOff x="0" y="9245"/>
            <a:chExt cx="12192626" cy="6848755"/>
          </a:xfrm>
        </p:grpSpPr>
        <p:pic>
          <p:nvPicPr>
            <p:cNvPr id="3" name="Bilde 2" descr="andre side a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4" name="Tittel 1"/>
            <p:cNvSpPr txBox="1"/>
            <p:nvPr/>
          </p:nvSpPr>
          <p:spPr>
            <a:xfrm>
              <a:off x="2261688" y="2468007"/>
              <a:ext cx="1413137"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defRPr b="0" i="0"/>
              </a:pPr>
              <a:r>
                <a:rPr lang="2057" dirty="0"/>
                <a:t>Part 5</a:t>
              </a:r>
            </a:p>
          </p:txBody>
        </p:sp>
        <p:sp>
          <p:nvSpPr>
            <p:cNvPr id="5" name="Plassholder for tekst 2"/>
            <p:cNvSpPr txBox="1"/>
            <p:nvPr/>
          </p:nvSpPr>
          <p:spPr>
            <a:xfrm>
              <a:off x="4071131" y="2347485"/>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panose="020F0302020204030204"/>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b="0" i="0"/>
              </a:pPr>
              <a:r>
                <a:rPr lang="2057"/>
                <a:t>Ending a call</a:t>
              </a:r>
            </a:p>
          </p:txBody>
        </p:sp>
      </p:grpSp>
    </p:spTree>
    <p:extLst>
      <p:ext uri="{BB962C8B-B14F-4D97-AF65-F5344CB8AC3E}">
        <p14:creationId xmlns:p14="http://schemas.microsoft.com/office/powerpoint/2010/main" val="24577726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descr="tredje side alt.jpg"/>
          <p:cNvPicPr>
            <a:picLocks noChangeAspect="1"/>
          </p:cNvPicPr>
          <p:nvPr/>
        </p:nvPicPr>
        <p:blipFill>
          <a:blip r:embed="rId3">
            <a:alphaModFix amt="35000"/>
            <a:extLst>
              <a:ext uri="{28A0092B-C50C-407E-A947-70E740481C1C}">
                <a14:useLocalDpi xmlns:a14="http://schemas.microsoft.com/office/drawing/2010/main" val="0"/>
              </a:ext>
            </a:extLst>
          </a:blip>
          <a:srcRect b="30"/>
          <a:stretch>
            <a:fillRect/>
          </a:stretch>
        </p:blipFill>
        <p:spPr>
          <a:xfrm>
            <a:off x="-8" y="-4"/>
            <a:ext cx="12192000" cy="6855958"/>
          </a:xfrm>
          <a:prstGeom prst="rect">
            <a:avLst/>
          </a:prstGeom>
        </p:spPr>
      </p:pic>
      <p:sp>
        <p:nvSpPr>
          <p:cNvPr id="4" name="Tittel 1"/>
          <p:cNvSpPr>
            <a:spLocks noGrp="1"/>
          </p:cNvSpPr>
          <p:nvPr>
            <p:ph type="title" hasCustomPrompt="1"/>
          </p:nvPr>
        </p:nvSpPr>
        <p:spPr>
          <a:xfrm>
            <a:off x="4128368" y="4522156"/>
            <a:ext cx="4937937" cy="1363215"/>
          </a:xfrm>
        </p:spPr>
        <p:txBody>
          <a:bodyPr vert="horz" lIns="91440" tIns="45720" rIns="91440" bIns="45720" rtlCol="0" anchor="t">
            <a:normAutofit/>
          </a:bodyPr>
          <a:lstStyle>
            <a:lvl1pPr>
              <a:defRPr sz="2000">
                <a:solidFill>
                  <a:srgbClr val="000000"/>
                </a:solidFill>
              </a:defRPr>
            </a:lvl1pPr>
          </a:lstStyle>
          <a:p>
            <a:pPr>
              <a:defRPr b="0" i="0"/>
            </a:pPr>
            <a:r>
              <a:rPr lang="2057" sz="4400" kern="1200">
                <a:solidFill>
                  <a:schemeClr val="tx1"/>
                </a:solidFill>
                <a:latin typeface="+mj-lt"/>
                <a:ea typeface="+mj-ea"/>
                <a:cs typeface="+mj-cs"/>
              </a:rPr>
              <a:t>What are digital meeting places?</a:t>
            </a:r>
          </a:p>
        </p:txBody>
      </p:sp>
      <p:sp>
        <p:nvSpPr>
          <p:cNvPr id="68" name="Freeform: Shape 55">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9" name="Freeform: Shape 57">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Bilde 15">
            <a:extLst>
              <a:ext uri="{FF2B5EF4-FFF2-40B4-BE49-F238E27FC236}">
                <a16:creationId xmlns:a16="http://schemas.microsoft.com/office/drawing/2014/main" id="{941E8D5C-62E8-4C39-F422-6A1C02EF79EF}"/>
              </a:ext>
            </a:extLst>
          </p:cNvPr>
          <p:cNvPicPr>
            <a:picLocks noChangeAspect="1"/>
          </p:cNvPicPr>
          <p:nvPr/>
        </p:nvPicPr>
        <p:blipFill>
          <a:blip r:embed="rId4"/>
          <a:srcRect t="19456" r="2" b="20451"/>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Bilde 9">
            <a:extLst>
              <a:ext uri="{FF2B5EF4-FFF2-40B4-BE49-F238E27FC236}">
                <a16:creationId xmlns:a16="http://schemas.microsoft.com/office/drawing/2014/main" id="{AA276BDB-D3AB-BACC-2A70-41CF8286BE38}"/>
              </a:ext>
            </a:extLst>
          </p:cNvPr>
          <p:cNvPicPr>
            <a:picLocks noChangeAspect="1"/>
          </p:cNvPicPr>
          <p:nvPr/>
        </p:nvPicPr>
        <p:blipFill>
          <a:blip r:embed="rId5"/>
          <a:srcRect l="11851" r="6921" b="2"/>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70" name="Oval 5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Bilde 7">
            <a:extLst>
              <a:ext uri="{FF2B5EF4-FFF2-40B4-BE49-F238E27FC236}">
                <a16:creationId xmlns:a16="http://schemas.microsoft.com/office/drawing/2014/main" id="{7CA2CD91-C034-3327-0CA5-D7D04620831B}"/>
              </a:ext>
            </a:extLst>
          </p:cNvPr>
          <p:cNvPicPr>
            <a:picLocks noChangeAspect="1"/>
          </p:cNvPicPr>
          <p:nvPr/>
        </p:nvPicPr>
        <p:blipFill>
          <a:blip r:embed="rId6"/>
          <a:srcRect t="4506" r="4" b="808"/>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71" name="Freeform: Shape 6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Bilde 13">
            <a:extLst>
              <a:ext uri="{FF2B5EF4-FFF2-40B4-BE49-F238E27FC236}">
                <a16:creationId xmlns:a16="http://schemas.microsoft.com/office/drawing/2014/main" id="{3AD912C9-A34D-5AE4-46C9-221EE98CC1C4}"/>
              </a:ext>
            </a:extLst>
          </p:cNvPr>
          <p:cNvPicPr>
            <a:picLocks noChangeAspect="1"/>
          </p:cNvPicPr>
          <p:nvPr/>
        </p:nvPicPr>
        <p:blipFill>
          <a:blip r:embed="rId7"/>
          <a:srcRect l="7146" r="3910" b="3"/>
          <a:stretch>
            <a:fill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72" name="Freeform: Shape 6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Bilde 5">
            <a:extLst>
              <a:ext uri="{FF2B5EF4-FFF2-40B4-BE49-F238E27FC236}">
                <a16:creationId xmlns:a16="http://schemas.microsoft.com/office/drawing/2014/main" id="{9EF238BD-FA27-B8EC-5413-BCBE5224B66F}"/>
              </a:ext>
            </a:extLst>
          </p:cNvPr>
          <p:cNvPicPr>
            <a:picLocks noChangeAspect="1"/>
          </p:cNvPicPr>
          <p:nvPr/>
        </p:nvPicPr>
        <p:blipFill>
          <a:blip r:embed="rId8"/>
          <a:srcRect l="23757" r="12359"/>
          <a:stretch>
            <a:fillRect/>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47574926"/>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626" cy="6848755"/>
          </a:xfrm>
          <a:prstGeom prst="rect">
            <a:avLst/>
          </a:prstGeom>
        </p:spPr>
      </p:pic>
      <p:sp>
        <p:nvSpPr>
          <p:cNvPr id="7"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Starting or accepting a call</a:t>
            </a:r>
          </a:p>
        </p:txBody>
      </p:sp>
      <p:sp>
        <p:nvSpPr>
          <p:cNvPr id="8"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7</a:t>
            </a:r>
          </a:p>
        </p:txBody>
      </p:sp>
      <p:pic>
        <p:nvPicPr>
          <p:cNvPr id="13" name="Bilde 12"/>
          <p:cNvPicPr>
            <a:picLocks noChangeAspect="1"/>
          </p:cNvPicPr>
          <p:nvPr/>
        </p:nvPicPr>
        <p:blipFill>
          <a:blip r:embed="rId4"/>
          <a:stretch>
            <a:fillRect/>
          </a:stretch>
        </p:blipFill>
        <p:spPr>
          <a:xfrm>
            <a:off x="4120587" y="2471642"/>
            <a:ext cx="4121120" cy="1373707"/>
          </a:xfrm>
          <a:prstGeom prst="rect">
            <a:avLst/>
          </a:prstGeom>
        </p:spPr>
      </p:pic>
      <p:sp>
        <p:nvSpPr>
          <p:cNvPr id="14" name="Ellipse 13"/>
          <p:cNvSpPr/>
          <p:nvPr/>
        </p:nvSpPr>
        <p:spPr>
          <a:xfrm>
            <a:off x="7013562" y="2803138"/>
            <a:ext cx="859801" cy="8891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Rett pil 14"/>
          <p:cNvCxnSpPr/>
          <p:nvPr/>
        </p:nvCxnSpPr>
        <p:spPr>
          <a:xfrm flipV="1">
            <a:off x="6695770" y="3560118"/>
            <a:ext cx="520687" cy="8579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ittel 1"/>
          <p:cNvSpPr txBox="1"/>
          <p:nvPr/>
        </p:nvSpPr>
        <p:spPr>
          <a:xfrm>
            <a:off x="4907193" y="4570935"/>
            <a:ext cx="2378239" cy="4197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a:solidFill>
                  <a:srgbClr val="000000"/>
                </a:solidFill>
                <a:latin typeface="+mj-lt"/>
                <a:ea typeface="+mj-ea"/>
                <a:cs typeface="+mj-cs"/>
              </a:defRPr>
            </a:lvl1pPr>
          </a:lstStyle>
          <a:p>
            <a:pPr algn="ctr">
              <a:defRPr b="0" i="0"/>
            </a:pPr>
            <a:r>
              <a:rPr lang="2057">
                <a:latin typeface="+mn-lt"/>
              </a:rPr>
              <a:t>Ending a call</a:t>
            </a:r>
          </a:p>
        </p:txBody>
      </p:sp>
    </p:spTree>
    <p:extLst>
      <p:ext uri="{BB962C8B-B14F-4D97-AF65-F5344CB8AC3E}">
        <p14:creationId xmlns:p14="http://schemas.microsoft.com/office/powerpoint/2010/main" val="30746058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lstStyle/>
          <a:p>
            <a:pPr>
              <a:defRPr b="0" i="0"/>
            </a:pPr>
            <a:r>
              <a:rPr lang="2057"/>
              <a:t>That’s it – Well done everyone!</a:t>
            </a:r>
          </a:p>
        </p:txBody>
      </p:sp>
      <p:sp>
        <p:nvSpPr>
          <p:cNvPr id="3" name="Undertittel 2"/>
          <p:cNvSpPr>
            <a:spLocks noGrp="1"/>
          </p:cNvSpPr>
          <p:nvPr>
            <p:ph type="subTitle" idx="4294967295"/>
          </p:nvPr>
        </p:nvSpPr>
        <p:spPr>
          <a:xfrm>
            <a:off x="828637" y="3338326"/>
            <a:ext cx="9839363" cy="3291074"/>
          </a:xfrm>
        </p:spPr>
        <p:txBody>
          <a:bodyPr>
            <a:normAutofit/>
          </a:bodyPr>
          <a:lstStyle/>
          <a:p>
            <a:pPr marL="0" indent="0">
              <a:buNone/>
              <a:defRPr b="0" i="0"/>
            </a:pPr>
            <a:r>
              <a:rPr lang="2057" b="1">
                <a:solidFill>
                  <a:schemeClr val="tx1"/>
                </a:solidFill>
              </a:rPr>
              <a:t>Now you can practise:</a:t>
            </a:r>
          </a:p>
          <a:p>
            <a:pPr>
              <a:buFontTx/>
              <a:buChar char="-"/>
              <a:defRPr b="0" i="0"/>
            </a:pPr>
            <a:r>
              <a:rPr lang="2057" sz="1600"/>
              <a:t>Calling with and without a live video</a:t>
            </a:r>
          </a:p>
          <a:p>
            <a:pPr>
              <a:buFontTx/>
              <a:buChar char="-"/>
              <a:defRPr b="0" i="0"/>
            </a:pPr>
            <a:r>
              <a:rPr lang="2057" sz="1600"/>
              <a:t>Accepting and rejecting calls</a:t>
            </a:r>
          </a:p>
          <a:p>
            <a:pPr>
              <a:buFontTx/>
              <a:buChar char="-"/>
              <a:defRPr b="0" i="0"/>
            </a:pPr>
            <a:r>
              <a:rPr lang="2057" sz="1600"/>
              <a:t>Turning sound and vision on and off during a call</a:t>
            </a:r>
          </a:p>
        </p:txBody>
      </p:sp>
      <p:sp>
        <p:nvSpPr>
          <p:cNvPr id="4" name="Tittel 1"/>
          <p:cNvSpPr txBox="1"/>
          <p:nvPr/>
        </p:nvSpPr>
        <p:spPr>
          <a:xfrm>
            <a:off x="819630" y="1666366"/>
            <a:ext cx="8286372" cy="10088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pPr>
              <a:defRPr b="0" i="0"/>
            </a:pPr>
            <a:r>
              <a:rPr lang="2057"/>
              <a:t>That’s it – Well done everyone!</a:t>
            </a:r>
          </a:p>
        </p:txBody>
      </p:sp>
    </p:spTree>
    <p:extLst>
      <p:ext uri="{BB962C8B-B14F-4D97-AF65-F5344CB8AC3E}">
        <p14:creationId xmlns:p14="http://schemas.microsoft.com/office/powerpoint/2010/main" val="34527770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0"/>
            <a:ext cx="12192626" cy="6848755"/>
          </a:xfrm>
          <a:prstGeom prst="rect">
            <a:avLst/>
          </a:prstGeom>
        </p:spPr>
      </p:pic>
      <p:sp>
        <p:nvSpPr>
          <p:cNvPr id="5" name="Tittel 1"/>
          <p:cNvSpPr txBox="1"/>
          <p:nvPr/>
        </p:nvSpPr>
        <p:spPr>
          <a:xfrm>
            <a:off x="2261062" y="2468007"/>
            <a:ext cx="1413763" cy="4816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defRPr b="0" i="0"/>
            </a:pPr>
            <a:r>
              <a:rPr lang="2057" dirty="0"/>
              <a:t>Part 2</a:t>
            </a:r>
          </a:p>
        </p:txBody>
      </p:sp>
      <p:sp>
        <p:nvSpPr>
          <p:cNvPr id="6" name="Plassholder for tekst 2"/>
          <p:cNvSpPr txBox="1"/>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panose="020F0302020204030204"/>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b="0" i="0"/>
            </a:pPr>
            <a:r>
              <a:rPr lang="2057"/>
              <a:t>Equipment</a:t>
            </a:r>
          </a:p>
        </p:txBody>
      </p:sp>
    </p:spTree>
    <p:extLst>
      <p:ext uri="{BB962C8B-B14F-4D97-AF65-F5344CB8AC3E}">
        <p14:creationId xmlns:p14="http://schemas.microsoft.com/office/powerpoint/2010/main" val="35707583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Equipment</a:t>
            </a:r>
          </a:p>
        </p:txBody>
      </p:sp>
      <p:sp>
        <p:nvSpPr>
          <p:cNvPr id="10"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2</a:t>
            </a:r>
          </a:p>
        </p:txBody>
      </p:sp>
      <p:cxnSp>
        <p:nvCxnSpPr>
          <p:cNvPr id="20" name="Rett pil 19"/>
          <p:cNvCxnSpPr/>
          <p:nvPr/>
        </p:nvCxnSpPr>
        <p:spPr>
          <a:xfrm flipV="1">
            <a:off x="5310779" y="334242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flipV="1">
            <a:off x="5310779" y="2973963"/>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8" name="Gruppe 7"/>
          <p:cNvGrpSpPr/>
          <p:nvPr/>
        </p:nvGrpSpPr>
        <p:grpSpPr>
          <a:xfrm>
            <a:off x="3501599" y="1616387"/>
            <a:ext cx="1350154" cy="3603796"/>
            <a:chOff x="3148566" y="1332772"/>
            <a:chExt cx="1574157" cy="4201699"/>
          </a:xfrm>
        </p:grpSpPr>
        <p:pic>
          <p:nvPicPr>
            <p:cNvPr id="18" name="Bilde 17" descr="man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566" y="1332772"/>
              <a:ext cx="1574157" cy="4201699"/>
            </a:xfrm>
            <a:prstGeom prst="rect">
              <a:avLst/>
            </a:prstGeom>
          </p:spPr>
        </p:pic>
        <p:sp>
          <p:nvSpPr>
            <p:cNvPr id="5" name="Ellipse 4"/>
            <p:cNvSpPr/>
            <p:nvPr/>
          </p:nvSpPr>
          <p:spPr>
            <a:xfrm>
              <a:off x="3927396" y="1724903"/>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rekant 6"/>
            <p:cNvSpPr/>
            <p:nvPr/>
          </p:nvSpPr>
          <p:spPr>
            <a:xfrm rot="16200000" flipH="1">
              <a:off x="3949542" y="1898518"/>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4" name="Gruppe 23"/>
          <p:cNvGrpSpPr/>
          <p:nvPr/>
        </p:nvGrpSpPr>
        <p:grpSpPr>
          <a:xfrm>
            <a:off x="6721782" y="2080910"/>
            <a:ext cx="1632196" cy="2146035"/>
            <a:chOff x="6635013" y="1641655"/>
            <a:chExt cx="2532137" cy="3329291"/>
          </a:xfrm>
        </p:grpSpPr>
        <p:pic>
          <p:nvPicPr>
            <p:cNvPr id="15" name="Bilde 14"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5013" y="1641655"/>
              <a:ext cx="2532137" cy="3329291"/>
            </a:xfrm>
            <a:prstGeom prst="rect">
              <a:avLst/>
            </a:prstGeom>
          </p:spPr>
        </p:pic>
        <p:pic>
          <p:nvPicPr>
            <p:cNvPr id="4" name="Bild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4321" y="2266238"/>
              <a:ext cx="1493520" cy="2334768"/>
            </a:xfrm>
            <a:prstGeom prst="rect">
              <a:avLst/>
            </a:prstGeom>
          </p:spPr>
        </p:pic>
        <p:sp>
          <p:nvSpPr>
            <p:cNvPr id="22" name="Ellipse 21"/>
            <p:cNvSpPr/>
            <p:nvPr/>
          </p:nvSpPr>
          <p:spPr>
            <a:xfrm flipH="1">
              <a:off x="7669023" y="2612069"/>
              <a:ext cx="181617" cy="1816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Trekant 22"/>
            <p:cNvSpPr/>
            <p:nvPr/>
          </p:nvSpPr>
          <p:spPr>
            <a:xfrm rot="5400000">
              <a:off x="7441978" y="2774109"/>
              <a:ext cx="454091" cy="405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4434328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45"/>
            <a:ext cx="12192626" cy="6848755"/>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Topic</a:t>
            </a:r>
          </a:p>
        </p:txBody>
      </p:sp>
      <p:sp>
        <p:nvSpPr>
          <p:cNvPr id="10"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2</a:t>
            </a:r>
          </a:p>
        </p:txBody>
      </p:sp>
      <p:grpSp>
        <p:nvGrpSpPr>
          <p:cNvPr id="8" name="Gruppe 7"/>
          <p:cNvGrpSpPr/>
          <p:nvPr/>
        </p:nvGrpSpPr>
        <p:grpSpPr>
          <a:xfrm>
            <a:off x="3097821" y="2166945"/>
            <a:ext cx="4778237" cy="1786941"/>
            <a:chOff x="4814023" y="2148451"/>
            <a:chExt cx="5408563" cy="2022667"/>
          </a:xfrm>
        </p:grpSpPr>
        <p:pic>
          <p:nvPicPr>
            <p:cNvPr id="12" name="Bilde 11"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726" y="2148451"/>
              <a:ext cx="3677860" cy="2022667"/>
            </a:xfrm>
            <a:prstGeom prst="rect">
              <a:avLst/>
            </a:prstGeom>
          </p:spPr>
        </p:pic>
        <p:grpSp>
          <p:nvGrpSpPr>
            <p:cNvPr id="4" name="Gruppe 3"/>
            <p:cNvGrpSpPr/>
            <p:nvPr/>
          </p:nvGrpSpPr>
          <p:grpSpPr>
            <a:xfrm>
              <a:off x="4814023" y="2360634"/>
              <a:ext cx="1730704" cy="1528459"/>
              <a:chOff x="4518603" y="2073545"/>
              <a:chExt cx="2401702" cy="2121047"/>
            </a:xfrm>
          </p:grpSpPr>
          <p:pic>
            <p:nvPicPr>
              <p:cNvPr id="11" name="Bilde 10"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8603" y="2073545"/>
                <a:ext cx="1613191" cy="2121047"/>
              </a:xfrm>
              <a:prstGeom prst="rect">
                <a:avLst/>
              </a:prstGeom>
            </p:spPr>
          </p:pic>
          <p:pic>
            <p:nvPicPr>
              <p:cNvPr id="13" name="Bilde 12"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8370" y="2073545"/>
                <a:ext cx="631935" cy="1196088"/>
              </a:xfrm>
              <a:prstGeom prst="rect">
                <a:avLst/>
              </a:prstGeom>
            </p:spPr>
          </p:pic>
        </p:grpSp>
      </p:grpSp>
      <p:sp>
        <p:nvSpPr>
          <p:cNvPr id="3" name="Rektangel 2"/>
          <p:cNvSpPr/>
          <p:nvPr/>
        </p:nvSpPr>
        <p:spPr>
          <a:xfrm>
            <a:off x="9064307" y="2190310"/>
            <a:ext cx="1464302" cy="2013692"/>
          </a:xfrm>
          <a:prstGeom prst="rect">
            <a:avLst/>
          </a:prstGeom>
        </p:spPr>
        <p:txBody>
          <a:bodyPr wrap="none">
            <a:spAutoFit/>
          </a:bodyPr>
          <a:lstStyle/>
          <a:p>
            <a:pPr>
              <a:defRPr b="0" i="0"/>
            </a:pPr>
            <a:r>
              <a:rPr lang="2057"/>
              <a:t>Screen</a:t>
            </a:r>
          </a:p>
          <a:p>
            <a:endParaRPr lang="nb-NO"/>
          </a:p>
          <a:p>
            <a:pPr>
              <a:defRPr b="0" i="0"/>
            </a:pPr>
            <a:r>
              <a:rPr lang="2057"/>
              <a:t>Video camera</a:t>
            </a:r>
          </a:p>
          <a:p>
            <a:endParaRPr lang="nb-NO"/>
          </a:p>
          <a:p>
            <a:pPr>
              <a:defRPr b="0" i="0"/>
            </a:pPr>
            <a:r>
              <a:rPr lang="2057"/>
              <a:t>Microphone</a:t>
            </a:r>
          </a:p>
          <a:p>
            <a:endParaRPr lang="nb-NO"/>
          </a:p>
          <a:p>
            <a:pPr>
              <a:defRPr b="0" i="0"/>
            </a:pPr>
            <a:r>
              <a:rPr lang="2057"/>
              <a:t>Speaker </a:t>
            </a:r>
          </a:p>
        </p:txBody>
      </p:sp>
      <p:cxnSp>
        <p:nvCxnSpPr>
          <p:cNvPr id="15" name="Rett pil 14"/>
          <p:cNvCxnSpPr/>
          <p:nvPr/>
        </p:nvCxnSpPr>
        <p:spPr>
          <a:xfrm flipV="1">
            <a:off x="8041254" y="3159884"/>
            <a:ext cx="692662" cy="900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Dobbel hakeparentes 6"/>
          <p:cNvSpPr/>
          <p:nvPr/>
        </p:nvSpPr>
        <p:spPr>
          <a:xfrm>
            <a:off x="2384529" y="1983772"/>
            <a:ext cx="5656725" cy="2384385"/>
          </a:xfrm>
          <a:prstGeom prst="bracketPair">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9989835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25480"/>
            <a:ext cx="12192626" cy="6848755"/>
          </a:xfrm>
          <a:prstGeom prst="rect">
            <a:avLst/>
          </a:prstGeom>
        </p:spPr>
      </p:pic>
      <p:pic>
        <p:nvPicPr>
          <p:cNvPr id="19" name="Bilde 18"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4816" y="1368286"/>
            <a:ext cx="3368615" cy="1852596"/>
          </a:xfrm>
          <a:prstGeom prst="rect">
            <a:avLst/>
          </a:prstGeom>
        </p:spPr>
      </p:pic>
      <p:grpSp>
        <p:nvGrpSpPr>
          <p:cNvPr id="3" name="Gruppe 2"/>
          <p:cNvGrpSpPr/>
          <p:nvPr/>
        </p:nvGrpSpPr>
        <p:grpSpPr>
          <a:xfrm>
            <a:off x="3935392" y="1494118"/>
            <a:ext cx="1762621" cy="1541060"/>
            <a:chOff x="3486400" y="1494753"/>
            <a:chExt cx="2312135" cy="2021501"/>
          </a:xfrm>
        </p:grpSpPr>
        <p:pic>
          <p:nvPicPr>
            <p:cNvPr id="18" name="Bilde 17"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6400" y="1494753"/>
              <a:ext cx="1537480" cy="2021501"/>
            </a:xfrm>
            <a:prstGeom prst="rect">
              <a:avLst/>
            </a:prstGeom>
          </p:spPr>
        </p:pic>
        <p:pic>
          <p:nvPicPr>
            <p:cNvPr id="22" name="Bilde 21" descr="nettbrett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6258" y="1494753"/>
              <a:ext cx="602277" cy="1139953"/>
            </a:xfrm>
            <a:prstGeom prst="rect">
              <a:avLst/>
            </a:prstGeom>
          </p:spPr>
        </p:pic>
      </p:grpSp>
      <p:sp>
        <p:nvSpPr>
          <p:cNvPr id="10"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Topic</a:t>
            </a:r>
          </a:p>
        </p:txBody>
      </p:sp>
      <p:sp>
        <p:nvSpPr>
          <p:cNvPr id="12"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2</a:t>
            </a:r>
          </a:p>
        </p:txBody>
      </p:sp>
      <p:cxnSp>
        <p:nvCxnSpPr>
          <p:cNvPr id="23" name="Rett pil 22"/>
          <p:cNvCxnSpPr/>
          <p:nvPr/>
        </p:nvCxnSpPr>
        <p:spPr>
          <a:xfrm flipH="1" flipV="1">
            <a:off x="5521124" y="2453833"/>
            <a:ext cx="428263" cy="129636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Rett pil 23"/>
          <p:cNvCxnSpPr/>
          <p:nvPr/>
        </p:nvCxnSpPr>
        <p:spPr>
          <a:xfrm flipH="1" flipV="1">
            <a:off x="4780345" y="3136741"/>
            <a:ext cx="740779" cy="107644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Rett pil 20"/>
          <p:cNvCxnSpPr/>
          <p:nvPr/>
        </p:nvCxnSpPr>
        <p:spPr>
          <a:xfrm flipH="1">
            <a:off x="8535029" y="2761563"/>
            <a:ext cx="783401"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Rett linje 10"/>
          <p:cNvCxnSpPr/>
          <p:nvPr/>
        </p:nvCxnSpPr>
        <p:spPr>
          <a:xfrm flipH="1">
            <a:off x="7187878" y="2761563"/>
            <a:ext cx="2130553" cy="15442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Bild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4193" y="3898757"/>
            <a:ext cx="1447939" cy="1586759"/>
          </a:xfrm>
          <a:prstGeom prst="rect">
            <a:avLst/>
          </a:prstGeom>
        </p:spPr>
      </p:pic>
    </p:spTree>
    <p:extLst>
      <p:ext uri="{BB962C8B-B14F-4D97-AF65-F5344CB8AC3E}">
        <p14:creationId xmlns:p14="http://schemas.microsoft.com/office/powerpoint/2010/main" val="13176171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tredj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0"/>
            <a:ext cx="12192626" cy="6848755"/>
          </a:xfrm>
          <a:prstGeom prst="rect">
            <a:avLst/>
          </a:prstGeom>
        </p:spPr>
      </p:pic>
      <p:pic>
        <p:nvPicPr>
          <p:cNvPr id="14" name="Bilde 13"/>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3633614" y="3341660"/>
            <a:ext cx="1252650" cy="1372746"/>
          </a:xfrm>
          <a:prstGeom prst="rect">
            <a:avLst/>
          </a:prstGeom>
        </p:spPr>
      </p:pic>
      <p:pic>
        <p:nvPicPr>
          <p:cNvPr id="16" name="Bilde 15" descr="illustrasjoner.png"/>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6371242" y="1715204"/>
            <a:ext cx="4416363" cy="2428813"/>
          </a:xfrm>
          <a:prstGeom prst="rect">
            <a:avLst/>
          </a:prstGeom>
        </p:spPr>
      </p:pic>
      <p:pic>
        <p:nvPicPr>
          <p:cNvPr id="22" name="Bilde 21" descr="nettbrettet.png"/>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074498" y="1862396"/>
            <a:ext cx="523648" cy="991130"/>
          </a:xfrm>
          <a:prstGeom prst="rect">
            <a:avLst/>
          </a:prstGeom>
        </p:spPr>
      </p:pic>
      <p:pic>
        <p:nvPicPr>
          <p:cNvPr id="23" name="Bilde 22" descr="laptop.png"/>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4049555" y="1715204"/>
            <a:ext cx="2567200" cy="1411852"/>
          </a:xfrm>
          <a:prstGeom prst="rect">
            <a:avLst/>
          </a:prstGeom>
        </p:spPr>
      </p:pic>
      <p:sp>
        <p:nvSpPr>
          <p:cNvPr id="9"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pPr>
              <a:defRPr b="0" i="0"/>
            </a:pPr>
            <a:r>
              <a:rPr lang="2057"/>
              <a:t>Topic</a:t>
            </a:r>
          </a:p>
        </p:txBody>
      </p:sp>
      <p:sp>
        <p:nvSpPr>
          <p:cNvPr id="10" name="Tittel 1"/>
          <p:cNvSpPr txBox="1"/>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pPr>
              <a:defRPr b="0" i="0"/>
            </a:pPr>
            <a:r>
              <a:rPr lang="2057" sz="3200" b="1">
                <a:solidFill>
                  <a:schemeClr val="bg1"/>
                </a:solidFill>
              </a:rPr>
              <a:t>2</a:t>
            </a:r>
          </a:p>
        </p:txBody>
      </p:sp>
      <p:pic>
        <p:nvPicPr>
          <p:cNvPr id="3" name="Bild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433" y="2122148"/>
            <a:ext cx="2143640" cy="2143640"/>
          </a:xfrm>
          <a:prstGeom prst="rect">
            <a:avLst/>
          </a:prstGeom>
        </p:spPr>
      </p:pic>
      <p:pic>
        <p:nvPicPr>
          <p:cNvPr id="15" name="Bilde 14"/>
          <p:cNvPicPr>
            <a:picLocks noChangeAspect="1"/>
          </p:cNvPicPr>
          <p:nvPr/>
        </p:nvPicPr>
        <p:blipFill>
          <a:blip r:embed="rId9">
            <a:alphaModFix amt="20000"/>
          </a:blip>
          <a:stretch>
            <a:fillRect/>
          </a:stretch>
        </p:blipFill>
        <p:spPr>
          <a:xfrm>
            <a:off x="9246061" y="1810245"/>
            <a:ext cx="1075870" cy="1341345"/>
          </a:xfrm>
          <a:prstGeom prst="rect">
            <a:avLst/>
          </a:prstGeom>
          <a:noFill/>
        </p:spPr>
      </p:pic>
      <p:pic>
        <p:nvPicPr>
          <p:cNvPr id="21" name="Bilde 20" descr="nettbrettet.png"/>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2734906" y="1722301"/>
            <a:ext cx="1171704" cy="1540574"/>
          </a:xfrm>
          <a:prstGeom prst="rect">
            <a:avLst/>
          </a:prstGeom>
        </p:spPr>
      </p:pic>
    </p:spTree>
    <p:extLst>
      <p:ext uri="{BB962C8B-B14F-4D97-AF65-F5344CB8AC3E}">
        <p14:creationId xmlns:p14="http://schemas.microsoft.com/office/powerpoint/2010/main" val="19312632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andre side a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 y="-23150"/>
            <a:ext cx="12192626" cy="6848755"/>
          </a:xfrm>
          <a:prstGeom prst="rect">
            <a:avLst/>
          </a:prstGeom>
        </p:spPr>
      </p:pic>
      <p:sp>
        <p:nvSpPr>
          <p:cNvPr id="5" name="Tittel 1"/>
          <p:cNvSpPr txBox="1"/>
          <p:nvPr/>
        </p:nvSpPr>
        <p:spPr>
          <a:xfrm>
            <a:off x="2237014" y="2468007"/>
            <a:ext cx="1437811" cy="48169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bg1"/>
                </a:solidFill>
                <a:latin typeface="Calibri"/>
                <a:ea typeface="+mj-ea"/>
                <a:cs typeface="Calibri"/>
              </a:defRPr>
            </a:lvl1pPr>
          </a:lstStyle>
          <a:p>
            <a:pPr>
              <a:defRPr b="0" i="0"/>
            </a:pPr>
            <a:r>
              <a:rPr lang="2057" dirty="0"/>
              <a:t>Part 3</a:t>
            </a:r>
          </a:p>
        </p:txBody>
      </p:sp>
      <p:sp>
        <p:nvSpPr>
          <p:cNvPr id="6" name="Plassholder for tekst 2"/>
          <p:cNvSpPr txBox="1"/>
          <p:nvPr/>
        </p:nvSpPr>
        <p:spPr>
          <a:xfrm>
            <a:off x="4071131" y="2335910"/>
            <a:ext cx="7736949" cy="481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baseline="0">
                <a:solidFill>
                  <a:schemeClr val="tx1"/>
                </a:solidFill>
                <a:latin typeface="Calibri Light" panose="020F0302020204030204"/>
                <a:ea typeface="+mn-ea"/>
                <a:cs typeface="Calibri Light"/>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defRPr b="0" i="0"/>
            </a:pPr>
            <a:r>
              <a:rPr lang="2057"/>
              <a:t>Download App</a:t>
            </a:r>
          </a:p>
        </p:txBody>
      </p:sp>
    </p:spTree>
    <p:extLst>
      <p:ext uri="{BB962C8B-B14F-4D97-AF65-F5344CB8AC3E}">
        <p14:creationId xmlns:p14="http://schemas.microsoft.com/office/powerpoint/2010/main" val="353583858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5" ma:contentTypeDescription="Opprett et nytt dokument." ma:contentTypeScope="" ma:versionID="79325c5a4eef497bf180ac03b830a0a2">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8ded2b5947a7ea2be1171d5f87d88802"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7D1973-7193-4F72-B503-9AA3BDA88FB2}">
  <ds:schemaRefs/>
</ds:datastoreItem>
</file>

<file path=customXml/itemProps2.xml><?xml version="1.0" encoding="utf-8"?>
<ds:datastoreItem xmlns:ds="http://schemas.openxmlformats.org/officeDocument/2006/customXml" ds:itemID="{8F8BB0A6-2099-4B07-B063-87AD6206A100}">
  <ds:schemaRefs/>
</ds:datastoreItem>
</file>

<file path=customXml/itemProps3.xml><?xml version="1.0" encoding="utf-8"?>
<ds:datastoreItem xmlns:ds="http://schemas.openxmlformats.org/officeDocument/2006/customXml" ds:itemID="{64A5F559-ABC2-4447-B606-3F203AEFACE2}">
  <ds:schemaRefs/>
</ds:datastoreItem>
</file>

<file path=docProps/app.xml><?xml version="1.0" encoding="utf-8"?>
<Properties xmlns="http://schemas.openxmlformats.org/officeDocument/2006/extended-properties" xmlns:vt="http://schemas.openxmlformats.org/officeDocument/2006/docPropsVTypes">
  <TotalTime>1837</TotalTime>
  <Words>1058</Words>
  <Application>Microsoft Office PowerPoint</Application>
  <PresentationFormat>Widescreen</PresentationFormat>
  <Paragraphs>143</Paragraphs>
  <Slides>31</Slides>
  <Notes>28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31</vt:i4>
      </vt:variant>
    </vt:vector>
  </HeadingPairs>
  <TitlesOfParts>
    <vt:vector size="35" baseType="lpstr">
      <vt:lpstr>Arial</vt:lpstr>
      <vt:lpstr>Calibri</vt:lpstr>
      <vt:lpstr>Calibri Light</vt:lpstr>
      <vt:lpstr>Office-tema</vt:lpstr>
      <vt:lpstr>Introduction to digital meeting places</vt:lpstr>
      <vt:lpstr>PowerPoint-presentasjon</vt:lpstr>
      <vt:lpstr>What are digital meeting places?</vt:lpstr>
      <vt:lpstr>PowerPoint-presentasjon</vt:lpstr>
      <vt:lpstr>Equipment</vt:lpstr>
      <vt:lpstr>Topic</vt:lpstr>
      <vt:lpstr>Topic</vt:lpstr>
      <vt:lpstr>Topic</vt:lpstr>
      <vt:lpstr>PowerPoint-presentasjon</vt:lpstr>
      <vt:lpstr>Download App</vt:lpstr>
      <vt:lpstr>PowerPoint-presentasjon</vt:lpstr>
      <vt:lpstr>PowerPoint-presentasjon</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Starting or accepting a call</vt:lpstr>
      <vt:lpstr>PowerPoint-presentasjon</vt:lpstr>
      <vt:lpstr>Starting or accepting a call</vt:lpstr>
      <vt:lpstr>That’s it – Well done everyone!</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i gang med Skype</dc:title>
  <dc:creator>Erikstad Ida Aspeslåen</dc:creator>
  <cp:lastModifiedBy>Hildegunn Breivik</cp:lastModifiedBy>
  <cp:revision>431</cp:revision>
  <dcterms:created xsi:type="dcterms:W3CDTF">2016-06-15T11:17:11Z</dcterms:created>
  <dcterms:modified xsi:type="dcterms:W3CDTF">2023-10-23T11:09:10Z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SIP_Label_4012811f-b717-4099-a412-3cacd3519ab9_ActionId">
    <vt:lpwstr>e648b5bf-ac39-4e77-8526-f51c05a7a071</vt:lpwstr>
  </property>
  <property fmtid="{D5CDD505-2E9C-101B-9397-08002B2CF9AE}" pid="4" name="MSIP_Label_4012811f-b717-4099-a412-3cacd3519ab9_ContentBits">
    <vt:lpwstr>0</vt:lpwstr>
  </property>
  <property fmtid="{D5CDD505-2E9C-101B-9397-08002B2CF9AE}" pid="5" name="MSIP_Label_4012811f-b717-4099-a412-3cacd3519ab9_Enabled">
    <vt:lpwstr>true</vt:lpwstr>
  </property>
  <property fmtid="{D5CDD505-2E9C-101B-9397-08002B2CF9AE}" pid="6" name="MSIP_Label_4012811f-b717-4099-a412-3cacd3519ab9_Method">
    <vt:lpwstr>Privileged</vt:lpwstr>
  </property>
  <property fmtid="{D5CDD505-2E9C-101B-9397-08002B2CF9AE}" pid="7" name="MSIP_Label_4012811f-b717-4099-a412-3cacd3519ab9_Name">
    <vt:lpwstr>Åpen</vt:lpwstr>
  </property>
  <property fmtid="{D5CDD505-2E9C-101B-9397-08002B2CF9AE}" pid="8" name="MSIP_Label_4012811f-b717-4099-a412-3cacd3519ab9_SetDate">
    <vt:lpwstr>2023-09-11T15:08:33Z</vt:lpwstr>
  </property>
  <property fmtid="{D5CDD505-2E9C-101B-9397-08002B2CF9AE}" pid="9" name="MSIP_Label_4012811f-b717-4099-a412-3cacd3519ab9_SiteId">
    <vt:lpwstr>1ec46890-73f8-4a2a-9b2c-9a6611f1c922</vt:lpwstr>
  </property>
</Properties>
</file>