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4" d="100"/>
          <a:sy n="64" d="100"/>
        </p:scale>
        <p:origin x="142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17.08.2019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17.08.2019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استعرض أهداف التعلم مع المشاركين في الدورة قبل بدء الت</a:t>
            </a:r>
            <a:r>
              <a:rPr lang="ku-Arab-IQ" sz="1200" b="1" kern="1200" dirty="0">
                <a:solidFill>
                  <a:schemeClr val="tx1"/>
                </a:solidFill>
                <a:effectLst/>
                <a:latin typeface="+mn-lt"/>
                <a:ea typeface="+mn-ea"/>
                <a:cs typeface="+mn-cs"/>
              </a:rPr>
              <a:t>علیم</a:t>
            </a:r>
            <a:r>
              <a:rPr lang="ar-SA" sz="1200" b="1" kern="120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هذا سيسهل علیهم تعلم أهم المعلومات وتذكرها.</a:t>
            </a:r>
            <a:endParaRPr lang="nb-NO" sz="1200" b="1"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جمیع مواقع الويب لها عنوان موقع أو ما یسمی بـ </a:t>
            </a:r>
            <a:r>
              <a:rPr lang="nb-NO" sz="1200" kern="1200" dirty="0">
                <a:solidFill>
                  <a:schemeClr val="tx1"/>
                </a:solidFill>
                <a:effectLst/>
                <a:latin typeface="+mn-lt"/>
                <a:ea typeface="+mn-ea"/>
                <a:cs typeface="+mn-cs"/>
              </a:rPr>
              <a:t>URL</a:t>
            </a:r>
            <a:r>
              <a:rPr lang="ar-SA" sz="1200" kern="1200" dirty="0">
                <a:solidFill>
                  <a:schemeClr val="tx1"/>
                </a:solidFill>
                <a:effectLst/>
                <a:latin typeface="+mn-lt"/>
                <a:ea typeface="+mn-ea"/>
                <a:cs typeface="+mn-cs"/>
              </a:rPr>
              <a:t>. عند إدخال عنوان الموقع في شريط العناوين، فإنك تخطر المتصفح بالصفحة التي ترغب في الدخول إلیها. نستخدم هنا موقع القصر الملكي كمثال:</a:t>
            </a:r>
            <a:endParaRPr lang="ku-Arab-IQ"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ku-Arab-IQ"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www</a:t>
            </a:r>
            <a:r>
              <a:rPr lang="nb-NO" sz="1200" kern="1200" dirty="0">
                <a:solidFill>
                  <a:schemeClr val="tx1"/>
                </a:solidFill>
                <a:effectLst/>
                <a:latin typeface="+mn-lt"/>
                <a:ea typeface="+mn-ea"/>
                <a:cs typeface="+mn-cs"/>
              </a:rPr>
              <a:t>.</a:t>
            </a:r>
            <a:r>
              <a:rPr lang="ar-SA"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("شبكة الاتصالات العالمية"). تعني أن الصفحة موجودة على الويب.</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kongehuset</a:t>
            </a:r>
            <a:r>
              <a:rPr lang="ar-SA" sz="1200" kern="1200" dirty="0">
                <a:solidFill>
                  <a:schemeClr val="tx1"/>
                </a:solidFill>
                <a:effectLst/>
                <a:latin typeface="+mn-lt"/>
                <a:ea typeface="+mn-ea"/>
                <a:cs typeface="+mn-cs"/>
              </a:rPr>
              <a:t>" هو اسم الصفحة.</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no</a:t>
            </a:r>
            <a:r>
              <a:rPr lang="ar-SA" sz="1200" kern="1200" dirty="0">
                <a:solidFill>
                  <a:schemeClr val="tx1"/>
                </a:solidFill>
                <a:effectLst/>
                <a:latin typeface="+mn-lt"/>
                <a:ea typeface="+mn-ea"/>
                <a:cs typeface="+mn-cs"/>
              </a:rPr>
              <a:t>" تعني أن الصفحة نرويجية.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يعد استخدام عناوين المواقع أمرًا جيدًا جدًا عندما تعرف عنوان الصفحة التي تريد زيارتها. فهکذا تعلم أنك تأتي إلى المكان الصحيح. في وقت لاحق سوف ننظر في كيفية البحث عن صفحة ما علی الانترنت.</a:t>
            </a:r>
            <a:endParaRPr lang="nb-NO" sz="1200" kern="1200" dirty="0">
              <a:solidFill>
                <a:schemeClr val="tx1"/>
              </a:solidFill>
              <a:effectLst/>
              <a:latin typeface="+mn-lt"/>
              <a:ea typeface="+mn-ea"/>
              <a:cs typeface="+mn-cs"/>
            </a:endParaRPr>
          </a:p>
          <a:p>
            <a:pPr marL="0" indent="0" algn="r" rtl="1">
              <a:buFontTx/>
              <a:buNone/>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لتكون قادرًا على الكتابة في شريط العناوين، يجب عليك أولاً النقر علیه. بعد الانتهاء من کتابة العنوان، اضغط على الزر "</a:t>
            </a:r>
            <a:r>
              <a:rPr lang="nb-NO" sz="1200" kern="1200" dirty="0">
                <a:solidFill>
                  <a:schemeClr val="tx1"/>
                </a:solidFill>
                <a:effectLst/>
                <a:latin typeface="+mn-lt"/>
                <a:ea typeface="+mn-ea"/>
                <a:cs typeface="+mn-cs"/>
              </a:rPr>
              <a:t>Enter</a:t>
            </a:r>
            <a:r>
              <a:rPr lang="ar-SA" sz="1200" kern="1200" dirty="0">
                <a:solidFill>
                  <a:schemeClr val="tx1"/>
                </a:solidFill>
                <a:effectLst/>
                <a:latin typeface="+mn-lt"/>
                <a:ea typeface="+mn-ea"/>
                <a:cs typeface="+mn-cs"/>
              </a:rPr>
              <a:t>" (إدخال) علی لوحة المفاتيح. إنه كبير جدا ویقع على يمين الحروف. عند البعض اسم هذا الزر </a:t>
            </a:r>
            <a:r>
              <a:rPr lang="nb-NO" sz="1200" kern="1200" dirty="0">
                <a:solidFill>
                  <a:schemeClr val="tx1"/>
                </a:solidFill>
                <a:effectLst/>
                <a:latin typeface="+mn-lt"/>
                <a:ea typeface="+mn-ea"/>
                <a:cs typeface="+mn-cs"/>
              </a:rPr>
              <a:t>"Enter" </a:t>
            </a:r>
            <a:r>
              <a:rPr lang="ar-SA" sz="1200" kern="1200" dirty="0">
                <a:solidFill>
                  <a:schemeClr val="tx1"/>
                </a:solidFill>
                <a:effectLst/>
                <a:latin typeface="+mn-lt"/>
                <a:ea typeface="+mn-ea"/>
                <a:cs typeface="+mn-cs"/>
              </a:rPr>
              <a:t>،</a:t>
            </a:r>
            <a:endParaRPr lang="ku-Arab-IQ" sz="1200" kern="1200" dirty="0">
              <a:solidFill>
                <a:schemeClr val="tx1"/>
              </a:solidFill>
              <a:effectLst/>
              <a:latin typeface="+mn-lt"/>
              <a:ea typeface="+mn-ea"/>
              <a:cs typeface="+mn-cs"/>
            </a:endParaRPr>
          </a:p>
          <a:p>
            <a:pPr algn="r" rtl="1"/>
            <a:endParaRPr lang="ku-Arab-IQ"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بينما عند البعض الآخر اسمە </a:t>
            </a:r>
            <a:r>
              <a:rPr lang="nb-NO" sz="1200" kern="1200" dirty="0">
                <a:solidFill>
                  <a:schemeClr val="tx1"/>
                </a:solidFill>
                <a:effectLst/>
                <a:latin typeface="+mn-lt"/>
                <a:ea typeface="+mn-ea"/>
                <a:cs typeface="+mn-cs"/>
              </a:rPr>
              <a:t>"Go" </a:t>
            </a:r>
            <a:r>
              <a:rPr lang="nb-NO"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أو </a:t>
            </a:r>
            <a:r>
              <a:rPr lang="nb-NO" sz="1200" kern="1200" dirty="0">
                <a:solidFill>
                  <a:schemeClr val="tx1"/>
                </a:solidFill>
                <a:effectLst/>
                <a:latin typeface="+mn-lt"/>
                <a:ea typeface="+mn-ea"/>
                <a:cs typeface="+mn-cs"/>
              </a:rPr>
              <a:t>"Return"</a:t>
            </a:r>
            <a:r>
              <a:rPr lang="ar-SA" sz="1200" kern="1200" dirty="0">
                <a:solidFill>
                  <a:schemeClr val="tx1"/>
                </a:solidFill>
                <a:effectLst/>
                <a:latin typeface="+mn-lt"/>
                <a:ea typeface="+mn-ea"/>
                <a:cs typeface="+mn-cs"/>
              </a:rPr>
              <a:t>. عند البعض يحتوي الزر على صورة سهم بزاوية.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إدخال "</a:t>
            </a:r>
            <a:r>
              <a:rPr lang="nb-NO" sz="1200" b="1" kern="1200" dirty="0">
                <a:solidFill>
                  <a:schemeClr val="tx1"/>
                </a:solidFill>
                <a:effectLst/>
                <a:latin typeface="+mn-lt"/>
                <a:ea typeface="+mn-ea"/>
                <a:cs typeface="+mn-cs"/>
              </a:rPr>
              <a:t>www.kongehuset.no</a:t>
            </a:r>
            <a:r>
              <a:rPr lang="ar-SA" sz="1200" b="1" kern="1200" dirty="0">
                <a:solidFill>
                  <a:schemeClr val="tx1"/>
                </a:solidFill>
                <a:effectLst/>
                <a:latin typeface="+mn-lt"/>
                <a:ea typeface="+mn-ea"/>
                <a:cs typeface="+mn-cs"/>
              </a:rPr>
              <a:t>" في متصفحهم والضغط على زر "</a:t>
            </a:r>
            <a:r>
              <a:rPr lang="nb-NO" sz="1200" b="1" kern="1200" dirty="0" err="1">
                <a:solidFill>
                  <a:schemeClr val="tx1"/>
                </a:solidFill>
                <a:effectLst/>
                <a:latin typeface="+mn-lt"/>
                <a:ea typeface="+mn-ea"/>
                <a:cs typeface="+mn-cs"/>
              </a:rPr>
              <a:t>enter</a:t>
            </a:r>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قد يستغرق الأمر بعض الوقت حتى تظهر الصفحة.</a:t>
            </a:r>
            <a:endParaRPr lang="nb-NO" sz="1200" kern="1200" dirty="0">
              <a:solidFill>
                <a:schemeClr val="tx1"/>
              </a:solidFill>
              <a:effectLst/>
              <a:latin typeface="+mn-lt"/>
              <a:ea typeface="+mn-ea"/>
              <a:cs typeface="+mn-cs"/>
            </a:endParaRPr>
          </a:p>
          <a:p>
            <a:pPr marL="0" indent="0" algn="r" rtl="1">
              <a:buFontTx/>
              <a:buNone/>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الصفحة التي تظهر أولاً هي الصفحة الأولى أو الأمامیة. أنها تحتوي على بعض المعلومات، ولكن ليس كل شيء. للعثور على معلومات حول مواضيع أخرى، يمكنك استخدام قائمة الصفحة. عادة ما توجد القائمة في أعلى أو يسار الصفحة. انقر على عنوان القائمة لفتحه. من الممكن أيضًا النقر علی عناصر أخرى مثل الصور والمقالات لقراءة المزيد. كل ما يمكن النقر علیە هو رابط.</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سيرى مستخدم الكمبيوتر أن مؤشر الفأرة يتحول إلى يد صغيرة في كل مرة يكون فيها المؤشر فوق رابط يمكنك النقر عليه.</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تأکد من قیام الجميع بمحاولة النقر علی بعض العناصر الموجودة على الصفحة. </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في بعض الأحيان يمكنك النقر علی رابط دون أن تعني ذلك، أو لأسباب أخرى ترغب في العودة إلى شيء شاهدتە سابقًا. يوجد زران یحتویان أسهم على يسار شريط العنوان مباشرة. اضغط على السهم الذي يشير إلى جهة اليسار للعودة.</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للمضي قدمًا، اضغط على السهم الذي يشير إلى </a:t>
            </a:r>
            <a:r>
              <a:rPr lang="ku-Arab-IQ" sz="1200" kern="1200" dirty="0">
                <a:solidFill>
                  <a:schemeClr val="tx1"/>
                </a:solidFill>
                <a:effectLst/>
                <a:latin typeface="+mn-lt"/>
                <a:ea typeface="+mn-ea"/>
                <a:cs typeface="+mn-cs"/>
              </a:rPr>
              <a:t>جهة</a:t>
            </a:r>
            <a:r>
              <a:rPr lang="ar-SA" sz="1200" kern="1200" dirty="0">
                <a:solidFill>
                  <a:schemeClr val="tx1"/>
                </a:solidFill>
                <a:effectLst/>
                <a:latin typeface="+mn-lt"/>
                <a:ea typeface="+mn-ea"/>
                <a:cs typeface="+mn-cs"/>
              </a:rPr>
              <a:t> اليمين.</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واطلب من الجميع علی بعض الروابط ومحاولة المضي قدما للأمام العودة للخلف.</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ليس من المعروف دائمًا أیة صفحة انترنت هي التي یرغب المرء في زيارتها بالضبط. في هذە الحالة يمكننا القيام بالبحث. هناك العديد من محركات البحث، ولكن غوغل </a:t>
            </a:r>
            <a:r>
              <a:rPr lang="nb-NO" sz="1200" kern="1200" dirty="0">
                <a:solidFill>
                  <a:schemeClr val="tx1"/>
                </a:solidFill>
                <a:effectLst/>
                <a:latin typeface="+mn-lt"/>
                <a:ea typeface="+mn-ea"/>
                <a:cs typeface="+mn-cs"/>
              </a:rPr>
              <a:t>Google</a:t>
            </a:r>
            <a:r>
              <a:rPr lang="ar-SA" sz="1200" kern="1200" dirty="0">
                <a:solidFill>
                  <a:schemeClr val="tx1"/>
                </a:solidFill>
                <a:effectLst/>
                <a:latin typeface="+mn-lt"/>
                <a:ea typeface="+mn-ea"/>
                <a:cs typeface="+mn-cs"/>
              </a:rPr>
              <a:t> هو الأكثر شيوعًا من بینها. يطلق بعض الأشخاص علی عملیة البحث علی شبکة الويب  " </a:t>
            </a:r>
            <a:r>
              <a:rPr lang="nb-NO" sz="1200" kern="1200" dirty="0">
                <a:solidFill>
                  <a:schemeClr val="tx1"/>
                </a:solidFill>
                <a:effectLst/>
                <a:latin typeface="+mn-lt"/>
                <a:ea typeface="+mn-ea"/>
                <a:cs typeface="+mn-cs"/>
              </a:rPr>
              <a:t>å google</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اطلب من الجميع الانتقال إلى</a:t>
            </a:r>
            <a:r>
              <a:rPr lang="ar-SA"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google.no</a:t>
            </a:r>
            <a:r>
              <a:rPr lang="ar-SA" sz="1200" b="1" kern="1200" dirty="0">
                <a:solidFill>
                  <a:schemeClr val="tx1"/>
                </a:solidFill>
                <a:effectLst/>
                <a:latin typeface="+mn-lt"/>
                <a:ea typeface="+mn-ea"/>
                <a:cs typeface="+mn-cs"/>
              </a:rPr>
              <a:t>.</a:t>
            </a:r>
            <a:endParaRPr lang="nb-NO"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في </a:t>
            </a:r>
            <a:r>
              <a:rPr lang="nb-NO" sz="1200" kern="1200" dirty="0">
                <a:solidFill>
                  <a:schemeClr val="tx1"/>
                </a:solidFill>
                <a:effectLst/>
                <a:latin typeface="+mn-lt"/>
                <a:ea typeface="+mn-ea"/>
                <a:cs typeface="+mn-cs"/>
              </a:rPr>
              <a:t>google.no</a:t>
            </a:r>
            <a:r>
              <a:rPr lang="ar-SA" sz="1200" kern="1200" dirty="0">
                <a:solidFill>
                  <a:schemeClr val="tx1"/>
                </a:solidFill>
                <a:effectLst/>
                <a:latin typeface="+mn-lt"/>
                <a:ea typeface="+mn-ea"/>
                <a:cs typeface="+mn-cs"/>
              </a:rPr>
              <a:t>، هناك حقل بحث في منتصف الشاشة. كما تطرقنا إلیە في السابق، يمكن استخدام شريط العناوين كحقل بحث، لكننا الآن نستخدم محرك البحث غوغل </a:t>
            </a:r>
            <a:r>
              <a:rPr lang="nb-NO" sz="1200" kern="1200" dirty="0">
                <a:solidFill>
                  <a:schemeClr val="tx1"/>
                </a:solidFill>
                <a:effectLst/>
                <a:latin typeface="+mn-lt"/>
                <a:ea typeface="+mn-ea"/>
                <a:cs typeface="+mn-cs"/>
              </a:rPr>
              <a:t>Google </a:t>
            </a:r>
            <a:r>
              <a:rPr lang="ar-SA" sz="1200" kern="1200" dirty="0">
                <a:solidFill>
                  <a:schemeClr val="tx1"/>
                </a:solidFill>
                <a:effectLst/>
                <a:latin typeface="+mn-lt"/>
                <a:ea typeface="+mn-ea"/>
                <a:cs typeface="+mn-cs"/>
              </a:rPr>
              <a:t>لذلك.</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للبحث عن موضوع ما، اكتبه في حقل البحث واضغط على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(إدخال).</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من المهم أن یکون المرء دقيقًا في عمليات البحث. على سبيل المثال، إذا بحثت عن كلمة </a:t>
            </a:r>
            <a:r>
              <a:rPr lang="nb-NO" sz="1200" kern="1200" dirty="0">
                <a:solidFill>
                  <a:schemeClr val="tx1"/>
                </a:solidFill>
                <a:effectLst/>
                <a:latin typeface="+mn-lt"/>
                <a:ea typeface="+mn-ea"/>
                <a:cs typeface="+mn-cs"/>
              </a:rPr>
              <a:t>"kart" </a:t>
            </a:r>
            <a:r>
              <a:rPr lang="nb-NO"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("خريطة") ، فسيتم إخبارك أن هناك أكثر من مائتي مليون موقع یمکنك زیارتها. هذا ليس مفيدًا جدًا إذا أردت أن تتعلم حول </a:t>
            </a:r>
            <a:r>
              <a:rPr lang="nb-NO" sz="1200" kern="1200" dirty="0">
                <a:solidFill>
                  <a:schemeClr val="tx1"/>
                </a:solidFill>
                <a:effectLst/>
                <a:latin typeface="+mn-lt"/>
                <a:ea typeface="+mn-ea"/>
                <a:cs typeface="+mn-cs"/>
              </a:rPr>
              <a:t>eplekart </a:t>
            </a:r>
            <a:r>
              <a:rPr lang="ar-SA" sz="1200" kern="1200" dirty="0">
                <a:solidFill>
                  <a:schemeClr val="tx1"/>
                </a:solidFill>
                <a:effectLst/>
                <a:latin typeface="+mn-lt"/>
                <a:ea typeface="+mn-ea"/>
                <a:cs typeface="+mn-cs"/>
              </a:rPr>
              <a:t>(التفاح غیر الناضج). ومع ذلك، إذا أدخلت کلمة </a:t>
            </a:r>
            <a:r>
              <a:rPr lang="nb-NO" sz="1200" kern="1200" dirty="0">
                <a:solidFill>
                  <a:schemeClr val="tx1"/>
                </a:solidFill>
                <a:effectLst/>
                <a:latin typeface="+mn-lt"/>
                <a:ea typeface="+mn-ea"/>
                <a:cs typeface="+mn-cs"/>
              </a:rPr>
              <a:t>eplekart</a:t>
            </a:r>
            <a:r>
              <a:rPr lang="ar-SA" sz="1200" kern="1200" dirty="0">
                <a:solidFill>
                  <a:schemeClr val="tx1"/>
                </a:solidFill>
                <a:effectLst/>
                <a:latin typeface="+mn-lt"/>
                <a:ea typeface="+mn-ea"/>
                <a:cs typeface="+mn-cs"/>
              </a:rPr>
              <a:t>، فستحصل على عدد أقل من المواقع، ولكن معظمها يتعلق بزراعة التفاح.</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تحتوي العديد من الصفحات على معلومات أكثر من تلك التي یسمح حجم الشاشة بعرضها. </a:t>
            </a:r>
            <a:r>
              <a:rPr lang="ku-Arab-IQ" sz="1200" kern="1200" dirty="0">
                <a:solidFill>
                  <a:schemeClr val="tx1"/>
                </a:solidFill>
                <a:effectLst/>
                <a:latin typeface="+mn-lt"/>
                <a:ea typeface="+mn-ea"/>
                <a:cs typeface="+mn-cs"/>
              </a:rPr>
              <a:t>في هذە الحالة یجب</a:t>
            </a:r>
            <a:r>
              <a:rPr lang="ar-SA" sz="1200" kern="1200" dirty="0">
                <a:solidFill>
                  <a:schemeClr val="tx1"/>
                </a:solidFill>
                <a:effectLst/>
                <a:latin typeface="+mn-lt"/>
                <a:ea typeface="+mn-ea"/>
                <a:cs typeface="+mn-cs"/>
              </a:rPr>
              <a:t> عليك التمرير (</a:t>
            </a:r>
            <a:r>
              <a:rPr lang="nb-NO" sz="1200" kern="1200" dirty="0" err="1">
                <a:solidFill>
                  <a:schemeClr val="tx1"/>
                </a:solidFill>
                <a:effectLst/>
                <a:latin typeface="+mn-lt"/>
                <a:ea typeface="+mn-ea"/>
                <a:cs typeface="+mn-cs"/>
              </a:rPr>
              <a:t>scrolle</a:t>
            </a:r>
            <a:r>
              <a:rPr lang="nb-NO" sz="1200" kern="1200" dirty="0">
                <a:solidFill>
                  <a:schemeClr val="tx1"/>
                </a:solidFill>
                <a:effectLst/>
                <a:latin typeface="+mn-lt"/>
                <a:ea typeface="+mn-ea"/>
                <a:cs typeface="+mn-cs"/>
              </a:rPr>
              <a:t>/rulle</a:t>
            </a:r>
            <a:r>
              <a:rPr lang="ku-Arab-IQ"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لرؤية كل المعلومات. أولئك الذين لديهم جهاز كمبيوتر لديهم شريط تمرير في أقصى يمين النافذة. امسك بە واسحبه لأعلى ولأسفل للانتقال لأعلى ولأسفل الصفحة.</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تحتوي العديد من الصفحات على معلومات أكثر من تلك التي یسمح حجم الشاشة بعرضها. </a:t>
            </a:r>
            <a:r>
              <a:rPr lang="ku-Arab-IQ" sz="1200" kern="1200" dirty="0">
                <a:solidFill>
                  <a:schemeClr val="tx1"/>
                </a:solidFill>
                <a:effectLst/>
                <a:latin typeface="+mn-lt"/>
                <a:ea typeface="+mn-ea"/>
                <a:cs typeface="+mn-cs"/>
              </a:rPr>
              <a:t>في هذە الحالة یجب</a:t>
            </a:r>
            <a:r>
              <a:rPr lang="ar-SA" sz="1200" kern="1200" dirty="0">
                <a:solidFill>
                  <a:schemeClr val="tx1"/>
                </a:solidFill>
                <a:effectLst/>
                <a:latin typeface="+mn-lt"/>
                <a:ea typeface="+mn-ea"/>
                <a:cs typeface="+mn-cs"/>
              </a:rPr>
              <a:t> عليك التمرير (</a:t>
            </a:r>
            <a:r>
              <a:rPr lang="nb-NO" sz="1200" kern="1200" dirty="0" err="1">
                <a:solidFill>
                  <a:schemeClr val="tx1"/>
                </a:solidFill>
                <a:effectLst/>
                <a:latin typeface="+mn-lt"/>
                <a:ea typeface="+mn-ea"/>
                <a:cs typeface="+mn-cs"/>
              </a:rPr>
              <a:t>scrolle</a:t>
            </a:r>
            <a:r>
              <a:rPr lang="nb-NO" sz="1200" kern="1200" dirty="0">
                <a:solidFill>
                  <a:schemeClr val="tx1"/>
                </a:solidFill>
                <a:effectLst/>
                <a:latin typeface="+mn-lt"/>
                <a:ea typeface="+mn-ea"/>
                <a:cs typeface="+mn-cs"/>
              </a:rPr>
              <a:t>/rulle</a:t>
            </a:r>
            <a:r>
              <a:rPr lang="ku-Arab-IQ"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لرؤية كل المعلومات. أولئك الذين لديهم جهاز كمبيوتر لديهم شريط تمرير في أقصى يمين النافذة. امسك بە واسحبه لأعلى ولأسفل للانتقال لأعلى ولأسفل الصفحة.</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الذین يستخدمون الکمبیوتر اللوحي یستخدمون إصبعًا یضعوە على الشاشة للتنقل لأعلى ولأسفل الصفحة.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في كثير من الأحيان یبحث المرء عن أكثر من كلمة واحدة. </a:t>
            </a:r>
            <a:r>
              <a:rPr lang="ar-SA" sz="1200" kern="1200" dirty="0">
                <a:solidFill>
                  <a:schemeClr val="tx1"/>
                </a:solidFill>
                <a:effectLst/>
                <a:latin typeface="+mn-lt"/>
                <a:ea typeface="+mn-ea"/>
                <a:cs typeface="+mn-cs"/>
              </a:rPr>
              <a:t>فإذا كنت ذاهبًا إلى مدینة موص </a:t>
            </a:r>
            <a:r>
              <a:rPr lang="nb-NO" sz="1200" kern="1200" dirty="0">
                <a:solidFill>
                  <a:schemeClr val="tx1"/>
                </a:solidFill>
                <a:effectLst/>
                <a:latin typeface="+mn-lt"/>
                <a:ea typeface="+mn-ea"/>
                <a:cs typeface="+mn-cs"/>
              </a:rPr>
              <a:t>Moss</a:t>
            </a:r>
            <a:r>
              <a:rPr lang="ar-SA" sz="1200" kern="1200" dirty="0">
                <a:solidFill>
                  <a:schemeClr val="tx1"/>
                </a:solidFill>
                <a:effectLst/>
                <a:latin typeface="+mn-lt"/>
                <a:ea typeface="+mn-ea"/>
                <a:cs typeface="+mn-cs"/>
              </a:rPr>
              <a:t> وترغب في الإقامة في فندق، فيمكنك البحث بکتابة "</a:t>
            </a:r>
            <a:r>
              <a:rPr lang="nb-NO" sz="1200" kern="1200" dirty="0">
                <a:solidFill>
                  <a:schemeClr val="tx1"/>
                </a:solidFill>
                <a:effectLst/>
                <a:latin typeface="+mn-lt"/>
                <a:ea typeface="+mn-ea"/>
                <a:cs typeface="+mn-cs"/>
              </a:rPr>
              <a:t>Hotell Moss</a:t>
            </a:r>
            <a:r>
              <a:rPr lang="ar-SA" sz="1200" kern="1200" dirty="0">
                <a:solidFill>
                  <a:schemeClr val="tx1"/>
                </a:solidFill>
                <a:effectLst/>
                <a:latin typeface="+mn-lt"/>
                <a:ea typeface="+mn-ea"/>
                <a:cs typeface="+mn-cs"/>
              </a:rPr>
              <a:t>". عندها يعرض محرك البحث جميع الصفحات التي تحتوي على الكلمتين </a:t>
            </a:r>
            <a:r>
              <a:rPr lang="nb-NO" sz="1200" kern="1200" dirty="0">
                <a:solidFill>
                  <a:schemeClr val="tx1"/>
                </a:solidFill>
                <a:effectLst/>
                <a:latin typeface="+mn-lt"/>
                <a:ea typeface="+mn-ea"/>
                <a:cs typeface="+mn-cs"/>
              </a:rPr>
              <a:t>"hotell" </a:t>
            </a:r>
            <a:r>
              <a:rPr lang="ar-SA" sz="1200" kern="1200" dirty="0">
                <a:solidFill>
                  <a:schemeClr val="tx1"/>
                </a:solidFill>
                <a:effectLst/>
                <a:latin typeface="+mn-lt"/>
                <a:ea typeface="+mn-ea"/>
                <a:cs typeface="+mn-cs"/>
              </a:rPr>
              <a:t> و </a:t>
            </a:r>
            <a:r>
              <a:rPr lang="nb-NO" sz="1200" kern="1200" dirty="0">
                <a:solidFill>
                  <a:schemeClr val="tx1"/>
                </a:solidFill>
                <a:effectLst/>
                <a:latin typeface="+mn-lt"/>
                <a:ea typeface="+mn-ea"/>
                <a:cs typeface="+mn-cs"/>
              </a:rPr>
              <a:t>"Moss"</a:t>
            </a:r>
            <a:r>
              <a:rPr lang="ar-SA" sz="1200" kern="1200" dirty="0">
                <a:solidFill>
                  <a:schemeClr val="tx1"/>
                </a:solidFill>
                <a:effectLst/>
                <a:latin typeface="+mn-lt"/>
                <a:ea typeface="+mn-ea"/>
                <a:cs typeface="+mn-cs"/>
              </a:rPr>
              <a:t>، بغض النظر عما إذا كانت الكلمات قريبة من بعضها البعض أم في نفس السياق. هذا يعني أنه يمكننا الحصول على مقالات حول السياحة في مقاطعة أوستفولد </a:t>
            </a:r>
            <a:r>
              <a:rPr lang="nb-NO" sz="1200" kern="1200" dirty="0">
                <a:solidFill>
                  <a:schemeClr val="tx1"/>
                </a:solidFill>
                <a:effectLst/>
                <a:latin typeface="+mn-lt"/>
                <a:ea typeface="+mn-ea"/>
                <a:cs typeface="+mn-cs"/>
              </a:rPr>
              <a:t>Østfold</a:t>
            </a:r>
            <a:r>
              <a:rPr lang="ar-SA" sz="1200" kern="1200" dirty="0">
                <a:solidFill>
                  <a:schemeClr val="tx1"/>
                </a:solidFill>
                <a:effectLst/>
                <a:latin typeface="+mn-lt"/>
                <a:ea typeface="+mn-ea"/>
                <a:cs typeface="+mn-cs"/>
              </a:rPr>
              <a:t> وصفحات الانترنت العائدة للبلدية ومقالات الصحف وغيرها الكثير. و بالطبع سوف یتم أيضا عرض صفحات تعرض نظرة عامة على الفنادق في موص.</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للتأكد من حصولنا على أكبر عدد ممكن من الصفحات/المواقع من هذا القبيل، يمكننا البحث باستخدام علامات الاقتباس </a:t>
            </a:r>
            <a:r>
              <a:rPr lang="nb-NO" sz="1200" kern="1200" dirty="0">
                <a:solidFill>
                  <a:schemeClr val="tx1"/>
                </a:solidFill>
                <a:effectLst/>
                <a:latin typeface="+mn-lt"/>
                <a:ea typeface="+mn-ea"/>
                <a:cs typeface="+mn-cs"/>
              </a:rPr>
              <a:t>""Hotell i Moss""</a:t>
            </a:r>
            <a:r>
              <a:rPr lang="ar-SA" sz="1200" kern="1200" dirty="0">
                <a:solidFill>
                  <a:schemeClr val="tx1"/>
                </a:solidFill>
                <a:effectLst/>
                <a:latin typeface="+mn-lt"/>
                <a:ea typeface="+mn-ea"/>
                <a:cs typeface="+mn-cs"/>
              </a:rPr>
              <a:t>، وعند ذلك سنحصل على نتائج بحث تحتوي على الكلمات بهذا الترتيب فقط. </a:t>
            </a:r>
            <a:r>
              <a:rPr lang="ku-Arab-IQ" sz="1200" kern="1200" dirty="0">
                <a:solidFill>
                  <a:schemeClr val="tx1"/>
                </a:solidFill>
                <a:effectLst/>
                <a:latin typeface="+mn-lt"/>
                <a:ea typeface="+mn-ea"/>
                <a:cs typeface="+mn-cs"/>
              </a:rPr>
              <a:t>و</a:t>
            </a:r>
            <a:r>
              <a:rPr lang="ar-SA" sz="1200" kern="1200" dirty="0">
                <a:solidFill>
                  <a:schemeClr val="tx1"/>
                </a:solidFill>
                <a:effectLst/>
                <a:latin typeface="+mn-lt"/>
                <a:ea typeface="+mn-ea"/>
                <a:cs typeface="+mn-cs"/>
              </a:rPr>
              <a:t>من الحکمة أيضًا البحث بهذە الطریقة إذا كنت تبحث عن كلمات الأغاني أو اقتباسات.</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يمكنك أيضًا مزج هاتين الطريقتين للبحث.</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بعض الأحيان قد ترغب في فتح موقع ويب جديد، ولكن ترغب في نفس الوقت أن تکون لدیك إمکانیة العودة بسرعة إلى الصفحة التي أنت تتصفحها. في هذە الحالة يمكنك فتح علامة تبويب جديدة.</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متصفح الويب هو برنامج يستخدم لعرض مواقع الويب الموجودة على الإنترنت. هناك متصفحات مختلفة، ولکن هذه الأربعة هي الأكثر شيوعا.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لفتح علامة تبويب، يجب عليك إما النقر على الحقل الفارغ بجوار علامة التبويب المفتوحة أصلا (حيث اسم الصفحة التي تتصفحها مذکور).</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 لأولئك الذين ليس لديهم هذە الإمکانیة أن يجدوا علامة زائد على يمين شريط العنوان ويمكنهم النقر عليه.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ساعد الجميع على فتح علامة تبويب جديدة.</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علامة التبويب الجديدة هذه، يمكنك البحث عن صفحة جديدة أو فتحها.</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إذا كنت تريد إلقاء نظرة على علامة التبويب الأخرى مرة أخرى، فانقر عليها.</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للعودة إلى الصفحة الجديدة، انقر فوق علامة التبويب الخاصة بها. يمكنك فتح العديد من علامات التبويب كما تريد</a:t>
            </a:r>
            <a:r>
              <a:rPr lang="nb-NO" sz="1200" kern="1200" dirty="0">
                <a:solidFill>
                  <a:schemeClr val="tx1"/>
                </a:solidFill>
                <a:effectLst/>
                <a:latin typeface="+mn-lt"/>
                <a:ea typeface="+mn-ea"/>
                <a:cs typeface="+mn-cs"/>
              </a:rPr>
              <a:t>.</a:t>
            </a:r>
          </a:p>
          <a:p>
            <a:pPr algn="r"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غالبًا ما يجد أولئك الذين يستخدمون جهاز الكمبيوتر متصفحهم ملقى على شريط المهام (</a:t>
            </a:r>
            <a:r>
              <a:rPr lang="nb-NO" sz="1200" kern="1200" dirty="0">
                <a:solidFill>
                  <a:schemeClr val="tx1"/>
                </a:solidFill>
                <a:effectLst/>
                <a:latin typeface="+mn-lt"/>
                <a:ea typeface="+mn-ea"/>
                <a:cs typeface="+mn-cs"/>
              </a:rPr>
              <a:t>oppgavelinje</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يعثر مستخدمو نظام التشغيل </a:t>
            </a:r>
            <a:r>
              <a:rPr lang="nb-NO" sz="1200" kern="1200" dirty="0">
                <a:solidFill>
                  <a:schemeClr val="tx1"/>
                </a:solidFill>
                <a:effectLst/>
                <a:latin typeface="+mn-lt"/>
                <a:ea typeface="+mn-ea"/>
                <a:cs typeface="+mn-cs"/>
              </a:rPr>
              <a:t>Mac</a:t>
            </a:r>
            <a:r>
              <a:rPr lang="ar-SA" sz="1200" kern="1200" dirty="0">
                <a:solidFill>
                  <a:schemeClr val="tx1"/>
                </a:solidFill>
                <a:effectLst/>
                <a:latin typeface="+mn-lt"/>
                <a:ea typeface="+mn-ea"/>
                <a:cs typeface="+mn-cs"/>
              </a:rPr>
              <a:t> على المتصفح في ما یسمی بالـ </a:t>
            </a:r>
            <a:r>
              <a:rPr lang="nb-NO" sz="1200" kern="1200" dirty="0" err="1">
                <a:solidFill>
                  <a:schemeClr val="tx1"/>
                </a:solidFill>
                <a:effectLst/>
                <a:latin typeface="+mn-lt"/>
                <a:ea typeface="+mn-ea"/>
                <a:cs typeface="+mn-cs"/>
              </a:rPr>
              <a:t>dock</a:t>
            </a:r>
            <a:r>
              <a:rPr lang="ar-SA"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يجب أن يجد مستخدمو </a:t>
            </a:r>
            <a:r>
              <a:rPr lang="ku-Arab-IQ" sz="1200" kern="1200" dirty="0">
                <a:solidFill>
                  <a:schemeClr val="tx1"/>
                </a:solidFill>
                <a:effectLst/>
                <a:latin typeface="+mn-lt"/>
                <a:ea typeface="+mn-ea"/>
                <a:cs typeface="+mn-cs"/>
              </a:rPr>
              <a:t>الکمبیوتر</a:t>
            </a:r>
            <a:r>
              <a:rPr lang="ar-SA" sz="1200" kern="1200" dirty="0">
                <a:solidFill>
                  <a:schemeClr val="tx1"/>
                </a:solidFill>
                <a:effectLst/>
                <a:latin typeface="+mn-lt"/>
                <a:ea typeface="+mn-ea"/>
                <a:cs typeface="+mn-cs"/>
              </a:rPr>
              <a:t> اللوحي أيقونة المتصفح الخاص بهم من بين الأیقونات الأخرى على سطح المكتب.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ابحث عن أيقونة المتصفح الخاص بك واضغط علي</a:t>
            </a:r>
            <a:r>
              <a:rPr lang="ku-Arab-IQ" sz="1200" kern="1200" dirty="0">
                <a:solidFill>
                  <a:schemeClr val="tx1"/>
                </a:solidFill>
                <a:effectLst/>
                <a:latin typeface="+mn-lt"/>
                <a:ea typeface="+mn-ea"/>
                <a:cs typeface="+mn-cs"/>
              </a:rPr>
              <a:t>ها.</a:t>
            </a: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ساعد الجميع في العثور على الأيقونة وفتح متصفح الويب.</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حتى لو كانت مختلفة بعض الشيء، فإن جميع المتصفحات تتكون من نفس العناصر الرئيسية. العنصر الأكثر أهمية هو شريط العنوان (</a:t>
            </a:r>
            <a:r>
              <a:rPr lang="nb-NO" sz="1200" kern="1200" dirty="0">
                <a:solidFill>
                  <a:schemeClr val="tx1"/>
                </a:solidFill>
                <a:effectLst/>
                <a:latin typeface="+mn-lt"/>
                <a:ea typeface="+mn-ea"/>
                <a:cs typeface="+mn-cs"/>
              </a:rPr>
              <a:t>adresselinje</a:t>
            </a:r>
            <a:r>
              <a:rPr lang="ar-SA" sz="1200" kern="1200" dirty="0">
                <a:solidFill>
                  <a:schemeClr val="tx1"/>
                </a:solidFill>
                <a:effectLst/>
                <a:latin typeface="+mn-lt"/>
                <a:ea typeface="+mn-ea"/>
                <a:cs typeface="+mn-cs"/>
              </a:rPr>
              <a:t>). هنا يمكنك إدخال عناوين المواقع أو استخدام النص الحر أو الکلمات الرئیسیة للبحث. </a:t>
            </a: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ku-Arab-IQ"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هنا ترى شريط العناوين على جهاز كمبيوتر شخصي نموذجي وجهاز ماك وکمبیوتر لوحي.</a:t>
            </a:r>
            <a:endParaRPr lang="nb-NO" sz="1200" kern="1200" dirty="0">
              <a:solidFill>
                <a:schemeClr val="tx1"/>
              </a:solidFill>
              <a:effectLst/>
              <a:latin typeface="+mn-lt"/>
              <a:ea typeface="+mn-ea"/>
              <a:cs typeface="+mn-cs"/>
            </a:endParaRPr>
          </a:p>
          <a:p>
            <a:pPr algn="r"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أرغب في استخدام هذه النافذة المبسطة لأسهل لکم رؤية ما أقوم به.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r>
              <a:rPr lang="ku-Arab-IQ" dirty="0"/>
              <a:t>تعلم استخدام الانترنت</a:t>
            </a:r>
            <a:br>
              <a:rPr lang="nb-NO" dirty="0"/>
            </a:br>
            <a:r>
              <a:rPr lang="nb-NO" dirty="0"/>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b-NO" sz="2400" b="1" dirty="0">
                <a:solidFill>
                  <a:schemeClr val="tx1"/>
                </a:solidFill>
              </a:rPr>
              <a:t>Læringsmål:</a:t>
            </a:r>
          </a:p>
          <a:p>
            <a:pPr>
              <a:buFontTx/>
              <a:buChar char="-"/>
            </a:pPr>
            <a:r>
              <a:rPr lang="nb-NO" sz="2400" dirty="0"/>
              <a:t>Å kunne åpne nettleseren</a:t>
            </a:r>
          </a:p>
          <a:p>
            <a:pPr>
              <a:buFontTx/>
              <a:buChar char="-"/>
            </a:pPr>
            <a:r>
              <a:rPr lang="nb-NO" sz="2400" dirty="0"/>
              <a:t>Å vite litt om nettadresser</a:t>
            </a:r>
          </a:p>
          <a:p>
            <a:pPr>
              <a:buFontTx/>
              <a:buChar char="-"/>
            </a:pPr>
            <a:r>
              <a:rPr lang="nb-NO" sz="2400" dirty="0"/>
              <a:t>Å kunne orientere seg på en nettside</a:t>
            </a:r>
          </a:p>
          <a:p>
            <a:pPr>
              <a:buFontTx/>
              <a:buChar char="-"/>
            </a:pPr>
            <a:r>
              <a:rPr lang="nb-NO" sz="2400" dirty="0"/>
              <a:t>Å kunne søke med ett og flere ord</a:t>
            </a:r>
          </a:p>
          <a:p>
            <a:pPr>
              <a:buFontTx/>
              <a:buChar char="-"/>
            </a:pPr>
            <a:r>
              <a:rPr lang="nb-NO" sz="2400" dirty="0"/>
              <a:t>Å kunne åpne en ny fane</a:t>
            </a:r>
          </a:p>
          <a:p>
            <a:pPr>
              <a:buFontTx/>
              <a:buChar char="-"/>
            </a:pPr>
            <a:r>
              <a:rPr lang="nb-NO" sz="2400" dirty="0"/>
              <a:t>Å kunne bytte mellom faner</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a:r>
              <a:rPr lang="ar-SA" b="1" dirty="0"/>
              <a:t>التنقل علی صفحة انترنت</a:t>
            </a:r>
            <a:endParaRPr lang="nb-NO" b="1"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pPr algn="r" rtl="1"/>
            <a:r>
              <a:rPr lang="ar-SA" b="1" dirty="0"/>
              <a:t>البحث بإستخدام كلمة واحدة أو أكثر</a:t>
            </a:r>
            <a:endParaRPr lang="nb-NO" b="1" dirty="0"/>
          </a:p>
          <a:p>
            <a:pPr algn="r" rtl="1"/>
            <a:endParaRPr lang="nb-NO" b="1"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pPr algn="r" rtl="1"/>
            <a:r>
              <a:rPr lang="ar-SA" b="1" dirty="0"/>
              <a:t>فتح متصفح الويب والتع</a:t>
            </a:r>
            <a:r>
              <a:rPr lang="ku-Arab-IQ" b="1" dirty="0"/>
              <a:t>لم عن عناوین </a:t>
            </a:r>
            <a:r>
              <a:rPr lang="ar-SA" b="1" dirty="0"/>
              <a:t>مواقع الويب</a:t>
            </a:r>
            <a:endParaRPr lang="nb-NO" b="1"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a:xfrm>
            <a:off x="4071131" y="2323335"/>
            <a:ext cx="7736949" cy="481694"/>
          </a:xfrm>
        </p:spPr>
        <p:txBody>
          <a:bodyPr/>
          <a:lstStyle/>
          <a:p>
            <a:pPr algn="r" rtl="1"/>
            <a:r>
              <a:rPr lang="ar-SA" b="1" dirty="0"/>
              <a:t>علامات التبویب (</a:t>
            </a:r>
            <a:r>
              <a:rPr lang="nb-NO" b="1" dirty="0"/>
              <a:t>FANER</a:t>
            </a:r>
            <a:r>
              <a:rPr lang="ku-Arab-IQ" b="1" dirty="0"/>
              <a:t>)</a:t>
            </a:r>
            <a:endParaRPr lang="nb-NO" b="1"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1999"/>
            <a:ext cx="10354031" cy="364473"/>
          </a:xfrm>
        </p:spPr>
        <p:txBody>
          <a:bodyPr/>
          <a:lstStyle/>
          <a:p>
            <a:pPr algn="r" rtl="1"/>
            <a:r>
              <a:rPr lang="ar-SA" dirty="0"/>
              <a:t>فتح متصفح الويب والتع</a:t>
            </a:r>
            <a:r>
              <a:rPr lang="ku-Arab-IQ" dirty="0"/>
              <a:t>لم عن عناوین </a:t>
            </a:r>
            <a:r>
              <a:rPr lang="ar-SA" dirty="0"/>
              <a:t>مواقع الويب</a:t>
            </a:r>
            <a:r>
              <a:rPr lang="ku-Arab-IQ" dirty="0"/>
              <a:t>.</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Explorer</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364473"/>
          </a:xfrm>
        </p:spPr>
        <p:txBody>
          <a:bodyPr/>
          <a:lstStyle/>
          <a:p>
            <a:r>
              <a:rPr lang="nb-NO" sz="2400" dirty="0"/>
              <a:t>Faner</a:t>
            </a:r>
          </a:p>
        </p:txBody>
      </p:sp>
    </p:spTree>
    <p:extLst>
      <p:ext uri="{BB962C8B-B14F-4D97-AF65-F5344CB8AC3E}">
        <p14:creationId xmlns:p14="http://schemas.microsoft.com/office/powerpoint/2010/main" val="32093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364473"/>
          </a:xfrm>
        </p:spPr>
        <p:txBody>
          <a:bodyPr/>
          <a:lstStyle/>
          <a:p>
            <a:r>
              <a:rPr lang="nb-NO" sz="2400" dirty="0"/>
              <a:t>Faner</a:t>
            </a:r>
          </a:p>
        </p:txBody>
      </p:sp>
    </p:spTree>
    <p:extLst>
      <p:ext uri="{BB962C8B-B14F-4D97-AF65-F5344CB8AC3E}">
        <p14:creationId xmlns:p14="http://schemas.microsoft.com/office/powerpoint/2010/main" val="2981699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pPr rtl="1"/>
            <a:r>
              <a:rPr lang="ar-SY" dirty="0"/>
              <a:t>انتهى.</a:t>
            </a:r>
            <a:br>
              <a:rPr lang="nb-NO" dirty="0"/>
            </a:br>
            <a:r>
              <a:rPr lang="nb-NO" dirty="0"/>
              <a:t>Ferdig – godt jobba alle sammen!</a:t>
            </a:r>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på å:</a:t>
            </a:r>
          </a:p>
          <a:p>
            <a:pPr>
              <a:buFontTx/>
              <a:buChar char="-"/>
            </a:pPr>
            <a:r>
              <a:rPr lang="nb-NO" sz="2400" dirty="0"/>
              <a:t>Åpne nettleseren</a:t>
            </a:r>
          </a:p>
          <a:p>
            <a:pPr>
              <a:buFontTx/>
              <a:buChar char="-"/>
            </a:pPr>
            <a:r>
              <a:rPr lang="nb-NO" sz="2400" dirty="0"/>
              <a:t>Gå inn på hjemmesider</a:t>
            </a:r>
          </a:p>
          <a:p>
            <a:pPr>
              <a:buFontTx/>
              <a:buChar char="-"/>
            </a:pPr>
            <a:r>
              <a:rPr lang="nb-NO" sz="2400" dirty="0"/>
              <a:t>Søke med ett og flere 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2270</TotalTime>
  <Words>1635</Words>
  <Application>Microsoft Office PowerPoint</Application>
  <PresentationFormat>Widescreen</PresentationFormat>
  <Paragraphs>269</Paragraphs>
  <Slides>36</Slides>
  <Notes>35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Calibri</vt:lpstr>
      <vt:lpstr>Calibri Light</vt:lpstr>
      <vt:lpstr>Wingdings</vt:lpstr>
      <vt:lpstr>Office-tema</vt:lpstr>
      <vt:lpstr>تعلم استخدام الانترنت LÆR Å BRUKE INTERNETT</vt:lpstr>
      <vt:lpstr>Del 1</vt:lpstr>
      <vt:lpstr>فتح متصفح الويب والتعلم عن عناوین مواقع الويب.</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Del 2</vt:lpstr>
      <vt:lpstr>Finne frem på en nettside</vt:lpstr>
      <vt:lpstr>Finne frem på en nettside</vt:lpstr>
      <vt:lpstr>Finne frem på en nettside</vt:lpstr>
      <vt:lpstr>Finne frem på en nettside</vt:lpstr>
      <vt:lpstr>Del 3</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Del 4</vt:lpstr>
      <vt:lpstr>Faner</vt:lpstr>
      <vt:lpstr>Faner</vt:lpstr>
      <vt:lpstr>Faner</vt:lpstr>
      <vt:lpstr>Faner</vt:lpstr>
      <vt:lpstr>Faner</vt:lpstr>
      <vt:lpstr>Faner</vt:lpstr>
      <vt:lpstr>انتهى. 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Goran Hajo</cp:lastModifiedBy>
  <cp:revision>435</cp:revision>
  <dcterms:created xsi:type="dcterms:W3CDTF">2015-09-22T07:17:48Z</dcterms:created>
  <dcterms:modified xsi:type="dcterms:W3CDTF">2019-08-17T12:24:08Z</dcterms:modified>
</cp:coreProperties>
</file>